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0"/>
  </p:notesMasterIdLst>
  <p:handoutMasterIdLst>
    <p:handoutMasterId r:id="rId11"/>
  </p:handoutMasterIdLst>
  <p:sldIdLst>
    <p:sldId id="658" r:id="rId2"/>
    <p:sldId id="699" r:id="rId3"/>
    <p:sldId id="708" r:id="rId4"/>
    <p:sldId id="709" r:id="rId5"/>
    <p:sldId id="701" r:id="rId6"/>
    <p:sldId id="706" r:id="rId7"/>
    <p:sldId id="710" r:id="rId8"/>
    <p:sldId id="711" r:id="rId9"/>
  </p:sldIdLst>
  <p:sldSz cx="9144000" cy="6858000" type="screen4x3"/>
  <p:notesSz cx="6797675" cy="9926638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94A4"/>
    <a:srgbClr val="77726B"/>
    <a:srgbClr val="67635D"/>
    <a:srgbClr val="000000"/>
    <a:srgbClr val="B78B02"/>
    <a:srgbClr val="F10F21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55116" autoAdjust="0"/>
  </p:normalViewPr>
  <p:slideViewPr>
    <p:cSldViewPr snapToGrid="0" snapToObjects="1">
      <p:cViewPr varScale="1">
        <p:scale>
          <a:sx n="60" d="100"/>
          <a:sy n="60" d="100"/>
        </p:scale>
        <p:origin x="2808" y="60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t>10/10/2017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t>‹#›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403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/>
              <a:t>If</a:t>
            </a:r>
            <a:r>
              <a:rPr lang="en-US" sz="1000" b="1" baseline="0" dirty="0" smtClean="0"/>
              <a:t> t</a:t>
            </a:r>
            <a:r>
              <a:rPr lang="en-US" sz="1000" b="1" dirty="0" smtClean="0"/>
              <a:t>ools are used to design the project budget, these must allow </a:t>
            </a:r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/>
              <a:t>to plan at the level of each PP, BL, WP and reporting periods. 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39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Realistic – the words sound financial management and</a:t>
            </a:r>
            <a:r>
              <a:rPr lang="de-AT" baseline="0" dirty="0" smtClean="0"/>
              <a:t> adequacy of costs should be kept in mind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67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b="1" dirty="0" smtClean="0"/>
              <a:t>The tool needs</a:t>
            </a:r>
            <a:r>
              <a:rPr lang="de-DE" b="1" baseline="0" dirty="0" smtClean="0"/>
              <a:t> to </a:t>
            </a:r>
            <a:r>
              <a:rPr lang="en-US" sz="1100" b="1" dirty="0" smtClean="0"/>
              <a:t>be adapted to:</a:t>
            </a:r>
          </a:p>
          <a:p>
            <a:pPr marL="701456" lvl="0" indent="-342900">
              <a:buFont typeface="Wingdings" panose="05000000000000000000" pitchFamily="2" charset="2"/>
              <a:buChar char="§"/>
            </a:pPr>
            <a:r>
              <a:rPr lang="en-US" sz="1000" b="0" dirty="0" smtClean="0"/>
              <a:t>No. of partners</a:t>
            </a:r>
          </a:p>
          <a:p>
            <a:pPr marL="701456" lvl="0" indent="-342900">
              <a:buFont typeface="Wingdings" panose="05000000000000000000" pitchFamily="2" charset="2"/>
              <a:buChar char="§"/>
            </a:pPr>
            <a:r>
              <a:rPr lang="en-US" sz="1000" b="0" dirty="0" smtClean="0"/>
              <a:t>No. of WPs/investment specifications</a:t>
            </a:r>
          </a:p>
          <a:p>
            <a:pPr marL="701456" lvl="0" indent="-342900">
              <a:buFont typeface="Wingdings" panose="05000000000000000000" pitchFamily="2" charset="2"/>
              <a:buChar char="§"/>
            </a:pPr>
            <a:r>
              <a:rPr lang="en-US" sz="1000" b="0" dirty="0" smtClean="0"/>
              <a:t>No. of reporting periods</a:t>
            </a:r>
          </a:p>
          <a:p>
            <a:pPr marL="701456" lvl="0" indent="-342900">
              <a:buFont typeface="Wingdings" panose="05000000000000000000" pitchFamily="2" charset="2"/>
              <a:buChar char="§"/>
            </a:pPr>
            <a:r>
              <a:rPr lang="en-US" sz="1000" b="0" dirty="0" smtClean="0"/>
              <a:t>Use of the “20 % flat rate” option for staff costs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b="1" dirty="0" smtClean="0"/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000" b="1" dirty="0" smtClean="0"/>
              <a:t>The tool does not include where to insert descriptions for BLs 4, 5 and 6</a:t>
            </a:r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000" b="1" dirty="0" smtClean="0"/>
              <a:t>The risk of making mistakes when </a:t>
            </a:r>
            <a:r>
              <a:rPr lang="en-US" sz="1000" b="1" dirty="0" err="1" smtClean="0"/>
              <a:t>personalising</a:t>
            </a:r>
            <a:r>
              <a:rPr lang="en-US" sz="1000" b="1" dirty="0" smtClean="0"/>
              <a:t> the table is high</a:t>
            </a:r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US" sz="1000" b="1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de-DE" b="1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de-DE" b="1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73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BL 1: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Staff can either be already employed or contracted specifically for the project.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Two options of reimbursements:</a:t>
            </a:r>
          </a:p>
          <a:p>
            <a:pPr marL="1085427" lvl="1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Real costs; or</a:t>
            </a:r>
          </a:p>
          <a:p>
            <a:pPr marL="1085427" lvl="1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Flat rate up to 20% of direct costs other than staff costs </a:t>
            </a:r>
            <a:br>
              <a:rPr lang="en-US" sz="1800" dirty="0" smtClean="0"/>
            </a:br>
            <a:r>
              <a:rPr lang="en-US" sz="1800" dirty="0" smtClean="0"/>
              <a:t>(i.e. costs under budget lines 3-6)</a:t>
            </a:r>
          </a:p>
          <a:p>
            <a:endParaRPr lang="en-US" sz="1800" dirty="0" smtClean="0"/>
          </a:p>
          <a:p>
            <a:r>
              <a:rPr lang="en-US" sz="1800" dirty="0" smtClean="0"/>
              <a:t>Issue with one-man companies</a:t>
            </a:r>
          </a:p>
          <a:p>
            <a:endParaRPr lang="en-US" sz="1800" dirty="0" smtClean="0"/>
          </a:p>
          <a:p>
            <a:r>
              <a:rPr lang="en-US" sz="1800" dirty="0" smtClean="0"/>
              <a:t>BL 2:</a:t>
            </a:r>
          </a:p>
          <a:p>
            <a:pPr marL="285750" marR="0" indent="-28575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 smtClean="0"/>
              <a:t>Calculated as a flat rate: 15 % of eligible staff costs</a:t>
            </a:r>
          </a:p>
          <a:p>
            <a:pPr marL="285750" marR="0" indent="-28575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 smtClean="0"/>
              <a:t>No direct cost</a:t>
            </a:r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/>
              <a:t>BL 3: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Limitations on eligibility of travel outside the programme area apply.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Travel and accommodation costs of external experts and “associated partners” to be included under BL4 “external expertise and services costs.”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endParaRPr lang="en-US" sz="1800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17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sz="1800" dirty="0" smtClean="0"/>
              <a:t>BL 4: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This budget line refers to external expertise and services provided by a public or private body or a natural person outside the beneficiary organisation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Eligible costs shall refer to the </a:t>
            </a:r>
            <a:r>
              <a:rPr lang="en-US" sz="1800" u="sng" dirty="0" smtClean="0"/>
              <a:t>exhaustive list </a:t>
            </a:r>
            <a:r>
              <a:rPr lang="en-US" sz="1800" dirty="0" smtClean="0"/>
              <a:t>provided in part B, chapter II.7.3 of the application manual and part C, chapter C.2.4 of the implementation manual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Eligibility of costs is subject to the full respect of EU, programme and national public procurement rules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Costs for tasks sub-contracted to in-house bodies and costs referring to cooperation between public bodies, are eligible if  charged on a </a:t>
            </a:r>
            <a:r>
              <a:rPr lang="en-US" sz="1800" b="1" u="sng" dirty="0" smtClean="0"/>
              <a:t>real costs basis </a:t>
            </a:r>
            <a:r>
              <a:rPr lang="en-US" sz="1800" dirty="0" smtClean="0"/>
              <a:t>and need to be included under the relevant BL (and not under BL4)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800" dirty="0" smtClean="0"/>
              <a:t>BL5</a:t>
            </a:r>
          </a:p>
          <a:p>
            <a:pPr marL="0" indent="0" algn="just" defTabSz="914400" eaLnBrk="1" hangingPunct="1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Font typeface="Arial" charset="0"/>
              <a:buNone/>
              <a:defRPr/>
            </a:pP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Two categories of equipment:</a:t>
            </a:r>
          </a:p>
          <a:p>
            <a:pPr marL="285750" indent="-285750" algn="just" defTabSz="914400" eaLnBrk="1" hangingPunct="1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Font typeface="Arial" panose="020B0604020202020204" pitchFamily="34" charset="0"/>
              <a:buChar char="•"/>
              <a:defRPr/>
            </a:pPr>
            <a:r>
              <a:rPr lang="en-US" altLang="de-DE" sz="1800" u="sng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Equipment for general (office) use</a:t>
            </a: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 as computers, office furniture, etc. which is necessary for the implementation of the project and which is used for project purposes only. </a:t>
            </a: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  <a:sym typeface="Wingdings" pitchFamily="2" charset="2"/>
              </a:rPr>
              <a:t> </a:t>
            </a:r>
            <a:r>
              <a:rPr lang="en-US" altLang="de-DE" sz="1800" b="1" dirty="0" smtClean="0">
                <a:solidFill>
                  <a:srgbClr val="203C85"/>
                </a:solidFill>
                <a:latin typeface="Trebuchet MS" pitchFamily="34" charset="0"/>
                <a:ea typeface="ＭＳ Ｐゴシック" pitchFamily="34" charset="-128"/>
              </a:rPr>
              <a:t>depreciable assets</a:t>
            </a: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.</a:t>
            </a:r>
          </a:p>
          <a:p>
            <a:pPr marL="285750" indent="-285750" algn="just" defTabSz="914400" eaLnBrk="1" hangingPunct="1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Font typeface="Arial" panose="020B0604020202020204" pitchFamily="34" charset="0"/>
              <a:buChar char="•"/>
              <a:defRPr/>
            </a:pPr>
            <a:r>
              <a:rPr lang="en-US" altLang="de-DE" sz="1800" u="sng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Thematic equipment</a:t>
            </a: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 directly linked to (or forming part of) the project thematic activities, which will be used for the project implementation by beneficiaries and target groups in line with the project</a:t>
            </a:r>
          </a:p>
          <a:p>
            <a:pPr marL="0" indent="0" algn="just" defTabSz="914400" eaLnBrk="1" hangingPunct="1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Font typeface="Arial" panose="020B0604020202020204" pitchFamily="34" charset="0"/>
              <a:buNone/>
              <a:defRPr/>
            </a:pP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objectives. </a:t>
            </a: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  <a:sym typeface="Wingdings" pitchFamily="2" charset="2"/>
              </a:rPr>
              <a:t> </a:t>
            </a:r>
            <a:r>
              <a:rPr lang="en-US" altLang="de-DE" sz="1800" b="1" dirty="0" smtClean="0">
                <a:solidFill>
                  <a:srgbClr val="203C85"/>
                </a:solidFill>
                <a:latin typeface="Trebuchet MS" pitchFamily="34" charset="0"/>
                <a:ea typeface="ＭＳ Ｐゴシック" pitchFamily="34" charset="-128"/>
              </a:rPr>
              <a:t>requirements for investments and can be reimbursed in full</a:t>
            </a:r>
            <a:r>
              <a:rPr lang="en-US" altLang="de-DE" sz="1800" dirty="0" smtClean="0">
                <a:solidFill>
                  <a:prstClr val="black"/>
                </a:solidFill>
                <a:latin typeface="Trebuchet MS" pitchFamily="34" charset="0"/>
                <a:ea typeface="ＭＳ Ｐゴシック" pitchFamily="34" charset="-128"/>
              </a:rPr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8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en-US" sz="18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en-US" sz="1800" dirty="0" smtClean="0"/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5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000" dirty="0" smtClean="0"/>
              <a:t>Lump sum amounting to EUR 15.000 of total eligible expenditure per project.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000" dirty="0" smtClean="0"/>
              <a:t>ERDF contribution linked to the actual co-financing rate applicable to the partner(s) to which the lump sum is allocated (as in the AF).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000" dirty="0" smtClean="0"/>
              <a:t>It covers all costs for preparation </a:t>
            </a:r>
            <a:r>
              <a:rPr lang="en-US" sz="1000" u="sng" dirty="0" smtClean="0"/>
              <a:t>and </a:t>
            </a:r>
            <a:r>
              <a:rPr lang="en-US" sz="1000" dirty="0" smtClean="0"/>
              <a:t>contracting.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000" dirty="0" smtClean="0"/>
              <a:t>Paid after the signature of the subsidy contract.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34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Meeting </a:t>
            </a:r>
            <a:r>
              <a:rPr lang="de-DE" dirty="0" err="1" smtClean="0"/>
              <a:t>xy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Place | DD </a:t>
            </a:r>
            <a:r>
              <a:rPr lang="de-DE" dirty="0" err="1" smtClean="0"/>
              <a:t>Month</a:t>
            </a:r>
            <a:r>
              <a:rPr lang="de-DE" dirty="0" smtClean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  <a:endParaRPr lang="en-US" altLang="de-DE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97039" y="182694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cxnSp>
        <p:nvCxnSpPr>
          <p:cNvPr id="15" name="Straight Connector 17"/>
          <p:cNvCxnSpPr/>
          <p:nvPr userDrawn="1"/>
        </p:nvCxnSpPr>
        <p:spPr>
          <a:xfrm>
            <a:off x="4416980" y="2540000"/>
            <a:ext cx="10234" cy="202944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>
            <a:off x="4433892" y="4863302"/>
            <a:ext cx="1789" cy="127780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297039" y="365991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2833034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1454" y="435950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21"/>
          </p:nvPr>
        </p:nvSpPr>
        <p:spPr>
          <a:xfrm>
            <a:off x="306657" y="527972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22"/>
          </p:nvPr>
        </p:nvSpPr>
        <p:spPr>
          <a:xfrm>
            <a:off x="4603037" y="5821038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e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</p:sldLayoutIdLst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AT" dirty="0" smtClean="0"/>
              <a:t>National Information Days</a:t>
            </a:r>
          </a:p>
          <a:p>
            <a:r>
              <a:rPr lang="cs-CZ" dirty="0"/>
              <a:t>12</a:t>
            </a:r>
            <a:r>
              <a:rPr lang="de-AT" dirty="0"/>
              <a:t> October 2017, </a:t>
            </a:r>
            <a:r>
              <a:rPr lang="cs-CZ" dirty="0"/>
              <a:t>Prague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1104926" y="5456577"/>
            <a:ext cx="7754912" cy="712920"/>
          </a:xfrm>
        </p:spPr>
        <p:txBody>
          <a:bodyPr>
            <a:normAutofit/>
          </a:bodyPr>
          <a:lstStyle/>
          <a:p>
            <a:r>
              <a:rPr lang="de-AT" sz="3200" dirty="0" smtClean="0"/>
              <a:t>Tips on developing a good budget</a:t>
            </a:r>
            <a:endParaRPr lang="de-AT" sz="32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1104926" y="6336468"/>
            <a:ext cx="7754912" cy="275990"/>
          </a:xfrm>
        </p:spPr>
        <p:txBody>
          <a:bodyPr/>
          <a:lstStyle/>
          <a:p>
            <a:r>
              <a:rPr lang="de-AT" dirty="0"/>
              <a:t>Alexandra Kulmer </a:t>
            </a:r>
            <a:r>
              <a:rPr lang="de-AT" dirty="0" smtClean="0"/>
              <a:t>| Interreg CENTRAL EUROPE | Joint </a:t>
            </a:r>
            <a:r>
              <a:rPr lang="de-AT" dirty="0"/>
              <a:t>S</a:t>
            </a:r>
            <a:r>
              <a:rPr lang="de-AT" dirty="0" smtClean="0"/>
              <a:t>ecretariat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BuildING the budget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What is in it</a:t>
            </a:r>
            <a:endParaRPr lang="de-D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12" y="1769806"/>
            <a:ext cx="7987772" cy="3778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54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What makes a good BUDGET?</a:t>
            </a:r>
            <a:endParaRPr lang="en-GB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172461"/>
            <a:ext cx="8562974" cy="4929808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US" dirty="0" smtClean="0"/>
              <a:t>budget </a:t>
            </a:r>
            <a:r>
              <a:rPr lang="en-US" dirty="0"/>
              <a:t>needs to </a:t>
            </a:r>
            <a:r>
              <a:rPr lang="en-US" dirty="0" smtClean="0"/>
              <a:t>reflect the work plan, i.e. activities, deliverables and outputs to achieve the intended results</a:t>
            </a:r>
            <a:endParaRPr lang="en-GB" dirty="0"/>
          </a:p>
        </p:txBody>
      </p:sp>
      <p:sp>
        <p:nvSpPr>
          <p:cNvPr id="10" name="TextBox 78"/>
          <p:cNvSpPr txBox="1"/>
          <p:nvPr/>
        </p:nvSpPr>
        <p:spPr>
          <a:xfrm>
            <a:off x="244390" y="3141118"/>
            <a:ext cx="1970820" cy="35454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Realistic</a:t>
            </a:r>
            <a:endParaRPr lang="en-GB" sz="14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1" name="TextBox 79"/>
          <p:cNvSpPr txBox="1"/>
          <p:nvPr/>
        </p:nvSpPr>
        <p:spPr>
          <a:xfrm>
            <a:off x="138890" y="3595617"/>
            <a:ext cx="2186867" cy="2404335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GB" sz="1800" dirty="0" smtClean="0">
                <a:latin typeface="Trebuchet MS" pitchFamily="34" charset="0"/>
                <a:cs typeface="Raleway Light"/>
              </a:rPr>
              <a:t>Partners have to estimate the costs keeping in mind the principles of economy, efficiency and effectiveness</a:t>
            </a:r>
          </a:p>
        </p:txBody>
      </p:sp>
      <p:sp>
        <p:nvSpPr>
          <p:cNvPr id="12" name="TextBox 90"/>
          <p:cNvSpPr txBox="1"/>
          <p:nvPr/>
        </p:nvSpPr>
        <p:spPr>
          <a:xfrm>
            <a:off x="7599940" y="3160901"/>
            <a:ext cx="879068" cy="354543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Timely</a:t>
            </a:r>
            <a:endParaRPr lang="en-GB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3" name="TextBox 91"/>
          <p:cNvSpPr txBox="1"/>
          <p:nvPr/>
        </p:nvSpPr>
        <p:spPr>
          <a:xfrm>
            <a:off x="7049020" y="3595617"/>
            <a:ext cx="1980908" cy="2071936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GB" sz="1800" dirty="0" smtClean="0">
                <a:latin typeface="Trebuchet MS" pitchFamily="34" charset="0"/>
                <a:cs typeface="Raleway Light"/>
              </a:rPr>
              <a:t>Partners have to allocate the budget to the periods according to the timing of the payments</a:t>
            </a:r>
          </a:p>
        </p:txBody>
      </p:sp>
      <p:sp>
        <p:nvSpPr>
          <p:cNvPr id="15" name="TextBox 84"/>
          <p:cNvSpPr txBox="1"/>
          <p:nvPr/>
        </p:nvSpPr>
        <p:spPr>
          <a:xfrm>
            <a:off x="5088766" y="3163851"/>
            <a:ext cx="1511197" cy="35454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Consistent</a:t>
            </a:r>
            <a:endParaRPr lang="en-GB" sz="18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6" name="TextBox 85"/>
          <p:cNvSpPr txBox="1"/>
          <p:nvPr/>
        </p:nvSpPr>
        <p:spPr>
          <a:xfrm>
            <a:off x="4942917" y="3606592"/>
            <a:ext cx="1840452" cy="1407139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GB" sz="1800" dirty="0" smtClean="0">
                <a:latin typeface="Trebuchet MS" pitchFamily="34" charset="0"/>
                <a:cs typeface="Raleway Light"/>
              </a:rPr>
              <a:t>Partners have to ensure that the budget reflects the work plan</a:t>
            </a:r>
            <a:endParaRPr lang="en-GB" sz="1800" dirty="0">
              <a:latin typeface="Trebuchet MS" pitchFamily="34" charset="0"/>
              <a:cs typeface="Raleway Light"/>
            </a:endParaRPr>
          </a:p>
        </p:txBody>
      </p:sp>
      <p:sp>
        <p:nvSpPr>
          <p:cNvPr id="17" name="TextBox 98"/>
          <p:cNvSpPr txBox="1"/>
          <p:nvPr/>
        </p:nvSpPr>
        <p:spPr>
          <a:xfrm>
            <a:off x="3064169" y="2655420"/>
            <a:ext cx="811543" cy="508431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endParaRPr lang="en-GB" sz="2800" b="1" dirty="0" smtClean="0">
              <a:solidFill>
                <a:schemeClr val="bg1"/>
              </a:solidFill>
              <a:latin typeface="Trebuchet MS" pitchFamily="34" charset="0"/>
              <a:cs typeface="Raleway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576929" y="2087639"/>
            <a:ext cx="989897" cy="944361"/>
            <a:chOff x="7225215" y="2108179"/>
            <a:chExt cx="989897" cy="94436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" name="Oval 54"/>
            <p:cNvSpPr/>
            <p:nvPr/>
          </p:nvSpPr>
          <p:spPr>
            <a:xfrm>
              <a:off x="7225215" y="2108179"/>
              <a:ext cx="989897" cy="9443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794" tIns="38397" rIns="76794" bIns="38397" rtlCol="0" anchor="ctr"/>
            <a:lstStyle/>
            <a:p>
              <a:pPr algn="ctr"/>
              <a:endParaRPr lang="en-GB" sz="1200" dirty="0">
                <a:latin typeface="Trebuchet MS" pitchFamily="34" charset="0"/>
              </a:endParaRPr>
            </a:p>
          </p:txBody>
        </p:sp>
        <p:sp>
          <p:nvSpPr>
            <p:cNvPr id="29" name="Freeform 34"/>
            <p:cNvSpPr>
              <a:spLocks noChangeArrowheads="1"/>
            </p:cNvSpPr>
            <p:nvPr/>
          </p:nvSpPr>
          <p:spPr bwMode="auto">
            <a:xfrm>
              <a:off x="7551376" y="2275916"/>
              <a:ext cx="337574" cy="596031"/>
            </a:xfrm>
            <a:custGeom>
              <a:avLst/>
              <a:gdLst>
                <a:gd name="T0" fmla="*/ 283 w 284"/>
                <a:gd name="T1" fmla="*/ 115 h 497"/>
                <a:gd name="T2" fmla="*/ 283 w 284"/>
                <a:gd name="T3" fmla="*/ 115 h 497"/>
                <a:gd name="T4" fmla="*/ 283 w 284"/>
                <a:gd name="T5" fmla="*/ 62 h 497"/>
                <a:gd name="T6" fmla="*/ 142 w 284"/>
                <a:gd name="T7" fmla="*/ 0 h 497"/>
                <a:gd name="T8" fmla="*/ 0 w 284"/>
                <a:gd name="T9" fmla="*/ 62 h 497"/>
                <a:gd name="T10" fmla="*/ 0 w 284"/>
                <a:gd name="T11" fmla="*/ 115 h 497"/>
                <a:gd name="T12" fmla="*/ 97 w 284"/>
                <a:gd name="T13" fmla="*/ 248 h 497"/>
                <a:gd name="T14" fmla="*/ 0 w 284"/>
                <a:gd name="T15" fmla="*/ 381 h 497"/>
                <a:gd name="T16" fmla="*/ 0 w 284"/>
                <a:gd name="T17" fmla="*/ 443 h 497"/>
                <a:gd name="T18" fmla="*/ 142 w 284"/>
                <a:gd name="T19" fmla="*/ 496 h 497"/>
                <a:gd name="T20" fmla="*/ 283 w 284"/>
                <a:gd name="T21" fmla="*/ 443 h 497"/>
                <a:gd name="T22" fmla="*/ 283 w 284"/>
                <a:gd name="T23" fmla="*/ 381 h 497"/>
                <a:gd name="T24" fmla="*/ 186 w 284"/>
                <a:gd name="T25" fmla="*/ 248 h 497"/>
                <a:gd name="T26" fmla="*/ 283 w 284"/>
                <a:gd name="T27" fmla="*/ 115 h 497"/>
                <a:gd name="T28" fmla="*/ 44 w 284"/>
                <a:gd name="T29" fmla="*/ 62 h 497"/>
                <a:gd name="T30" fmla="*/ 44 w 284"/>
                <a:gd name="T31" fmla="*/ 62 h 497"/>
                <a:gd name="T32" fmla="*/ 142 w 284"/>
                <a:gd name="T33" fmla="*/ 35 h 497"/>
                <a:gd name="T34" fmla="*/ 239 w 284"/>
                <a:gd name="T35" fmla="*/ 62 h 497"/>
                <a:gd name="T36" fmla="*/ 248 w 284"/>
                <a:gd name="T37" fmla="*/ 71 h 497"/>
                <a:gd name="T38" fmla="*/ 142 w 284"/>
                <a:gd name="T39" fmla="*/ 97 h 497"/>
                <a:gd name="T40" fmla="*/ 35 w 284"/>
                <a:gd name="T41" fmla="*/ 71 h 497"/>
                <a:gd name="T42" fmla="*/ 44 w 284"/>
                <a:gd name="T43" fmla="*/ 62 h 497"/>
                <a:gd name="T44" fmla="*/ 151 w 284"/>
                <a:gd name="T45" fmla="*/ 248 h 497"/>
                <a:gd name="T46" fmla="*/ 151 w 284"/>
                <a:gd name="T47" fmla="*/ 248 h 497"/>
                <a:gd name="T48" fmla="*/ 204 w 284"/>
                <a:gd name="T49" fmla="*/ 328 h 497"/>
                <a:gd name="T50" fmla="*/ 248 w 284"/>
                <a:gd name="T51" fmla="*/ 381 h 497"/>
                <a:gd name="T52" fmla="*/ 248 w 284"/>
                <a:gd name="T53" fmla="*/ 416 h 497"/>
                <a:gd name="T54" fmla="*/ 151 w 284"/>
                <a:gd name="T55" fmla="*/ 354 h 497"/>
                <a:gd name="T56" fmla="*/ 133 w 284"/>
                <a:gd name="T57" fmla="*/ 354 h 497"/>
                <a:gd name="T58" fmla="*/ 35 w 284"/>
                <a:gd name="T59" fmla="*/ 416 h 497"/>
                <a:gd name="T60" fmla="*/ 35 w 284"/>
                <a:gd name="T61" fmla="*/ 381 h 497"/>
                <a:gd name="T62" fmla="*/ 80 w 284"/>
                <a:gd name="T63" fmla="*/ 328 h 497"/>
                <a:gd name="T64" fmla="*/ 133 w 284"/>
                <a:gd name="T65" fmla="*/ 248 h 497"/>
                <a:gd name="T66" fmla="*/ 80 w 284"/>
                <a:gd name="T67" fmla="*/ 177 h 497"/>
                <a:gd name="T68" fmla="*/ 35 w 284"/>
                <a:gd name="T69" fmla="*/ 115 h 497"/>
                <a:gd name="T70" fmla="*/ 35 w 284"/>
                <a:gd name="T71" fmla="*/ 88 h 497"/>
                <a:gd name="T72" fmla="*/ 142 w 284"/>
                <a:gd name="T73" fmla="*/ 115 h 497"/>
                <a:gd name="T74" fmla="*/ 248 w 284"/>
                <a:gd name="T75" fmla="*/ 88 h 497"/>
                <a:gd name="T76" fmla="*/ 248 w 284"/>
                <a:gd name="T77" fmla="*/ 115 h 497"/>
                <a:gd name="T78" fmla="*/ 204 w 284"/>
                <a:gd name="T79" fmla="*/ 177 h 497"/>
                <a:gd name="T80" fmla="*/ 151 w 284"/>
                <a:gd name="T81" fmla="*/ 24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4" h="497">
                  <a:moveTo>
                    <a:pt x="283" y="115"/>
                  </a:moveTo>
                  <a:lnTo>
                    <a:pt x="283" y="115"/>
                  </a:lnTo>
                  <a:cubicBezTo>
                    <a:pt x="283" y="62"/>
                    <a:pt x="283" y="62"/>
                    <a:pt x="283" y="62"/>
                  </a:cubicBezTo>
                  <a:cubicBezTo>
                    <a:pt x="283" y="35"/>
                    <a:pt x="221" y="0"/>
                    <a:pt x="142" y="0"/>
                  </a:cubicBezTo>
                  <a:cubicBezTo>
                    <a:pt x="61" y="0"/>
                    <a:pt x="0" y="35"/>
                    <a:pt x="0" y="62"/>
                  </a:cubicBezTo>
                  <a:cubicBezTo>
                    <a:pt x="0" y="62"/>
                    <a:pt x="0" y="62"/>
                    <a:pt x="0" y="115"/>
                  </a:cubicBezTo>
                  <a:cubicBezTo>
                    <a:pt x="0" y="168"/>
                    <a:pt x="97" y="213"/>
                    <a:pt x="97" y="248"/>
                  </a:cubicBezTo>
                  <a:cubicBezTo>
                    <a:pt x="97" y="292"/>
                    <a:pt x="0" y="328"/>
                    <a:pt x="0" y="381"/>
                  </a:cubicBezTo>
                  <a:cubicBezTo>
                    <a:pt x="0" y="434"/>
                    <a:pt x="0" y="443"/>
                    <a:pt x="0" y="443"/>
                  </a:cubicBezTo>
                  <a:cubicBezTo>
                    <a:pt x="0" y="460"/>
                    <a:pt x="61" y="496"/>
                    <a:pt x="142" y="496"/>
                  </a:cubicBezTo>
                  <a:cubicBezTo>
                    <a:pt x="221" y="496"/>
                    <a:pt x="283" y="460"/>
                    <a:pt x="283" y="443"/>
                  </a:cubicBezTo>
                  <a:cubicBezTo>
                    <a:pt x="283" y="443"/>
                    <a:pt x="283" y="434"/>
                    <a:pt x="283" y="381"/>
                  </a:cubicBezTo>
                  <a:cubicBezTo>
                    <a:pt x="283" y="328"/>
                    <a:pt x="186" y="292"/>
                    <a:pt x="186" y="248"/>
                  </a:cubicBezTo>
                  <a:cubicBezTo>
                    <a:pt x="186" y="213"/>
                    <a:pt x="283" y="168"/>
                    <a:pt x="283" y="115"/>
                  </a:cubicBezTo>
                  <a:close/>
                  <a:moveTo>
                    <a:pt x="44" y="62"/>
                  </a:moveTo>
                  <a:lnTo>
                    <a:pt x="44" y="62"/>
                  </a:lnTo>
                  <a:cubicBezTo>
                    <a:pt x="61" y="53"/>
                    <a:pt x="88" y="35"/>
                    <a:pt x="142" y="35"/>
                  </a:cubicBezTo>
                  <a:cubicBezTo>
                    <a:pt x="195" y="35"/>
                    <a:pt x="239" y="62"/>
                    <a:pt x="239" y="62"/>
                  </a:cubicBezTo>
                  <a:cubicBezTo>
                    <a:pt x="248" y="62"/>
                    <a:pt x="257" y="71"/>
                    <a:pt x="248" y="71"/>
                  </a:cubicBezTo>
                  <a:cubicBezTo>
                    <a:pt x="230" y="88"/>
                    <a:pt x="186" y="97"/>
                    <a:pt x="142" y="97"/>
                  </a:cubicBezTo>
                  <a:cubicBezTo>
                    <a:pt x="97" y="97"/>
                    <a:pt x="53" y="88"/>
                    <a:pt x="35" y="71"/>
                  </a:cubicBezTo>
                  <a:cubicBezTo>
                    <a:pt x="26" y="71"/>
                    <a:pt x="44" y="62"/>
                    <a:pt x="44" y="62"/>
                  </a:cubicBezTo>
                  <a:close/>
                  <a:moveTo>
                    <a:pt x="151" y="248"/>
                  </a:moveTo>
                  <a:lnTo>
                    <a:pt x="151" y="248"/>
                  </a:lnTo>
                  <a:cubicBezTo>
                    <a:pt x="151" y="283"/>
                    <a:pt x="177" y="301"/>
                    <a:pt x="204" y="328"/>
                  </a:cubicBezTo>
                  <a:cubicBezTo>
                    <a:pt x="221" y="345"/>
                    <a:pt x="248" y="372"/>
                    <a:pt x="248" y="381"/>
                  </a:cubicBezTo>
                  <a:cubicBezTo>
                    <a:pt x="248" y="416"/>
                    <a:pt x="248" y="416"/>
                    <a:pt x="248" y="416"/>
                  </a:cubicBezTo>
                  <a:cubicBezTo>
                    <a:pt x="230" y="407"/>
                    <a:pt x="151" y="390"/>
                    <a:pt x="151" y="354"/>
                  </a:cubicBezTo>
                  <a:cubicBezTo>
                    <a:pt x="151" y="337"/>
                    <a:pt x="133" y="337"/>
                    <a:pt x="133" y="354"/>
                  </a:cubicBezTo>
                  <a:cubicBezTo>
                    <a:pt x="133" y="390"/>
                    <a:pt x="61" y="407"/>
                    <a:pt x="35" y="416"/>
                  </a:cubicBezTo>
                  <a:cubicBezTo>
                    <a:pt x="35" y="381"/>
                    <a:pt x="35" y="381"/>
                    <a:pt x="35" y="381"/>
                  </a:cubicBezTo>
                  <a:cubicBezTo>
                    <a:pt x="35" y="372"/>
                    <a:pt x="61" y="345"/>
                    <a:pt x="80" y="328"/>
                  </a:cubicBezTo>
                  <a:cubicBezTo>
                    <a:pt x="106" y="301"/>
                    <a:pt x="133" y="283"/>
                    <a:pt x="133" y="248"/>
                  </a:cubicBezTo>
                  <a:cubicBezTo>
                    <a:pt x="133" y="222"/>
                    <a:pt x="106" y="203"/>
                    <a:pt x="80" y="177"/>
                  </a:cubicBezTo>
                  <a:cubicBezTo>
                    <a:pt x="61" y="159"/>
                    <a:pt x="35" y="132"/>
                    <a:pt x="35" y="115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61" y="106"/>
                    <a:pt x="97" y="115"/>
                    <a:pt x="142" y="115"/>
                  </a:cubicBezTo>
                  <a:cubicBezTo>
                    <a:pt x="186" y="115"/>
                    <a:pt x="230" y="106"/>
                    <a:pt x="248" y="88"/>
                  </a:cubicBezTo>
                  <a:cubicBezTo>
                    <a:pt x="248" y="115"/>
                    <a:pt x="248" y="115"/>
                    <a:pt x="248" y="115"/>
                  </a:cubicBezTo>
                  <a:cubicBezTo>
                    <a:pt x="248" y="132"/>
                    <a:pt x="221" y="159"/>
                    <a:pt x="204" y="177"/>
                  </a:cubicBezTo>
                  <a:cubicBezTo>
                    <a:pt x="177" y="203"/>
                    <a:pt x="151" y="222"/>
                    <a:pt x="151" y="2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 dirty="0">
                <a:latin typeface="Trebuchet MS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6909" y="2087639"/>
            <a:ext cx="914912" cy="944361"/>
            <a:chOff x="4255884" y="2101752"/>
            <a:chExt cx="914912" cy="944361"/>
          </a:xfrm>
        </p:grpSpPr>
        <p:sp>
          <p:nvSpPr>
            <p:cNvPr id="14" name="Oval 48"/>
            <p:cNvSpPr/>
            <p:nvPr/>
          </p:nvSpPr>
          <p:spPr>
            <a:xfrm>
              <a:off x="4255884" y="2101752"/>
              <a:ext cx="914912" cy="94436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794" tIns="38397" rIns="76794" bIns="38397" rtlCol="0" anchor="ctr"/>
            <a:lstStyle/>
            <a:p>
              <a:pPr algn="ctr"/>
              <a:endParaRPr lang="en-GB" sz="1200" dirty="0">
                <a:latin typeface="Raleway Light"/>
              </a:endParaRPr>
            </a:p>
          </p:txBody>
        </p:sp>
        <p:sp>
          <p:nvSpPr>
            <p:cNvPr id="30" name="Freeform 160"/>
            <p:cNvSpPr>
              <a:spLocks noChangeArrowheads="1"/>
            </p:cNvSpPr>
            <p:nvPr/>
          </p:nvSpPr>
          <p:spPr bwMode="auto">
            <a:xfrm>
              <a:off x="4408550" y="2313105"/>
              <a:ext cx="553830" cy="479989"/>
            </a:xfrm>
            <a:custGeom>
              <a:avLst/>
              <a:gdLst>
                <a:gd name="T0" fmla="*/ 44 w 461"/>
                <a:gd name="T1" fmla="*/ 124 h 400"/>
                <a:gd name="T2" fmla="*/ 44 w 461"/>
                <a:gd name="T3" fmla="*/ 124 h 400"/>
                <a:gd name="T4" fmla="*/ 221 w 461"/>
                <a:gd name="T5" fmla="*/ 106 h 400"/>
                <a:gd name="T6" fmla="*/ 328 w 461"/>
                <a:gd name="T7" fmla="*/ 142 h 400"/>
                <a:gd name="T8" fmla="*/ 443 w 461"/>
                <a:gd name="T9" fmla="*/ 89 h 400"/>
                <a:gd name="T10" fmla="*/ 451 w 461"/>
                <a:gd name="T11" fmla="*/ 53 h 400"/>
                <a:gd name="T12" fmla="*/ 416 w 461"/>
                <a:gd name="T13" fmla="*/ 53 h 400"/>
                <a:gd name="T14" fmla="*/ 239 w 461"/>
                <a:gd name="T15" fmla="*/ 62 h 400"/>
                <a:gd name="T16" fmla="*/ 18 w 461"/>
                <a:gd name="T17" fmla="*/ 89 h 400"/>
                <a:gd name="T18" fmla="*/ 9 w 461"/>
                <a:gd name="T19" fmla="*/ 124 h 400"/>
                <a:gd name="T20" fmla="*/ 44 w 461"/>
                <a:gd name="T21" fmla="*/ 124 h 400"/>
                <a:gd name="T22" fmla="*/ 416 w 461"/>
                <a:gd name="T23" fmla="*/ 178 h 400"/>
                <a:gd name="T24" fmla="*/ 416 w 461"/>
                <a:gd name="T25" fmla="*/ 178 h 400"/>
                <a:gd name="T26" fmla="*/ 239 w 461"/>
                <a:gd name="T27" fmla="*/ 195 h 400"/>
                <a:gd name="T28" fmla="*/ 18 w 461"/>
                <a:gd name="T29" fmla="*/ 213 h 400"/>
                <a:gd name="T30" fmla="*/ 9 w 461"/>
                <a:gd name="T31" fmla="*/ 248 h 400"/>
                <a:gd name="T32" fmla="*/ 44 w 461"/>
                <a:gd name="T33" fmla="*/ 248 h 400"/>
                <a:gd name="T34" fmla="*/ 221 w 461"/>
                <a:gd name="T35" fmla="*/ 240 h 400"/>
                <a:gd name="T36" fmla="*/ 328 w 461"/>
                <a:gd name="T37" fmla="*/ 275 h 400"/>
                <a:gd name="T38" fmla="*/ 443 w 461"/>
                <a:gd name="T39" fmla="*/ 222 h 400"/>
                <a:gd name="T40" fmla="*/ 451 w 461"/>
                <a:gd name="T41" fmla="*/ 187 h 400"/>
                <a:gd name="T42" fmla="*/ 416 w 461"/>
                <a:gd name="T43" fmla="*/ 178 h 400"/>
                <a:gd name="T44" fmla="*/ 416 w 461"/>
                <a:gd name="T45" fmla="*/ 302 h 400"/>
                <a:gd name="T46" fmla="*/ 416 w 461"/>
                <a:gd name="T47" fmla="*/ 302 h 400"/>
                <a:gd name="T48" fmla="*/ 239 w 461"/>
                <a:gd name="T49" fmla="*/ 319 h 400"/>
                <a:gd name="T50" fmla="*/ 18 w 461"/>
                <a:gd name="T51" fmla="*/ 337 h 400"/>
                <a:gd name="T52" fmla="*/ 9 w 461"/>
                <a:gd name="T53" fmla="*/ 372 h 400"/>
                <a:gd name="T54" fmla="*/ 44 w 461"/>
                <a:gd name="T55" fmla="*/ 381 h 400"/>
                <a:gd name="T56" fmla="*/ 221 w 461"/>
                <a:gd name="T57" fmla="*/ 363 h 400"/>
                <a:gd name="T58" fmla="*/ 328 w 461"/>
                <a:gd name="T59" fmla="*/ 399 h 400"/>
                <a:gd name="T60" fmla="*/ 443 w 461"/>
                <a:gd name="T61" fmla="*/ 346 h 400"/>
                <a:gd name="T62" fmla="*/ 451 w 461"/>
                <a:gd name="T63" fmla="*/ 310 h 400"/>
                <a:gd name="T64" fmla="*/ 416 w 461"/>
                <a:gd name="T65" fmla="*/ 302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61" h="400">
                  <a:moveTo>
                    <a:pt x="44" y="124"/>
                  </a:moveTo>
                  <a:lnTo>
                    <a:pt x="44" y="124"/>
                  </a:lnTo>
                  <a:cubicBezTo>
                    <a:pt x="88" y="89"/>
                    <a:pt x="124" y="62"/>
                    <a:pt x="221" y="106"/>
                  </a:cubicBezTo>
                  <a:cubicBezTo>
                    <a:pt x="266" y="133"/>
                    <a:pt x="301" y="142"/>
                    <a:pt x="328" y="142"/>
                  </a:cubicBezTo>
                  <a:cubicBezTo>
                    <a:pt x="381" y="142"/>
                    <a:pt x="416" y="115"/>
                    <a:pt x="443" y="89"/>
                  </a:cubicBezTo>
                  <a:cubicBezTo>
                    <a:pt x="451" y="80"/>
                    <a:pt x="460" y="62"/>
                    <a:pt x="451" y="53"/>
                  </a:cubicBezTo>
                  <a:cubicBezTo>
                    <a:pt x="443" y="44"/>
                    <a:pt x="425" y="44"/>
                    <a:pt x="416" y="53"/>
                  </a:cubicBezTo>
                  <a:cubicBezTo>
                    <a:pt x="372" y="89"/>
                    <a:pt x="337" y="115"/>
                    <a:pt x="239" y="62"/>
                  </a:cubicBezTo>
                  <a:cubicBezTo>
                    <a:pt x="124" y="0"/>
                    <a:pt x="62" y="44"/>
                    <a:pt x="18" y="89"/>
                  </a:cubicBezTo>
                  <a:cubicBezTo>
                    <a:pt x="9" y="97"/>
                    <a:pt x="0" y="115"/>
                    <a:pt x="9" y="124"/>
                  </a:cubicBezTo>
                  <a:cubicBezTo>
                    <a:pt x="18" y="133"/>
                    <a:pt x="35" y="133"/>
                    <a:pt x="44" y="124"/>
                  </a:cubicBezTo>
                  <a:close/>
                  <a:moveTo>
                    <a:pt x="416" y="178"/>
                  </a:moveTo>
                  <a:lnTo>
                    <a:pt x="416" y="178"/>
                  </a:lnTo>
                  <a:cubicBezTo>
                    <a:pt x="372" y="213"/>
                    <a:pt x="337" y="248"/>
                    <a:pt x="239" y="195"/>
                  </a:cubicBezTo>
                  <a:cubicBezTo>
                    <a:pt x="124" y="124"/>
                    <a:pt x="62" y="178"/>
                    <a:pt x="18" y="213"/>
                  </a:cubicBezTo>
                  <a:cubicBezTo>
                    <a:pt x="9" y="222"/>
                    <a:pt x="0" y="240"/>
                    <a:pt x="9" y="248"/>
                  </a:cubicBezTo>
                  <a:cubicBezTo>
                    <a:pt x="18" y="257"/>
                    <a:pt x="35" y="257"/>
                    <a:pt x="44" y="248"/>
                  </a:cubicBezTo>
                  <a:cubicBezTo>
                    <a:pt x="88" y="213"/>
                    <a:pt x="124" y="187"/>
                    <a:pt x="221" y="240"/>
                  </a:cubicBezTo>
                  <a:cubicBezTo>
                    <a:pt x="266" y="266"/>
                    <a:pt x="301" y="275"/>
                    <a:pt x="328" y="275"/>
                  </a:cubicBezTo>
                  <a:cubicBezTo>
                    <a:pt x="381" y="275"/>
                    <a:pt x="416" y="240"/>
                    <a:pt x="443" y="222"/>
                  </a:cubicBezTo>
                  <a:cubicBezTo>
                    <a:pt x="451" y="213"/>
                    <a:pt x="460" y="195"/>
                    <a:pt x="451" y="187"/>
                  </a:cubicBezTo>
                  <a:cubicBezTo>
                    <a:pt x="443" y="168"/>
                    <a:pt x="425" y="168"/>
                    <a:pt x="416" y="178"/>
                  </a:cubicBezTo>
                  <a:close/>
                  <a:moveTo>
                    <a:pt x="416" y="302"/>
                  </a:moveTo>
                  <a:lnTo>
                    <a:pt x="416" y="302"/>
                  </a:lnTo>
                  <a:cubicBezTo>
                    <a:pt x="372" y="346"/>
                    <a:pt x="337" y="372"/>
                    <a:pt x="239" y="319"/>
                  </a:cubicBezTo>
                  <a:cubicBezTo>
                    <a:pt x="124" y="248"/>
                    <a:pt x="62" y="302"/>
                    <a:pt x="18" y="337"/>
                  </a:cubicBezTo>
                  <a:cubicBezTo>
                    <a:pt x="9" y="346"/>
                    <a:pt x="0" y="363"/>
                    <a:pt x="9" y="372"/>
                  </a:cubicBezTo>
                  <a:cubicBezTo>
                    <a:pt x="18" y="390"/>
                    <a:pt x="35" y="390"/>
                    <a:pt x="44" y="381"/>
                  </a:cubicBezTo>
                  <a:cubicBezTo>
                    <a:pt x="88" y="337"/>
                    <a:pt x="124" y="310"/>
                    <a:pt x="221" y="363"/>
                  </a:cubicBezTo>
                  <a:cubicBezTo>
                    <a:pt x="266" y="390"/>
                    <a:pt x="301" y="399"/>
                    <a:pt x="328" y="399"/>
                  </a:cubicBezTo>
                  <a:cubicBezTo>
                    <a:pt x="381" y="399"/>
                    <a:pt x="416" y="372"/>
                    <a:pt x="443" y="346"/>
                  </a:cubicBezTo>
                  <a:cubicBezTo>
                    <a:pt x="451" y="337"/>
                    <a:pt x="460" y="319"/>
                    <a:pt x="451" y="310"/>
                  </a:cubicBezTo>
                  <a:cubicBezTo>
                    <a:pt x="443" y="302"/>
                    <a:pt x="425" y="293"/>
                    <a:pt x="416" y="30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 dirty="0">
                <a:latin typeface="Trebuchet MS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04079" y="2096801"/>
            <a:ext cx="979080" cy="944361"/>
            <a:chOff x="804079" y="2096801"/>
            <a:chExt cx="979080" cy="944361"/>
          </a:xfrm>
        </p:grpSpPr>
        <p:sp>
          <p:nvSpPr>
            <p:cNvPr id="8" name="Oval 44"/>
            <p:cNvSpPr/>
            <p:nvPr/>
          </p:nvSpPr>
          <p:spPr>
            <a:xfrm>
              <a:off x="804079" y="2096801"/>
              <a:ext cx="979080" cy="94436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794" tIns="38397" rIns="76794" bIns="38397" rtlCol="0" anchor="ctr"/>
            <a:lstStyle/>
            <a:p>
              <a:pPr algn="ctr"/>
              <a:endParaRPr lang="en-GB" sz="3600" dirty="0">
                <a:solidFill>
                  <a:schemeClr val="bg1"/>
                </a:solidFill>
                <a:latin typeface="Raleway Light"/>
              </a:endParaRPr>
            </a:p>
          </p:txBody>
        </p:sp>
        <p:sp>
          <p:nvSpPr>
            <p:cNvPr id="31" name="AutoShape 79"/>
            <p:cNvSpPr>
              <a:spLocks/>
            </p:cNvSpPr>
            <p:nvPr/>
          </p:nvSpPr>
          <p:spPr bwMode="auto">
            <a:xfrm>
              <a:off x="1035716" y="2313105"/>
              <a:ext cx="495281" cy="493430"/>
            </a:xfrm>
            <a:custGeom>
              <a:avLst/>
              <a:gdLst>
                <a:gd name="T0" fmla="*/ 10799 w 21598"/>
                <a:gd name="T1" fmla="*/ 10800 h 21600"/>
                <a:gd name="T2" fmla="*/ 10799 w 21598"/>
                <a:gd name="T3" fmla="*/ 10800 h 21600"/>
                <a:gd name="T4" fmla="*/ 10799 w 21598"/>
                <a:gd name="T5" fmla="*/ 10800 h 21600"/>
                <a:gd name="T6" fmla="*/ 10799 w 21598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8" h="21600">
                  <a:moveTo>
                    <a:pt x="17527" y="11039"/>
                  </a:moveTo>
                  <a:lnTo>
                    <a:pt x="19787" y="8346"/>
                  </a:lnTo>
                  <a:lnTo>
                    <a:pt x="19787" y="17288"/>
                  </a:lnTo>
                  <a:cubicBezTo>
                    <a:pt x="19787" y="17878"/>
                    <a:pt x="19689" y="18435"/>
                    <a:pt x="19494" y="18954"/>
                  </a:cubicBezTo>
                  <a:cubicBezTo>
                    <a:pt x="19298" y="19470"/>
                    <a:pt x="19039" y="19928"/>
                    <a:pt x="18711" y="20324"/>
                  </a:cubicBezTo>
                  <a:cubicBezTo>
                    <a:pt x="18383" y="20714"/>
                    <a:pt x="18004" y="21028"/>
                    <a:pt x="17574" y="21256"/>
                  </a:cubicBezTo>
                  <a:cubicBezTo>
                    <a:pt x="17145" y="21485"/>
                    <a:pt x="16681" y="21599"/>
                    <a:pt x="16179" y="21599"/>
                  </a:cubicBezTo>
                  <a:lnTo>
                    <a:pt x="3593" y="21599"/>
                  </a:lnTo>
                  <a:cubicBezTo>
                    <a:pt x="3101" y="21599"/>
                    <a:pt x="2634" y="21485"/>
                    <a:pt x="2193" y="21256"/>
                  </a:cubicBezTo>
                  <a:cubicBezTo>
                    <a:pt x="1753" y="21028"/>
                    <a:pt x="1372" y="20711"/>
                    <a:pt x="1051" y="20324"/>
                  </a:cubicBezTo>
                  <a:cubicBezTo>
                    <a:pt x="733" y="19928"/>
                    <a:pt x="476" y="19470"/>
                    <a:pt x="286" y="18954"/>
                  </a:cubicBezTo>
                  <a:cubicBezTo>
                    <a:pt x="95" y="18432"/>
                    <a:pt x="0" y="17878"/>
                    <a:pt x="0" y="17288"/>
                  </a:cubicBezTo>
                  <a:lnTo>
                    <a:pt x="0" y="4340"/>
                  </a:lnTo>
                  <a:cubicBezTo>
                    <a:pt x="0" y="3751"/>
                    <a:pt x="95" y="3193"/>
                    <a:pt x="286" y="2662"/>
                  </a:cubicBezTo>
                  <a:cubicBezTo>
                    <a:pt x="476" y="2134"/>
                    <a:pt x="733" y="1677"/>
                    <a:pt x="1051" y="1293"/>
                  </a:cubicBezTo>
                  <a:cubicBezTo>
                    <a:pt x="1372" y="914"/>
                    <a:pt x="1753" y="607"/>
                    <a:pt x="2193" y="378"/>
                  </a:cubicBezTo>
                  <a:cubicBezTo>
                    <a:pt x="2634" y="149"/>
                    <a:pt x="3101" y="35"/>
                    <a:pt x="3593" y="35"/>
                  </a:cubicBezTo>
                  <a:lnTo>
                    <a:pt x="16179" y="35"/>
                  </a:lnTo>
                  <a:cubicBezTo>
                    <a:pt x="16211" y="35"/>
                    <a:pt x="16253" y="40"/>
                    <a:pt x="16304" y="46"/>
                  </a:cubicBezTo>
                  <a:cubicBezTo>
                    <a:pt x="16355" y="58"/>
                    <a:pt x="16395" y="64"/>
                    <a:pt x="16426" y="64"/>
                  </a:cubicBezTo>
                  <a:lnTo>
                    <a:pt x="14191" y="2745"/>
                  </a:lnTo>
                  <a:lnTo>
                    <a:pt x="3593" y="2745"/>
                  </a:lnTo>
                  <a:cubicBezTo>
                    <a:pt x="3226" y="2745"/>
                    <a:pt x="2913" y="2900"/>
                    <a:pt x="2651" y="3214"/>
                  </a:cubicBezTo>
                  <a:cubicBezTo>
                    <a:pt x="2389" y="3528"/>
                    <a:pt x="2260" y="3906"/>
                    <a:pt x="2260" y="4343"/>
                  </a:cubicBezTo>
                  <a:lnTo>
                    <a:pt x="2260" y="17288"/>
                  </a:lnTo>
                  <a:cubicBezTo>
                    <a:pt x="2260" y="17728"/>
                    <a:pt x="2389" y="18107"/>
                    <a:pt x="2651" y="18423"/>
                  </a:cubicBezTo>
                  <a:cubicBezTo>
                    <a:pt x="2913" y="18731"/>
                    <a:pt x="3226" y="18893"/>
                    <a:pt x="3593" y="18893"/>
                  </a:cubicBezTo>
                  <a:lnTo>
                    <a:pt x="16179" y="18893"/>
                  </a:lnTo>
                  <a:cubicBezTo>
                    <a:pt x="16546" y="18893"/>
                    <a:pt x="16864" y="18731"/>
                    <a:pt x="17128" y="18423"/>
                  </a:cubicBezTo>
                  <a:cubicBezTo>
                    <a:pt x="17395" y="18110"/>
                    <a:pt x="17527" y="17731"/>
                    <a:pt x="17527" y="17288"/>
                  </a:cubicBezTo>
                  <a:lnTo>
                    <a:pt x="17527" y="11039"/>
                  </a:lnTo>
                  <a:close/>
                  <a:moveTo>
                    <a:pt x="18875" y="6393"/>
                  </a:moveTo>
                  <a:lnTo>
                    <a:pt x="11251" y="15534"/>
                  </a:lnTo>
                  <a:lnTo>
                    <a:pt x="7386" y="17054"/>
                  </a:lnTo>
                  <a:lnTo>
                    <a:pt x="8651" y="12432"/>
                  </a:lnTo>
                  <a:lnTo>
                    <a:pt x="16287" y="3278"/>
                  </a:lnTo>
                  <a:lnTo>
                    <a:pt x="18875" y="6393"/>
                  </a:lnTo>
                  <a:close/>
                  <a:moveTo>
                    <a:pt x="16524" y="5607"/>
                  </a:moveTo>
                  <a:cubicBezTo>
                    <a:pt x="16664" y="5440"/>
                    <a:pt x="16664" y="5281"/>
                    <a:pt x="16524" y="5114"/>
                  </a:cubicBezTo>
                  <a:cubicBezTo>
                    <a:pt x="16382" y="4964"/>
                    <a:pt x="16245" y="4964"/>
                    <a:pt x="16113" y="5114"/>
                  </a:cubicBezTo>
                  <a:lnTo>
                    <a:pt x="10140" y="12273"/>
                  </a:lnTo>
                  <a:cubicBezTo>
                    <a:pt x="10001" y="12446"/>
                    <a:pt x="10001" y="12610"/>
                    <a:pt x="10140" y="12766"/>
                  </a:cubicBezTo>
                  <a:cubicBezTo>
                    <a:pt x="10189" y="12839"/>
                    <a:pt x="10255" y="12880"/>
                    <a:pt x="10341" y="12880"/>
                  </a:cubicBezTo>
                  <a:cubicBezTo>
                    <a:pt x="10419" y="12880"/>
                    <a:pt x="10480" y="12839"/>
                    <a:pt x="10527" y="12766"/>
                  </a:cubicBezTo>
                  <a:lnTo>
                    <a:pt x="16524" y="5607"/>
                  </a:lnTo>
                  <a:close/>
                  <a:moveTo>
                    <a:pt x="21274" y="1677"/>
                  </a:moveTo>
                  <a:cubicBezTo>
                    <a:pt x="21485" y="1947"/>
                    <a:pt x="21592" y="2255"/>
                    <a:pt x="21597" y="2610"/>
                  </a:cubicBezTo>
                  <a:cubicBezTo>
                    <a:pt x="21600" y="2959"/>
                    <a:pt x="21492" y="3269"/>
                    <a:pt x="21274" y="3542"/>
                  </a:cubicBezTo>
                  <a:lnTo>
                    <a:pt x="20161" y="4830"/>
                  </a:lnTo>
                  <a:lnTo>
                    <a:pt x="17574" y="1724"/>
                  </a:lnTo>
                  <a:lnTo>
                    <a:pt x="18652" y="407"/>
                  </a:lnTo>
                  <a:cubicBezTo>
                    <a:pt x="18880" y="137"/>
                    <a:pt x="19144" y="0"/>
                    <a:pt x="19447" y="0"/>
                  </a:cubicBezTo>
                  <a:cubicBezTo>
                    <a:pt x="19753" y="0"/>
                    <a:pt x="20005" y="137"/>
                    <a:pt x="20208" y="407"/>
                  </a:cubicBezTo>
                  <a:lnTo>
                    <a:pt x="20748" y="1038"/>
                  </a:lnTo>
                  <a:lnTo>
                    <a:pt x="21274" y="16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101578" tIns="101578" rIns="101578" bIns="101578" anchor="ctr"/>
            <a:lstStyle/>
            <a:p>
              <a:pPr defTabSz="914195">
                <a:defRPr/>
              </a:pPr>
              <a:endParaRPr lang="es-ES" sz="5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35" name="TextBox 78"/>
          <p:cNvSpPr txBox="1"/>
          <p:nvPr/>
        </p:nvSpPr>
        <p:spPr>
          <a:xfrm>
            <a:off x="2543465" y="3163851"/>
            <a:ext cx="1970820" cy="35454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Transparent</a:t>
            </a:r>
            <a:endParaRPr lang="en-GB" sz="14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36" name="Oval 44"/>
          <p:cNvSpPr/>
          <p:nvPr/>
        </p:nvSpPr>
        <p:spPr>
          <a:xfrm>
            <a:off x="3122210" y="2096801"/>
            <a:ext cx="979080" cy="94436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en-GB" sz="3600" dirty="0">
              <a:solidFill>
                <a:schemeClr val="bg1"/>
              </a:solidFill>
              <a:latin typeface="Raleway Light"/>
            </a:endParaRPr>
          </a:p>
        </p:txBody>
      </p:sp>
      <p:sp>
        <p:nvSpPr>
          <p:cNvPr id="37" name="AutoShape 72"/>
          <p:cNvSpPr>
            <a:spLocks/>
          </p:cNvSpPr>
          <p:nvPr/>
        </p:nvSpPr>
        <p:spPr bwMode="auto">
          <a:xfrm>
            <a:off x="3380431" y="2333191"/>
            <a:ext cx="495281" cy="49343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1529" y="0"/>
                  <a:pt x="12259" y="67"/>
                  <a:pt x="12986" y="200"/>
                </a:cubicBezTo>
                <a:cubicBezTo>
                  <a:pt x="13711" y="330"/>
                  <a:pt x="14426" y="533"/>
                  <a:pt x="15132" y="810"/>
                </a:cubicBezTo>
                <a:cubicBezTo>
                  <a:pt x="15928" y="1129"/>
                  <a:pt x="16716" y="1547"/>
                  <a:pt x="17497" y="2069"/>
                </a:cubicBezTo>
                <a:cubicBezTo>
                  <a:pt x="18279" y="2591"/>
                  <a:pt x="18973" y="3218"/>
                  <a:pt x="19583" y="3949"/>
                </a:cubicBezTo>
                <a:cubicBezTo>
                  <a:pt x="20190" y="4678"/>
                  <a:pt x="20679" y="5505"/>
                  <a:pt x="21046" y="6431"/>
                </a:cubicBezTo>
                <a:cubicBezTo>
                  <a:pt x="21414" y="7351"/>
                  <a:pt x="21599" y="8367"/>
                  <a:pt x="21599" y="9477"/>
                </a:cubicBezTo>
                <a:cubicBezTo>
                  <a:pt x="21599" y="10584"/>
                  <a:pt x="21414" y="11597"/>
                  <a:pt x="21046" y="12518"/>
                </a:cubicBezTo>
                <a:cubicBezTo>
                  <a:pt x="20679" y="13435"/>
                  <a:pt x="20190" y="14260"/>
                  <a:pt x="19583" y="14991"/>
                </a:cubicBezTo>
                <a:cubicBezTo>
                  <a:pt x="18973" y="15722"/>
                  <a:pt x="18281" y="16351"/>
                  <a:pt x="17502" y="16891"/>
                </a:cubicBezTo>
                <a:cubicBezTo>
                  <a:pt x="16725" y="17424"/>
                  <a:pt x="15935" y="17842"/>
                  <a:pt x="15132" y="18139"/>
                </a:cubicBezTo>
                <a:cubicBezTo>
                  <a:pt x="14426" y="18418"/>
                  <a:pt x="13713" y="18621"/>
                  <a:pt x="12991" y="18748"/>
                </a:cubicBezTo>
                <a:cubicBezTo>
                  <a:pt x="12270" y="18875"/>
                  <a:pt x="11536" y="18935"/>
                  <a:pt x="10792" y="18935"/>
                </a:cubicBezTo>
                <a:cubicBezTo>
                  <a:pt x="10103" y="18935"/>
                  <a:pt x="9427" y="18884"/>
                  <a:pt x="8766" y="18776"/>
                </a:cubicBezTo>
                <a:cubicBezTo>
                  <a:pt x="8074" y="19423"/>
                  <a:pt x="7340" y="19962"/>
                  <a:pt x="6563" y="20383"/>
                </a:cubicBezTo>
                <a:cubicBezTo>
                  <a:pt x="5784" y="20803"/>
                  <a:pt x="4977" y="21137"/>
                  <a:pt x="4135" y="21371"/>
                </a:cubicBezTo>
                <a:cubicBezTo>
                  <a:pt x="3932" y="21405"/>
                  <a:pt x="3723" y="21453"/>
                  <a:pt x="3511" y="21509"/>
                </a:cubicBezTo>
                <a:cubicBezTo>
                  <a:pt x="3297" y="21568"/>
                  <a:pt x="3094" y="21599"/>
                  <a:pt x="2906" y="21599"/>
                </a:cubicBezTo>
                <a:cubicBezTo>
                  <a:pt x="2788" y="21599"/>
                  <a:pt x="2685" y="21546"/>
                  <a:pt x="2598" y="21444"/>
                </a:cubicBezTo>
                <a:cubicBezTo>
                  <a:pt x="2511" y="21340"/>
                  <a:pt x="2468" y="21216"/>
                  <a:pt x="2468" y="21072"/>
                </a:cubicBezTo>
                <a:cubicBezTo>
                  <a:pt x="2468" y="20964"/>
                  <a:pt x="2499" y="20865"/>
                  <a:pt x="2562" y="20784"/>
                </a:cubicBezTo>
                <a:cubicBezTo>
                  <a:pt x="2628" y="20693"/>
                  <a:pt x="2689" y="20617"/>
                  <a:pt x="2748" y="20546"/>
                </a:cubicBezTo>
                <a:cubicBezTo>
                  <a:pt x="2984" y="20247"/>
                  <a:pt x="3181" y="19976"/>
                  <a:pt x="3346" y="19728"/>
                </a:cubicBezTo>
                <a:cubicBezTo>
                  <a:pt x="3511" y="19479"/>
                  <a:pt x="3652" y="19220"/>
                  <a:pt x="3770" y="18949"/>
                </a:cubicBezTo>
                <a:cubicBezTo>
                  <a:pt x="3885" y="18680"/>
                  <a:pt x="3979" y="18390"/>
                  <a:pt x="4050" y="18079"/>
                </a:cubicBezTo>
                <a:cubicBezTo>
                  <a:pt x="4123" y="17766"/>
                  <a:pt x="4189" y="17407"/>
                  <a:pt x="4247" y="17004"/>
                </a:cubicBezTo>
                <a:cubicBezTo>
                  <a:pt x="3661" y="16617"/>
                  <a:pt x="3115" y="16162"/>
                  <a:pt x="2609" y="15643"/>
                </a:cubicBezTo>
                <a:cubicBezTo>
                  <a:pt x="2101" y="15129"/>
                  <a:pt x="1652" y="14553"/>
                  <a:pt x="1256" y="13915"/>
                </a:cubicBezTo>
                <a:cubicBezTo>
                  <a:pt x="863" y="13280"/>
                  <a:pt x="555" y="12588"/>
                  <a:pt x="334" y="11843"/>
                </a:cubicBezTo>
                <a:cubicBezTo>
                  <a:pt x="110" y="11095"/>
                  <a:pt x="0" y="10307"/>
                  <a:pt x="0" y="9477"/>
                </a:cubicBezTo>
                <a:cubicBezTo>
                  <a:pt x="0" y="8367"/>
                  <a:pt x="185" y="7351"/>
                  <a:pt x="553" y="6431"/>
                </a:cubicBezTo>
                <a:cubicBezTo>
                  <a:pt x="920" y="5505"/>
                  <a:pt x="1409" y="4678"/>
                  <a:pt x="2016" y="3949"/>
                </a:cubicBezTo>
                <a:cubicBezTo>
                  <a:pt x="2626" y="3218"/>
                  <a:pt x="3318" y="2588"/>
                  <a:pt x="4097" y="2063"/>
                </a:cubicBezTo>
                <a:cubicBezTo>
                  <a:pt x="4874" y="1535"/>
                  <a:pt x="5660" y="1120"/>
                  <a:pt x="6457" y="810"/>
                </a:cubicBezTo>
                <a:cubicBezTo>
                  <a:pt x="7161" y="533"/>
                  <a:pt x="7879" y="330"/>
                  <a:pt x="8601" y="200"/>
                </a:cubicBezTo>
                <a:cubicBezTo>
                  <a:pt x="9326" y="67"/>
                  <a:pt x="10058" y="0"/>
                  <a:pt x="10792" y="0"/>
                </a:cubicBezTo>
                <a:moveTo>
                  <a:pt x="14264" y="2746"/>
                </a:moveTo>
                <a:cubicBezTo>
                  <a:pt x="13122" y="2357"/>
                  <a:pt x="11964" y="2165"/>
                  <a:pt x="10792" y="2165"/>
                </a:cubicBezTo>
                <a:cubicBezTo>
                  <a:pt x="9606" y="2165"/>
                  <a:pt x="8453" y="2357"/>
                  <a:pt x="7335" y="2746"/>
                </a:cubicBezTo>
                <a:cubicBezTo>
                  <a:pt x="6704" y="2972"/>
                  <a:pt x="6062" y="3280"/>
                  <a:pt x="5408" y="3678"/>
                </a:cubicBezTo>
                <a:cubicBezTo>
                  <a:pt x="4753" y="4076"/>
                  <a:pt x="4160" y="4562"/>
                  <a:pt x="3624" y="5132"/>
                </a:cubicBezTo>
                <a:cubicBezTo>
                  <a:pt x="3085" y="5702"/>
                  <a:pt x="2647" y="6346"/>
                  <a:pt x="2311" y="7063"/>
                </a:cubicBezTo>
                <a:cubicBezTo>
                  <a:pt x="1972" y="7780"/>
                  <a:pt x="1805" y="8582"/>
                  <a:pt x="1805" y="9477"/>
                </a:cubicBezTo>
                <a:cubicBezTo>
                  <a:pt x="1805" y="10124"/>
                  <a:pt x="1894" y="10725"/>
                  <a:pt x="2080" y="11275"/>
                </a:cubicBezTo>
                <a:cubicBezTo>
                  <a:pt x="2264" y="11823"/>
                  <a:pt x="2508" y="12334"/>
                  <a:pt x="2817" y="12806"/>
                </a:cubicBezTo>
                <a:cubicBezTo>
                  <a:pt x="3125" y="13280"/>
                  <a:pt x="3478" y="13712"/>
                  <a:pt x="3876" y="14099"/>
                </a:cubicBezTo>
                <a:cubicBezTo>
                  <a:pt x="4273" y="14485"/>
                  <a:pt x="4692" y="14821"/>
                  <a:pt x="5128" y="15112"/>
                </a:cubicBezTo>
                <a:cubicBezTo>
                  <a:pt x="5330" y="15239"/>
                  <a:pt x="5521" y="15363"/>
                  <a:pt x="5702" y="15485"/>
                </a:cubicBezTo>
                <a:cubicBezTo>
                  <a:pt x="5881" y="15606"/>
                  <a:pt x="6067" y="15733"/>
                  <a:pt x="6253" y="15869"/>
                </a:cubicBezTo>
                <a:cubicBezTo>
                  <a:pt x="6177" y="16292"/>
                  <a:pt x="6114" y="16716"/>
                  <a:pt x="6057" y="17139"/>
                </a:cubicBezTo>
                <a:cubicBezTo>
                  <a:pt x="6001" y="17563"/>
                  <a:pt x="5928" y="17986"/>
                  <a:pt x="5836" y="18410"/>
                </a:cubicBezTo>
                <a:cubicBezTo>
                  <a:pt x="6279" y="18147"/>
                  <a:pt x="6697" y="17859"/>
                  <a:pt x="7093" y="17537"/>
                </a:cubicBezTo>
                <a:cubicBezTo>
                  <a:pt x="7488" y="17218"/>
                  <a:pt x="7884" y="16874"/>
                  <a:pt x="8281" y="16504"/>
                </a:cubicBezTo>
                <a:cubicBezTo>
                  <a:pt x="8693" y="16575"/>
                  <a:pt x="9110" y="16639"/>
                  <a:pt x="9526" y="16690"/>
                </a:cubicBezTo>
                <a:cubicBezTo>
                  <a:pt x="9943" y="16747"/>
                  <a:pt x="10366" y="16775"/>
                  <a:pt x="10792" y="16775"/>
                </a:cubicBezTo>
                <a:cubicBezTo>
                  <a:pt x="11964" y="16775"/>
                  <a:pt x="13122" y="16580"/>
                  <a:pt x="14264" y="16193"/>
                </a:cubicBezTo>
                <a:cubicBezTo>
                  <a:pt x="14894" y="15971"/>
                  <a:pt x="15537" y="15660"/>
                  <a:pt x="16191" y="15270"/>
                </a:cubicBezTo>
                <a:cubicBezTo>
                  <a:pt x="16843" y="14875"/>
                  <a:pt x="17439" y="14392"/>
                  <a:pt x="17978" y="13822"/>
                </a:cubicBezTo>
                <a:cubicBezTo>
                  <a:pt x="18514" y="13252"/>
                  <a:pt x="18952" y="12602"/>
                  <a:pt x="19288" y="11882"/>
                </a:cubicBezTo>
                <a:cubicBezTo>
                  <a:pt x="19627" y="11160"/>
                  <a:pt x="19797" y="10358"/>
                  <a:pt x="19797" y="9477"/>
                </a:cubicBezTo>
                <a:cubicBezTo>
                  <a:pt x="19797" y="8590"/>
                  <a:pt x="19627" y="7792"/>
                  <a:pt x="19288" y="7069"/>
                </a:cubicBezTo>
                <a:cubicBezTo>
                  <a:pt x="18952" y="6349"/>
                  <a:pt x="18514" y="5702"/>
                  <a:pt x="17978" y="5129"/>
                </a:cubicBezTo>
                <a:cubicBezTo>
                  <a:pt x="17439" y="4559"/>
                  <a:pt x="16843" y="4073"/>
                  <a:pt x="16191" y="3675"/>
                </a:cubicBezTo>
                <a:cubicBezTo>
                  <a:pt x="15537" y="3280"/>
                  <a:pt x="14895" y="2972"/>
                  <a:pt x="14264" y="274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8" name="TextBox 85"/>
          <p:cNvSpPr txBox="1"/>
          <p:nvPr/>
        </p:nvSpPr>
        <p:spPr>
          <a:xfrm>
            <a:off x="2665937" y="3615843"/>
            <a:ext cx="1936800" cy="2404335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GB" sz="1800" dirty="0" smtClean="0">
                <a:latin typeface="Trebuchet MS" pitchFamily="34" charset="0"/>
                <a:cs typeface="Raleway Light"/>
              </a:rPr>
              <a:t>Partners have to ensure to provide sufficient and detailed information (BL4-6)</a:t>
            </a:r>
            <a:endParaRPr lang="en-GB" sz="1800" dirty="0">
              <a:latin typeface="Trebuchet MS" pitchFamily="34" charset="0"/>
              <a:cs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37781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35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Build THE budget</a:t>
            </a:r>
            <a:endParaRPr lang="de-D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2427" b="6081"/>
          <a:stretch/>
        </p:blipFill>
        <p:spPr>
          <a:xfrm>
            <a:off x="3350064" y="3656539"/>
            <a:ext cx="4773486" cy="247249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536406" y="1695239"/>
            <a:ext cx="6659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accent1"/>
                </a:solidFill>
              </a:rPr>
              <a:t>The use of a tool to build the budget is recommended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accent1"/>
                </a:solidFill>
              </a:rPr>
              <a:t>We developed a tool for budget design - use not compulsory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accent1"/>
                </a:solidFill>
              </a:rPr>
              <a:t>Our tool has to be </a:t>
            </a:r>
            <a:r>
              <a:rPr lang="en-US" sz="1800" dirty="0" err="1" smtClean="0">
                <a:solidFill>
                  <a:schemeClr val="accent1"/>
                </a:solidFill>
              </a:rPr>
              <a:t>personalised</a:t>
            </a:r>
            <a:r>
              <a:rPr lang="en-US" sz="1800" dirty="0" smtClean="0">
                <a:solidFill>
                  <a:schemeClr val="accent1"/>
                </a:solidFill>
              </a:rPr>
              <a:t> – risk of making mistakes when changing </a:t>
            </a:r>
            <a:r>
              <a:rPr lang="en-US" sz="1800" dirty="0">
                <a:solidFill>
                  <a:schemeClr val="accent1"/>
                </a:solidFill>
              </a:rPr>
              <a:t>formulas, we take no responsibility for correctness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accent1"/>
                </a:solidFill>
              </a:rPr>
              <a:t>Data should then be inserted in the </a:t>
            </a:r>
            <a:r>
              <a:rPr lang="en-US" sz="1800" dirty="0" err="1" smtClean="0">
                <a:solidFill>
                  <a:schemeClr val="accent1"/>
                </a:solidFill>
              </a:rPr>
              <a:t>eMS</a:t>
            </a:r>
            <a:r>
              <a:rPr lang="en-US" sz="1800" dirty="0" smtClean="0">
                <a:solidFill>
                  <a:schemeClr val="accent1"/>
                </a:solidFill>
              </a:rPr>
              <a:t> at PP level.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93712" y="4644585"/>
            <a:ext cx="488619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http://www.interreg-central.eu/Content.Node/apply/documents.html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7577" y="1139604"/>
            <a:ext cx="8562975" cy="750724"/>
          </a:xfrm>
        </p:spPr>
        <p:txBody>
          <a:bodyPr/>
          <a:lstStyle/>
          <a:p>
            <a:r>
              <a:rPr lang="de-DE" dirty="0" smtClean="0"/>
              <a:t>Using a tool</a:t>
            </a:r>
            <a:endParaRPr lang="de-DE" dirty="0"/>
          </a:p>
        </p:txBody>
      </p:sp>
      <p:grpSp>
        <p:nvGrpSpPr>
          <p:cNvPr id="13" name="Group 12"/>
          <p:cNvGrpSpPr/>
          <p:nvPr/>
        </p:nvGrpSpPr>
        <p:grpSpPr>
          <a:xfrm>
            <a:off x="286907" y="1695239"/>
            <a:ext cx="1432563" cy="1467277"/>
            <a:chOff x="3755650" y="1926600"/>
            <a:chExt cx="1537863" cy="1557716"/>
          </a:xfrm>
        </p:grpSpPr>
        <p:sp>
          <p:nvSpPr>
            <p:cNvPr id="12" name="Oval 11"/>
            <p:cNvSpPr/>
            <p:nvPr/>
          </p:nvSpPr>
          <p:spPr>
            <a:xfrm>
              <a:off x="3755650" y="1926600"/>
              <a:ext cx="1537863" cy="155771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794" tIns="38397" rIns="76794" bIns="38397" rtlCol="0" anchor="ctr"/>
            <a:lstStyle/>
            <a:p>
              <a:pPr algn="ctr"/>
              <a:endParaRPr lang="id-ID" sz="3600" dirty="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1" name="Freeform 102"/>
            <p:cNvSpPr>
              <a:spLocks noChangeArrowheads="1"/>
            </p:cNvSpPr>
            <p:nvPr/>
          </p:nvSpPr>
          <p:spPr bwMode="auto">
            <a:xfrm>
              <a:off x="4161050" y="2439092"/>
              <a:ext cx="596031" cy="532732"/>
            </a:xfrm>
            <a:custGeom>
              <a:avLst/>
              <a:gdLst>
                <a:gd name="T0" fmla="*/ 80 w 498"/>
                <a:gd name="T1" fmla="*/ 151 h 445"/>
                <a:gd name="T2" fmla="*/ 80 w 498"/>
                <a:gd name="T3" fmla="*/ 151 h 445"/>
                <a:gd name="T4" fmla="*/ 142 w 498"/>
                <a:gd name="T5" fmla="*/ 169 h 445"/>
                <a:gd name="T6" fmla="*/ 151 w 498"/>
                <a:gd name="T7" fmla="*/ 169 h 445"/>
                <a:gd name="T8" fmla="*/ 195 w 498"/>
                <a:gd name="T9" fmla="*/ 134 h 445"/>
                <a:gd name="T10" fmla="*/ 195 w 498"/>
                <a:gd name="T11" fmla="*/ 125 h 445"/>
                <a:gd name="T12" fmla="*/ 178 w 498"/>
                <a:gd name="T13" fmla="*/ 107 h 445"/>
                <a:gd name="T14" fmla="*/ 275 w 498"/>
                <a:gd name="T15" fmla="*/ 10 h 445"/>
                <a:gd name="T16" fmla="*/ 195 w 498"/>
                <a:gd name="T17" fmla="*/ 0 h 445"/>
                <a:gd name="T18" fmla="*/ 107 w 498"/>
                <a:gd name="T19" fmla="*/ 54 h 445"/>
                <a:gd name="T20" fmla="*/ 72 w 498"/>
                <a:gd name="T21" fmla="*/ 81 h 445"/>
                <a:gd name="T22" fmla="*/ 53 w 498"/>
                <a:gd name="T23" fmla="*/ 116 h 445"/>
                <a:gd name="T24" fmla="*/ 18 w 498"/>
                <a:gd name="T25" fmla="*/ 125 h 445"/>
                <a:gd name="T26" fmla="*/ 0 w 498"/>
                <a:gd name="T27" fmla="*/ 143 h 445"/>
                <a:gd name="T28" fmla="*/ 0 w 498"/>
                <a:gd name="T29" fmla="*/ 151 h 445"/>
                <a:gd name="T30" fmla="*/ 36 w 498"/>
                <a:gd name="T31" fmla="*/ 187 h 445"/>
                <a:gd name="T32" fmla="*/ 53 w 498"/>
                <a:gd name="T33" fmla="*/ 196 h 445"/>
                <a:gd name="T34" fmla="*/ 72 w 498"/>
                <a:gd name="T35" fmla="*/ 178 h 445"/>
                <a:gd name="T36" fmla="*/ 80 w 498"/>
                <a:gd name="T37" fmla="*/ 151 h 445"/>
                <a:gd name="T38" fmla="*/ 222 w 498"/>
                <a:gd name="T39" fmla="*/ 160 h 445"/>
                <a:gd name="T40" fmla="*/ 222 w 498"/>
                <a:gd name="T41" fmla="*/ 160 h 445"/>
                <a:gd name="T42" fmla="*/ 213 w 498"/>
                <a:gd name="T43" fmla="*/ 160 h 445"/>
                <a:gd name="T44" fmla="*/ 178 w 498"/>
                <a:gd name="T45" fmla="*/ 187 h 445"/>
                <a:gd name="T46" fmla="*/ 169 w 498"/>
                <a:gd name="T47" fmla="*/ 204 h 445"/>
                <a:gd name="T48" fmla="*/ 381 w 498"/>
                <a:gd name="T49" fmla="*/ 435 h 445"/>
                <a:gd name="T50" fmla="*/ 399 w 498"/>
                <a:gd name="T51" fmla="*/ 435 h 445"/>
                <a:gd name="T52" fmla="*/ 426 w 498"/>
                <a:gd name="T53" fmla="*/ 417 h 445"/>
                <a:gd name="T54" fmla="*/ 426 w 498"/>
                <a:gd name="T55" fmla="*/ 400 h 445"/>
                <a:gd name="T56" fmla="*/ 222 w 498"/>
                <a:gd name="T57" fmla="*/ 160 h 445"/>
                <a:gd name="T58" fmla="*/ 497 w 498"/>
                <a:gd name="T59" fmla="*/ 63 h 445"/>
                <a:gd name="T60" fmla="*/ 497 w 498"/>
                <a:gd name="T61" fmla="*/ 63 h 445"/>
                <a:gd name="T62" fmla="*/ 479 w 498"/>
                <a:gd name="T63" fmla="*/ 54 h 445"/>
                <a:gd name="T64" fmla="*/ 461 w 498"/>
                <a:gd name="T65" fmla="*/ 89 h 445"/>
                <a:gd name="T66" fmla="*/ 408 w 498"/>
                <a:gd name="T67" fmla="*/ 107 h 445"/>
                <a:gd name="T68" fmla="*/ 399 w 498"/>
                <a:gd name="T69" fmla="*/ 63 h 445"/>
                <a:gd name="T70" fmla="*/ 417 w 498"/>
                <a:gd name="T71" fmla="*/ 19 h 445"/>
                <a:gd name="T72" fmla="*/ 408 w 498"/>
                <a:gd name="T73" fmla="*/ 10 h 445"/>
                <a:gd name="T74" fmla="*/ 337 w 498"/>
                <a:gd name="T75" fmla="*/ 72 h 445"/>
                <a:gd name="T76" fmla="*/ 319 w 498"/>
                <a:gd name="T77" fmla="*/ 151 h 445"/>
                <a:gd name="T78" fmla="*/ 284 w 498"/>
                <a:gd name="T79" fmla="*/ 187 h 445"/>
                <a:gd name="T80" fmla="*/ 319 w 498"/>
                <a:gd name="T81" fmla="*/ 231 h 445"/>
                <a:gd name="T82" fmla="*/ 364 w 498"/>
                <a:gd name="T83" fmla="*/ 187 h 445"/>
                <a:gd name="T84" fmla="*/ 408 w 498"/>
                <a:gd name="T85" fmla="*/ 178 h 445"/>
                <a:gd name="T86" fmla="*/ 488 w 498"/>
                <a:gd name="T87" fmla="*/ 143 h 445"/>
                <a:gd name="T88" fmla="*/ 497 w 498"/>
                <a:gd name="T89" fmla="*/ 63 h 445"/>
                <a:gd name="T90" fmla="*/ 72 w 498"/>
                <a:gd name="T91" fmla="*/ 400 h 445"/>
                <a:gd name="T92" fmla="*/ 72 w 498"/>
                <a:gd name="T93" fmla="*/ 400 h 445"/>
                <a:gd name="T94" fmla="*/ 72 w 498"/>
                <a:gd name="T95" fmla="*/ 417 h 445"/>
                <a:gd name="T96" fmla="*/ 89 w 498"/>
                <a:gd name="T97" fmla="*/ 444 h 445"/>
                <a:gd name="T98" fmla="*/ 107 w 498"/>
                <a:gd name="T99" fmla="*/ 435 h 445"/>
                <a:gd name="T100" fmla="*/ 231 w 498"/>
                <a:gd name="T101" fmla="*/ 320 h 445"/>
                <a:gd name="T102" fmla="*/ 195 w 498"/>
                <a:gd name="T103" fmla="*/ 275 h 445"/>
                <a:gd name="T104" fmla="*/ 72 w 498"/>
                <a:gd name="T105" fmla="*/ 40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98" h="445">
                  <a:moveTo>
                    <a:pt x="80" y="151"/>
                  </a:moveTo>
                  <a:lnTo>
                    <a:pt x="80" y="151"/>
                  </a:lnTo>
                  <a:cubicBezTo>
                    <a:pt x="97" y="134"/>
                    <a:pt x="116" y="143"/>
                    <a:pt x="142" y="169"/>
                  </a:cubicBezTo>
                  <a:cubicBezTo>
                    <a:pt x="151" y="178"/>
                    <a:pt x="151" y="169"/>
                    <a:pt x="151" y="169"/>
                  </a:cubicBezTo>
                  <a:cubicBezTo>
                    <a:pt x="160" y="169"/>
                    <a:pt x="186" y="134"/>
                    <a:pt x="195" y="134"/>
                  </a:cubicBezTo>
                  <a:cubicBezTo>
                    <a:pt x="195" y="134"/>
                    <a:pt x="195" y="134"/>
                    <a:pt x="195" y="125"/>
                  </a:cubicBezTo>
                  <a:cubicBezTo>
                    <a:pt x="186" y="125"/>
                    <a:pt x="178" y="116"/>
                    <a:pt x="178" y="107"/>
                  </a:cubicBezTo>
                  <a:cubicBezTo>
                    <a:pt x="133" y="45"/>
                    <a:pt x="301" y="10"/>
                    <a:pt x="275" y="10"/>
                  </a:cubicBezTo>
                  <a:cubicBezTo>
                    <a:pt x="257" y="0"/>
                    <a:pt x="204" y="0"/>
                    <a:pt x="195" y="0"/>
                  </a:cubicBezTo>
                  <a:cubicBezTo>
                    <a:pt x="169" y="10"/>
                    <a:pt x="125" y="36"/>
                    <a:pt x="107" y="54"/>
                  </a:cubicBezTo>
                  <a:cubicBezTo>
                    <a:pt x="80" y="72"/>
                    <a:pt x="72" y="81"/>
                    <a:pt x="72" y="81"/>
                  </a:cubicBezTo>
                  <a:cubicBezTo>
                    <a:pt x="62" y="89"/>
                    <a:pt x="72" y="107"/>
                    <a:pt x="53" y="116"/>
                  </a:cubicBezTo>
                  <a:cubicBezTo>
                    <a:pt x="36" y="125"/>
                    <a:pt x="27" y="116"/>
                    <a:pt x="18" y="125"/>
                  </a:cubicBezTo>
                  <a:cubicBezTo>
                    <a:pt x="18" y="134"/>
                    <a:pt x="9" y="134"/>
                    <a:pt x="0" y="143"/>
                  </a:cubicBezTo>
                  <a:lnTo>
                    <a:pt x="0" y="151"/>
                  </a:lnTo>
                  <a:lnTo>
                    <a:pt x="36" y="187"/>
                  </a:lnTo>
                  <a:cubicBezTo>
                    <a:pt x="36" y="196"/>
                    <a:pt x="44" y="196"/>
                    <a:pt x="53" y="196"/>
                  </a:cubicBezTo>
                  <a:cubicBezTo>
                    <a:pt x="53" y="187"/>
                    <a:pt x="62" y="178"/>
                    <a:pt x="72" y="178"/>
                  </a:cubicBezTo>
                  <a:cubicBezTo>
                    <a:pt x="72" y="178"/>
                    <a:pt x="72" y="151"/>
                    <a:pt x="80" y="151"/>
                  </a:cubicBezTo>
                  <a:close/>
                  <a:moveTo>
                    <a:pt x="222" y="160"/>
                  </a:moveTo>
                  <a:lnTo>
                    <a:pt x="222" y="160"/>
                  </a:lnTo>
                  <a:cubicBezTo>
                    <a:pt x="213" y="160"/>
                    <a:pt x="213" y="160"/>
                    <a:pt x="213" y="160"/>
                  </a:cubicBezTo>
                  <a:cubicBezTo>
                    <a:pt x="178" y="187"/>
                    <a:pt x="178" y="187"/>
                    <a:pt x="178" y="187"/>
                  </a:cubicBezTo>
                  <a:cubicBezTo>
                    <a:pt x="169" y="196"/>
                    <a:pt x="169" y="196"/>
                    <a:pt x="169" y="204"/>
                  </a:cubicBezTo>
                  <a:cubicBezTo>
                    <a:pt x="381" y="435"/>
                    <a:pt x="381" y="435"/>
                    <a:pt x="381" y="435"/>
                  </a:cubicBezTo>
                  <a:cubicBezTo>
                    <a:pt x="381" y="444"/>
                    <a:pt x="391" y="444"/>
                    <a:pt x="399" y="435"/>
                  </a:cubicBezTo>
                  <a:cubicBezTo>
                    <a:pt x="426" y="417"/>
                    <a:pt x="426" y="417"/>
                    <a:pt x="426" y="417"/>
                  </a:cubicBezTo>
                  <a:cubicBezTo>
                    <a:pt x="426" y="408"/>
                    <a:pt x="426" y="400"/>
                    <a:pt x="426" y="400"/>
                  </a:cubicBezTo>
                  <a:lnTo>
                    <a:pt x="222" y="160"/>
                  </a:lnTo>
                  <a:close/>
                  <a:moveTo>
                    <a:pt x="497" y="63"/>
                  </a:moveTo>
                  <a:lnTo>
                    <a:pt x="497" y="63"/>
                  </a:lnTo>
                  <a:cubicBezTo>
                    <a:pt x="488" y="45"/>
                    <a:pt x="488" y="54"/>
                    <a:pt x="479" y="54"/>
                  </a:cubicBezTo>
                  <a:cubicBezTo>
                    <a:pt x="479" y="63"/>
                    <a:pt x="461" y="81"/>
                    <a:pt x="461" y="89"/>
                  </a:cubicBezTo>
                  <a:cubicBezTo>
                    <a:pt x="452" y="107"/>
                    <a:pt x="435" y="125"/>
                    <a:pt x="408" y="107"/>
                  </a:cubicBezTo>
                  <a:cubicBezTo>
                    <a:pt x="381" y="81"/>
                    <a:pt x="391" y="72"/>
                    <a:pt x="399" y="63"/>
                  </a:cubicBezTo>
                  <a:cubicBezTo>
                    <a:pt x="399" y="54"/>
                    <a:pt x="417" y="28"/>
                    <a:pt x="417" y="19"/>
                  </a:cubicBezTo>
                  <a:cubicBezTo>
                    <a:pt x="426" y="19"/>
                    <a:pt x="417" y="10"/>
                    <a:pt x="408" y="10"/>
                  </a:cubicBezTo>
                  <a:cubicBezTo>
                    <a:pt x="399" y="19"/>
                    <a:pt x="346" y="36"/>
                    <a:pt x="337" y="72"/>
                  </a:cubicBezTo>
                  <a:cubicBezTo>
                    <a:pt x="328" y="98"/>
                    <a:pt x="346" y="125"/>
                    <a:pt x="319" y="151"/>
                  </a:cubicBezTo>
                  <a:cubicBezTo>
                    <a:pt x="284" y="187"/>
                    <a:pt x="284" y="187"/>
                    <a:pt x="284" y="187"/>
                  </a:cubicBezTo>
                  <a:cubicBezTo>
                    <a:pt x="319" y="231"/>
                    <a:pt x="319" y="231"/>
                    <a:pt x="319" y="231"/>
                  </a:cubicBezTo>
                  <a:cubicBezTo>
                    <a:pt x="364" y="187"/>
                    <a:pt x="364" y="187"/>
                    <a:pt x="364" y="187"/>
                  </a:cubicBezTo>
                  <a:cubicBezTo>
                    <a:pt x="372" y="178"/>
                    <a:pt x="391" y="169"/>
                    <a:pt x="408" y="178"/>
                  </a:cubicBezTo>
                  <a:cubicBezTo>
                    <a:pt x="452" y="187"/>
                    <a:pt x="470" y="169"/>
                    <a:pt x="488" y="143"/>
                  </a:cubicBezTo>
                  <a:cubicBezTo>
                    <a:pt x="497" y="116"/>
                    <a:pt x="497" y="72"/>
                    <a:pt x="497" y="63"/>
                  </a:cubicBezTo>
                  <a:close/>
                  <a:moveTo>
                    <a:pt x="72" y="400"/>
                  </a:moveTo>
                  <a:lnTo>
                    <a:pt x="72" y="400"/>
                  </a:lnTo>
                  <a:cubicBezTo>
                    <a:pt x="62" y="408"/>
                    <a:pt x="62" y="417"/>
                    <a:pt x="72" y="417"/>
                  </a:cubicBezTo>
                  <a:cubicBezTo>
                    <a:pt x="89" y="444"/>
                    <a:pt x="89" y="444"/>
                    <a:pt x="89" y="444"/>
                  </a:cubicBezTo>
                  <a:cubicBezTo>
                    <a:pt x="97" y="444"/>
                    <a:pt x="107" y="444"/>
                    <a:pt x="107" y="435"/>
                  </a:cubicBezTo>
                  <a:cubicBezTo>
                    <a:pt x="231" y="320"/>
                    <a:pt x="231" y="320"/>
                    <a:pt x="231" y="320"/>
                  </a:cubicBezTo>
                  <a:cubicBezTo>
                    <a:pt x="195" y="275"/>
                    <a:pt x="195" y="275"/>
                    <a:pt x="195" y="275"/>
                  </a:cubicBezTo>
                  <a:lnTo>
                    <a:pt x="72" y="4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 dirty="0">
                <a:latin typeface="Trebuchet MS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321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Build The budget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Understanding the budget lines</a:t>
            </a:r>
            <a:endParaRPr lang="de-DE" dirty="0"/>
          </a:p>
        </p:txBody>
      </p:sp>
      <p:sp>
        <p:nvSpPr>
          <p:cNvPr id="5" name="Oval 4"/>
          <p:cNvSpPr/>
          <p:nvPr/>
        </p:nvSpPr>
        <p:spPr>
          <a:xfrm>
            <a:off x="3690135" y="1912352"/>
            <a:ext cx="1537863" cy="155771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Trebuchet MS" pitchFamily="34" charset="0"/>
              </a:rPr>
              <a:t>2</a:t>
            </a:r>
            <a:endParaRPr lang="id-ID" sz="36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5823" y="3640201"/>
            <a:ext cx="1739968" cy="6315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Office and administrative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8" name="Oval 7"/>
          <p:cNvSpPr/>
          <p:nvPr/>
        </p:nvSpPr>
        <p:spPr>
          <a:xfrm>
            <a:off x="6719873" y="1913854"/>
            <a:ext cx="1537863" cy="1557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Trebuchet MS" pitchFamily="34" charset="0"/>
              </a:rPr>
              <a:t>3</a:t>
            </a:r>
            <a:endParaRPr lang="id-ID" sz="36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08059" y="3641703"/>
            <a:ext cx="1724024" cy="6315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Travel and accomodation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88945" y="1919216"/>
            <a:ext cx="1537863" cy="15577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de-DE" sz="3600" dirty="0" smtClean="0">
                <a:latin typeface="Trebuchet MS" pitchFamily="34" charset="0"/>
              </a:rPr>
              <a:t>1</a:t>
            </a:r>
            <a:endParaRPr lang="id-ID" sz="3600" dirty="0">
              <a:latin typeface="Trebuchet MS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1505" y="3647065"/>
            <a:ext cx="1545303" cy="6315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Staff </a:t>
            </a:r>
            <a:b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</a:br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costs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6863" y="4411897"/>
            <a:ext cx="2033382" cy="1407139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US" sz="1200" dirty="0" smtClean="0"/>
              <a:t>Costs </a:t>
            </a:r>
            <a:r>
              <a:rPr lang="en-US" sz="1200" dirty="0"/>
              <a:t>of staff employed by the beneficiary institution for implementing the </a:t>
            </a:r>
            <a:r>
              <a:rPr lang="en-US" sz="1200" dirty="0" smtClean="0"/>
              <a:t>project. Either real cost or flat rate, the chosen option cannot be changed.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76195" y="4398953"/>
            <a:ext cx="2045110" cy="50067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US" sz="1200" dirty="0"/>
              <a:t>Flat rate – 15% of eligible staff </a:t>
            </a:r>
            <a:r>
              <a:rPr lang="en-US" sz="1200" dirty="0" smtClean="0"/>
              <a:t>costs.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473805" y="4397171"/>
            <a:ext cx="2074605" cy="50067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defRPr/>
            </a:pPr>
            <a:r>
              <a:rPr lang="de-DE" sz="1200" dirty="0" smtClean="0">
                <a:latin typeface="Trebuchet MS" pitchFamily="34" charset="0"/>
                <a:cs typeface="Raleway Light"/>
              </a:rPr>
              <a:t>Costs refer to the travel of the staff of the beneficiary.</a:t>
            </a:r>
          </a:p>
        </p:txBody>
      </p:sp>
    </p:spTree>
    <p:extLst>
      <p:ext uri="{BB962C8B-B14F-4D97-AF65-F5344CB8AC3E}">
        <p14:creationId xmlns:p14="http://schemas.microsoft.com/office/powerpoint/2010/main" val="207338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  <p:bldP spid="17" grpId="0" animBg="1"/>
      <p:bldP spid="18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Build THE budget</a:t>
            </a:r>
            <a:endParaRPr lang="de-DE" dirty="0"/>
          </a:p>
        </p:txBody>
      </p:sp>
      <p:sp>
        <p:nvSpPr>
          <p:cNvPr id="11" name="Oval 10"/>
          <p:cNvSpPr/>
          <p:nvPr/>
        </p:nvSpPr>
        <p:spPr>
          <a:xfrm>
            <a:off x="557916" y="1284444"/>
            <a:ext cx="1537863" cy="15577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Trebuchet MS" pitchFamily="34" charset="0"/>
              </a:rPr>
              <a:t>4</a:t>
            </a:r>
            <a:endParaRPr lang="id-ID" sz="36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4250" y="3017894"/>
            <a:ext cx="2207237" cy="6315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External expertise and services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65508" y="1287602"/>
            <a:ext cx="1537863" cy="155771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Trebuchet MS" pitchFamily="34" charset="0"/>
              </a:rPr>
              <a:t>5</a:t>
            </a:r>
            <a:endParaRPr lang="id-ID" sz="36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14646" y="3005832"/>
            <a:ext cx="2628900" cy="35454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Equipment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6862" y="3699088"/>
            <a:ext cx="2362523" cy="1496907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US" sz="1200" dirty="0" smtClean="0"/>
              <a:t>Costs for external </a:t>
            </a:r>
            <a:r>
              <a:rPr lang="en-US" sz="1200" dirty="0"/>
              <a:t>expertise and services </a:t>
            </a:r>
            <a:r>
              <a:rPr lang="en-US" sz="1200" dirty="0" smtClean="0"/>
              <a:t>provided </a:t>
            </a:r>
            <a:r>
              <a:rPr lang="en-US" sz="1200" dirty="0"/>
              <a:t>by a </a:t>
            </a:r>
            <a:r>
              <a:rPr lang="en-US" sz="1200" dirty="0" smtClean="0"/>
              <a:t>public body/private body/natural </a:t>
            </a:r>
            <a:r>
              <a:rPr lang="en-US" sz="1200" dirty="0"/>
              <a:t>person outside the </a:t>
            </a:r>
            <a:r>
              <a:rPr lang="en-US" sz="1200" dirty="0" smtClean="0"/>
              <a:t>beneficiary organisation</a:t>
            </a:r>
          </a:p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35437" y="3698793"/>
            <a:ext cx="2294669" cy="96394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US" sz="1200" dirty="0" smtClean="0"/>
              <a:t>Costs </a:t>
            </a:r>
            <a:r>
              <a:rPr lang="en-US" sz="1200" dirty="0"/>
              <a:t>of </a:t>
            </a:r>
            <a:r>
              <a:rPr lang="en-US" sz="1200" dirty="0" smtClean="0"/>
              <a:t>essential project equipment, which is </a:t>
            </a:r>
            <a:r>
              <a:rPr lang="en-US" sz="1200" dirty="0"/>
              <a:t>purchased, rented or leased by a </a:t>
            </a:r>
            <a:r>
              <a:rPr lang="en-US" sz="1200" dirty="0" smtClean="0"/>
              <a:t>beneficiary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19187" y="1287602"/>
            <a:ext cx="1537863" cy="155771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Trebuchet MS" pitchFamily="34" charset="0"/>
              </a:rPr>
              <a:t>6</a:t>
            </a:r>
            <a:endParaRPr lang="id-ID" sz="36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68325" y="3005832"/>
            <a:ext cx="2628900" cy="6315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Infrastructure </a:t>
            </a:r>
            <a:b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</a:br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and works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68325" y="3660082"/>
            <a:ext cx="2628900" cy="118554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en-US" sz="1200" dirty="0" smtClean="0"/>
              <a:t>Costs </a:t>
            </a:r>
            <a:r>
              <a:rPr lang="en-US" sz="1200" dirty="0"/>
              <a:t>of </a:t>
            </a:r>
            <a:r>
              <a:rPr lang="en-US" sz="1200" dirty="0" smtClean="0"/>
              <a:t>essential infrastructure execution within the programme area. </a:t>
            </a:r>
            <a:r>
              <a:rPr lang="en-US" sz="1200" dirty="0"/>
              <a:t>Directive 2014/24/EU defines </a:t>
            </a:r>
            <a:r>
              <a:rPr lang="en-US" sz="1200" dirty="0" smtClean="0"/>
              <a:t>works and provides a detailed list of eligible elements in Annex II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16" name="Left Brace 15"/>
          <p:cNvSpPr/>
          <p:nvPr/>
        </p:nvSpPr>
        <p:spPr>
          <a:xfrm rot="16200000">
            <a:off x="5843755" y="2441686"/>
            <a:ext cx="378603" cy="5148465"/>
          </a:xfrm>
          <a:prstGeom prst="leftBrac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ounded Rectangle 5"/>
          <p:cNvSpPr/>
          <p:nvPr/>
        </p:nvSpPr>
        <p:spPr>
          <a:xfrm>
            <a:off x="3458824" y="5269504"/>
            <a:ext cx="5267733" cy="68103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u="sng" dirty="0" smtClean="0"/>
              <a:t>NOTE</a:t>
            </a:r>
            <a:r>
              <a:rPr lang="de-AT" b="1" dirty="0" smtClean="0"/>
              <a:t>: </a:t>
            </a:r>
            <a:r>
              <a:rPr lang="de-AT" dirty="0" smtClean="0"/>
              <a:t>Investment specification is needed if for a single investment the cost fo thematic equipment +/or infrastructure and works is above €15.000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590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 animBg="1"/>
      <p:bldP spid="15" grpId="0"/>
      <p:bldP spid="23" grpId="0"/>
      <p:bldP spid="24" grpId="0"/>
      <p:bldP spid="19" grpId="0" animBg="1"/>
      <p:bldP spid="25" grpId="0"/>
      <p:bldP spid="26" grpId="0"/>
      <p:bldP spid="16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Build your budget	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Preparation cost</a:t>
            </a:r>
            <a:endParaRPr lang="de-DE" dirty="0"/>
          </a:p>
        </p:txBody>
      </p:sp>
      <p:sp>
        <p:nvSpPr>
          <p:cNvPr id="5" name="Oval 4"/>
          <p:cNvSpPr/>
          <p:nvPr/>
        </p:nvSpPr>
        <p:spPr>
          <a:xfrm>
            <a:off x="3077896" y="2049185"/>
            <a:ext cx="2122754" cy="21357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de-DE" sz="2400" dirty="0" smtClean="0">
                <a:latin typeface="Trebuchet MS" pitchFamily="34" charset="0"/>
              </a:rPr>
              <a:t>15.000 €</a:t>
            </a:r>
            <a:endParaRPr lang="id-ID" sz="2400" dirty="0"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4575" y="4348471"/>
            <a:ext cx="3800475" cy="6315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Lump sum </a:t>
            </a:r>
            <a:r>
              <a:rPr lang="de-DE" sz="1800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that covers all costs for </a:t>
            </a:r>
            <a:r>
              <a:rPr lang="de-DE" sz="18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preparation</a:t>
            </a:r>
            <a:r>
              <a:rPr lang="de-DE" sz="1800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 and </a:t>
            </a:r>
            <a:r>
              <a:rPr lang="de-DE" sz="1800" b="1" dirty="0" err="1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contracting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8256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90722" y="1705758"/>
            <a:ext cx="43039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Joint Secretariat</a:t>
            </a:r>
          </a:p>
          <a:p>
            <a:pPr>
              <a:defRPr/>
            </a:pP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Interreg </a:t>
            </a:r>
            <a:r>
              <a:rPr lang="de-AT" sz="1600" dirty="0">
                <a:latin typeface="Trebuchet MS" pitchFamily="34" charset="0"/>
                <a:ea typeface="Tahoma" pitchFamily="34" charset="0"/>
                <a:cs typeface="Raleway"/>
              </a:rPr>
              <a:t>CENTRAL </a:t>
            </a: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EUROPE Programme</a:t>
            </a:r>
            <a:endParaRPr lang="id-ID" sz="1600" dirty="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0722" y="3560752"/>
            <a:ext cx="2311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cs typeface="Raleway"/>
              </a:rPr>
              <a:t>+43 </a:t>
            </a:r>
            <a:r>
              <a:rPr lang="de-AT" sz="1600" dirty="0">
                <a:latin typeface="Trebuchet MS" pitchFamily="34" charset="0"/>
                <a:cs typeface="Raleway"/>
              </a:rPr>
              <a:t>1 </a:t>
            </a:r>
            <a:r>
              <a:rPr lang="de-AT" sz="1600" dirty="0" smtClean="0">
                <a:latin typeface="Trebuchet MS" pitchFamily="34" charset="0"/>
                <a:cs typeface="Raleway"/>
              </a:rPr>
              <a:t>8908088-2403</a:t>
            </a:r>
            <a:endParaRPr lang="en-JM" sz="1600" dirty="0">
              <a:latin typeface="Trebuchet MS" pitchFamily="34" charset="0"/>
              <a:cs typeface="Raleway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0722" y="3138666"/>
            <a:ext cx="337791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info@interreg-central.eu</a:t>
            </a:r>
            <a:endParaRPr lang="en-JM" sz="1600" dirty="0">
              <a:latin typeface="Trebuchet MS" pitchFamily="34" charset="0"/>
              <a:cs typeface="Raleway"/>
            </a:endParaRPr>
          </a:p>
        </p:txBody>
      </p:sp>
      <p:sp>
        <p:nvSpPr>
          <p:cNvPr id="19" name="Freeform 27"/>
          <p:cNvSpPr>
            <a:spLocks noEditPoints="1"/>
          </p:cNvSpPr>
          <p:nvPr/>
        </p:nvSpPr>
        <p:spPr bwMode="auto">
          <a:xfrm>
            <a:off x="1626677" y="3211599"/>
            <a:ext cx="224685" cy="136242"/>
          </a:xfrm>
          <a:custGeom>
            <a:avLst/>
            <a:gdLst>
              <a:gd name="T0" fmla="*/ 0 w 229"/>
              <a:gd name="T1" fmla="*/ 0 h 137"/>
              <a:gd name="T2" fmla="*/ 0 w 229"/>
              <a:gd name="T3" fmla="*/ 3 h 137"/>
              <a:gd name="T4" fmla="*/ 0 w 229"/>
              <a:gd name="T5" fmla="*/ 134 h 137"/>
              <a:gd name="T6" fmla="*/ 0 w 229"/>
              <a:gd name="T7" fmla="*/ 137 h 137"/>
              <a:gd name="T8" fmla="*/ 229 w 229"/>
              <a:gd name="T9" fmla="*/ 137 h 137"/>
              <a:gd name="T10" fmla="*/ 229 w 229"/>
              <a:gd name="T11" fmla="*/ 134 h 137"/>
              <a:gd name="T12" fmla="*/ 229 w 229"/>
              <a:gd name="T13" fmla="*/ 3 h 137"/>
              <a:gd name="T14" fmla="*/ 229 w 229"/>
              <a:gd name="T15" fmla="*/ 0 h 137"/>
              <a:gd name="T16" fmla="*/ 0 w 229"/>
              <a:gd name="T17" fmla="*/ 0 h 137"/>
              <a:gd name="T18" fmla="*/ 209 w 229"/>
              <a:gd name="T19" fmla="*/ 121 h 137"/>
              <a:gd name="T20" fmla="*/ 153 w 229"/>
              <a:gd name="T21" fmla="*/ 69 h 137"/>
              <a:gd name="T22" fmla="*/ 209 w 229"/>
              <a:gd name="T23" fmla="*/ 16 h 137"/>
              <a:gd name="T24" fmla="*/ 209 w 229"/>
              <a:gd name="T25" fmla="*/ 121 h 137"/>
              <a:gd name="T26" fmla="*/ 16 w 229"/>
              <a:gd name="T27" fmla="*/ 16 h 137"/>
              <a:gd name="T28" fmla="*/ 72 w 229"/>
              <a:gd name="T29" fmla="*/ 69 h 137"/>
              <a:gd name="T30" fmla="*/ 16 w 229"/>
              <a:gd name="T31" fmla="*/ 121 h 137"/>
              <a:gd name="T32" fmla="*/ 16 w 229"/>
              <a:gd name="T33" fmla="*/ 16 h 137"/>
              <a:gd name="T34" fmla="*/ 42 w 229"/>
              <a:gd name="T35" fmla="*/ 121 h 137"/>
              <a:gd name="T36" fmla="*/ 88 w 229"/>
              <a:gd name="T37" fmla="*/ 78 h 137"/>
              <a:gd name="T38" fmla="*/ 117 w 229"/>
              <a:gd name="T39" fmla="*/ 108 h 137"/>
              <a:gd name="T40" fmla="*/ 144 w 229"/>
              <a:gd name="T41" fmla="*/ 78 h 137"/>
              <a:gd name="T42" fmla="*/ 190 w 229"/>
              <a:gd name="T43" fmla="*/ 121 h 137"/>
              <a:gd name="T44" fmla="*/ 42 w 229"/>
              <a:gd name="T45" fmla="*/ 121 h 137"/>
              <a:gd name="T46" fmla="*/ 134 w 229"/>
              <a:gd name="T47" fmla="*/ 69 h 137"/>
              <a:gd name="T48" fmla="*/ 117 w 229"/>
              <a:gd name="T49" fmla="*/ 85 h 137"/>
              <a:gd name="T50" fmla="*/ 101 w 229"/>
              <a:gd name="T51" fmla="*/ 69 h 137"/>
              <a:gd name="T52" fmla="*/ 88 w 229"/>
              <a:gd name="T53" fmla="*/ 59 h 137"/>
              <a:gd name="T54" fmla="*/ 42 w 229"/>
              <a:gd name="T55" fmla="*/ 16 h 137"/>
              <a:gd name="T56" fmla="*/ 190 w 229"/>
              <a:gd name="T57" fmla="*/ 16 h 137"/>
              <a:gd name="T58" fmla="*/ 144 w 229"/>
              <a:gd name="T59" fmla="*/ 59 h 137"/>
              <a:gd name="T60" fmla="*/ 134 w 229"/>
              <a:gd name="T61" fmla="*/ 69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9" h="137">
                <a:moveTo>
                  <a:pt x="0" y="0"/>
                </a:moveTo>
                <a:lnTo>
                  <a:pt x="0" y="3"/>
                </a:lnTo>
                <a:lnTo>
                  <a:pt x="0" y="134"/>
                </a:lnTo>
                <a:lnTo>
                  <a:pt x="0" y="137"/>
                </a:lnTo>
                <a:lnTo>
                  <a:pt x="229" y="137"/>
                </a:lnTo>
                <a:lnTo>
                  <a:pt x="229" y="134"/>
                </a:lnTo>
                <a:lnTo>
                  <a:pt x="229" y="3"/>
                </a:lnTo>
                <a:lnTo>
                  <a:pt x="229" y="0"/>
                </a:lnTo>
                <a:lnTo>
                  <a:pt x="0" y="0"/>
                </a:lnTo>
                <a:close/>
                <a:moveTo>
                  <a:pt x="209" y="121"/>
                </a:moveTo>
                <a:lnTo>
                  <a:pt x="153" y="69"/>
                </a:lnTo>
                <a:lnTo>
                  <a:pt x="209" y="16"/>
                </a:lnTo>
                <a:lnTo>
                  <a:pt x="209" y="121"/>
                </a:lnTo>
                <a:close/>
                <a:moveTo>
                  <a:pt x="16" y="16"/>
                </a:moveTo>
                <a:lnTo>
                  <a:pt x="72" y="69"/>
                </a:lnTo>
                <a:lnTo>
                  <a:pt x="16" y="121"/>
                </a:lnTo>
                <a:lnTo>
                  <a:pt x="16" y="16"/>
                </a:lnTo>
                <a:close/>
                <a:moveTo>
                  <a:pt x="42" y="121"/>
                </a:moveTo>
                <a:lnTo>
                  <a:pt x="88" y="78"/>
                </a:lnTo>
                <a:lnTo>
                  <a:pt x="117" y="108"/>
                </a:lnTo>
                <a:lnTo>
                  <a:pt x="144" y="78"/>
                </a:lnTo>
                <a:lnTo>
                  <a:pt x="190" y="121"/>
                </a:lnTo>
                <a:lnTo>
                  <a:pt x="42" y="121"/>
                </a:lnTo>
                <a:close/>
                <a:moveTo>
                  <a:pt x="134" y="69"/>
                </a:moveTo>
                <a:lnTo>
                  <a:pt x="117" y="85"/>
                </a:lnTo>
                <a:lnTo>
                  <a:pt x="101" y="69"/>
                </a:lnTo>
                <a:lnTo>
                  <a:pt x="88" y="59"/>
                </a:lnTo>
                <a:lnTo>
                  <a:pt x="42" y="16"/>
                </a:lnTo>
                <a:lnTo>
                  <a:pt x="190" y="16"/>
                </a:lnTo>
                <a:lnTo>
                  <a:pt x="144" y="59"/>
                </a:lnTo>
                <a:lnTo>
                  <a:pt x="134" y="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0" name="Freeform 130"/>
          <p:cNvSpPr>
            <a:spLocks noEditPoints="1"/>
          </p:cNvSpPr>
          <p:nvPr/>
        </p:nvSpPr>
        <p:spPr bwMode="auto">
          <a:xfrm>
            <a:off x="1608384" y="2777321"/>
            <a:ext cx="256121" cy="259594"/>
          </a:xfrm>
          <a:custGeom>
            <a:avLst/>
            <a:gdLst>
              <a:gd name="T0" fmla="*/ 0 w 67"/>
              <a:gd name="T1" fmla="*/ 34 h 67"/>
              <a:gd name="T2" fmla="*/ 67 w 67"/>
              <a:gd name="T3" fmla="*/ 34 h 67"/>
              <a:gd name="T4" fmla="*/ 34 w 67"/>
              <a:gd name="T5" fmla="*/ 63 h 67"/>
              <a:gd name="T6" fmla="*/ 34 w 67"/>
              <a:gd name="T7" fmla="*/ 49 h 67"/>
              <a:gd name="T8" fmla="*/ 35 w 67"/>
              <a:gd name="T9" fmla="*/ 63 h 67"/>
              <a:gd name="T10" fmla="*/ 26 w 67"/>
              <a:gd name="T11" fmla="*/ 62 h 67"/>
              <a:gd name="T12" fmla="*/ 19 w 67"/>
              <a:gd name="T13" fmla="*/ 53 h 67"/>
              <a:gd name="T14" fmla="*/ 4 w 67"/>
              <a:gd name="T15" fmla="*/ 32 h 67"/>
              <a:gd name="T16" fmla="*/ 17 w 67"/>
              <a:gd name="T17" fmla="*/ 19 h 67"/>
              <a:gd name="T18" fmla="*/ 4 w 67"/>
              <a:gd name="T19" fmla="*/ 32 h 67"/>
              <a:gd name="T20" fmla="*/ 46 w 67"/>
              <a:gd name="T21" fmla="*/ 17 h 67"/>
              <a:gd name="T22" fmla="*/ 22 w 67"/>
              <a:gd name="T23" fmla="*/ 17 h 67"/>
              <a:gd name="T24" fmla="*/ 35 w 67"/>
              <a:gd name="T25" fmla="*/ 4 h 67"/>
              <a:gd name="T26" fmla="*/ 54 w 67"/>
              <a:gd name="T27" fmla="*/ 12 h 67"/>
              <a:gd name="T28" fmla="*/ 43 w 67"/>
              <a:gd name="T29" fmla="*/ 5 h 67"/>
              <a:gd name="T30" fmla="*/ 13 w 67"/>
              <a:gd name="T31" fmla="*/ 12 h 67"/>
              <a:gd name="T32" fmla="*/ 18 w 67"/>
              <a:gd name="T33" fmla="*/ 15 h 67"/>
              <a:gd name="T34" fmla="*/ 34 w 67"/>
              <a:gd name="T35" fmla="*/ 23 h 67"/>
              <a:gd name="T36" fmla="*/ 50 w 67"/>
              <a:gd name="T37" fmla="*/ 32 h 67"/>
              <a:gd name="T38" fmla="*/ 20 w 67"/>
              <a:gd name="T39" fmla="*/ 20 h 67"/>
              <a:gd name="T40" fmla="*/ 48 w 67"/>
              <a:gd name="T41" fmla="*/ 47 h 67"/>
              <a:gd name="T42" fmla="*/ 21 w 67"/>
              <a:gd name="T43" fmla="*/ 47 h 67"/>
              <a:gd name="T44" fmla="*/ 50 w 67"/>
              <a:gd name="T45" fmla="*/ 36 h 67"/>
              <a:gd name="T46" fmla="*/ 54 w 67"/>
              <a:gd name="T47" fmla="*/ 55 h 67"/>
              <a:gd name="T48" fmla="*/ 50 w 67"/>
              <a:gd name="T49" fmla="*/ 53 h 67"/>
              <a:gd name="T50" fmla="*/ 54 w 67"/>
              <a:gd name="T51" fmla="*/ 36 h 67"/>
              <a:gd name="T52" fmla="*/ 57 w 67"/>
              <a:gd name="T53" fmla="*/ 52 h 67"/>
              <a:gd name="T54" fmla="*/ 54 w 67"/>
              <a:gd name="T55" fmla="*/ 32 h 67"/>
              <a:gd name="T56" fmla="*/ 57 w 67"/>
              <a:gd name="T57" fmla="*/ 15 h 67"/>
              <a:gd name="T58" fmla="*/ 54 w 67"/>
              <a:gd name="T59" fmla="*/ 32 h 67"/>
              <a:gd name="T60" fmla="*/ 14 w 67"/>
              <a:gd name="T61" fmla="*/ 36 h 67"/>
              <a:gd name="T62" fmla="*/ 11 w 67"/>
              <a:gd name="T63" fmla="*/ 5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67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2" y="67"/>
                  <a:pt x="67" y="52"/>
                  <a:pt x="67" y="34"/>
                </a:cubicBezTo>
                <a:cubicBezTo>
                  <a:pt x="67" y="15"/>
                  <a:pt x="52" y="0"/>
                  <a:pt x="34" y="0"/>
                </a:cubicBezTo>
                <a:close/>
                <a:moveTo>
                  <a:pt x="34" y="63"/>
                </a:moveTo>
                <a:cubicBezTo>
                  <a:pt x="29" y="60"/>
                  <a:pt x="25" y="56"/>
                  <a:pt x="22" y="51"/>
                </a:cubicBezTo>
                <a:cubicBezTo>
                  <a:pt x="26" y="50"/>
                  <a:pt x="30" y="49"/>
                  <a:pt x="34" y="49"/>
                </a:cubicBezTo>
                <a:cubicBezTo>
                  <a:pt x="38" y="49"/>
                  <a:pt x="42" y="50"/>
                  <a:pt x="46" y="51"/>
                </a:cubicBezTo>
                <a:cubicBezTo>
                  <a:pt x="43" y="56"/>
                  <a:pt x="40" y="60"/>
                  <a:pt x="35" y="63"/>
                </a:cubicBezTo>
                <a:cubicBezTo>
                  <a:pt x="35" y="63"/>
                  <a:pt x="34" y="63"/>
                  <a:pt x="34" y="63"/>
                </a:cubicBezTo>
                <a:close/>
                <a:moveTo>
                  <a:pt x="26" y="62"/>
                </a:moveTo>
                <a:cubicBezTo>
                  <a:pt x="21" y="61"/>
                  <a:pt x="17" y="59"/>
                  <a:pt x="13" y="55"/>
                </a:cubicBezTo>
                <a:cubicBezTo>
                  <a:pt x="15" y="54"/>
                  <a:pt x="17" y="53"/>
                  <a:pt x="19" y="53"/>
                </a:cubicBezTo>
                <a:cubicBezTo>
                  <a:pt x="21" y="56"/>
                  <a:pt x="23" y="60"/>
                  <a:pt x="26" y="62"/>
                </a:cubicBezTo>
                <a:close/>
                <a:moveTo>
                  <a:pt x="4" y="32"/>
                </a:moveTo>
                <a:cubicBezTo>
                  <a:pt x="4" y="25"/>
                  <a:pt x="7" y="19"/>
                  <a:pt x="10" y="15"/>
                </a:cubicBezTo>
                <a:cubicBezTo>
                  <a:pt x="12" y="16"/>
                  <a:pt x="14" y="18"/>
                  <a:pt x="17" y="19"/>
                </a:cubicBezTo>
                <a:cubicBezTo>
                  <a:pt x="15" y="23"/>
                  <a:pt x="14" y="27"/>
                  <a:pt x="14" y="32"/>
                </a:cubicBezTo>
                <a:lnTo>
                  <a:pt x="4" y="32"/>
                </a:lnTo>
                <a:close/>
                <a:moveTo>
                  <a:pt x="35" y="4"/>
                </a:moveTo>
                <a:cubicBezTo>
                  <a:pt x="40" y="7"/>
                  <a:pt x="44" y="12"/>
                  <a:pt x="46" y="17"/>
                </a:cubicBezTo>
                <a:cubicBezTo>
                  <a:pt x="42" y="18"/>
                  <a:pt x="38" y="19"/>
                  <a:pt x="34" y="19"/>
                </a:cubicBezTo>
                <a:cubicBezTo>
                  <a:pt x="30" y="19"/>
                  <a:pt x="26" y="18"/>
                  <a:pt x="22" y="17"/>
                </a:cubicBezTo>
                <a:cubicBezTo>
                  <a:pt x="25" y="11"/>
                  <a:pt x="29" y="7"/>
                  <a:pt x="34" y="4"/>
                </a:cubicBezTo>
                <a:cubicBezTo>
                  <a:pt x="34" y="4"/>
                  <a:pt x="35" y="4"/>
                  <a:pt x="35" y="4"/>
                </a:cubicBezTo>
                <a:close/>
                <a:moveTo>
                  <a:pt x="43" y="5"/>
                </a:moveTo>
                <a:cubicBezTo>
                  <a:pt x="47" y="7"/>
                  <a:pt x="51" y="9"/>
                  <a:pt x="54" y="12"/>
                </a:cubicBezTo>
                <a:cubicBezTo>
                  <a:pt x="53" y="13"/>
                  <a:pt x="52" y="14"/>
                  <a:pt x="50" y="15"/>
                </a:cubicBezTo>
                <a:cubicBezTo>
                  <a:pt x="48" y="11"/>
                  <a:pt x="46" y="8"/>
                  <a:pt x="43" y="5"/>
                </a:cubicBezTo>
                <a:close/>
                <a:moveTo>
                  <a:pt x="18" y="15"/>
                </a:moveTo>
                <a:cubicBezTo>
                  <a:pt x="16" y="14"/>
                  <a:pt x="15" y="13"/>
                  <a:pt x="13" y="12"/>
                </a:cubicBezTo>
                <a:cubicBezTo>
                  <a:pt x="17" y="8"/>
                  <a:pt x="21" y="6"/>
                  <a:pt x="26" y="5"/>
                </a:cubicBezTo>
                <a:cubicBezTo>
                  <a:pt x="23" y="8"/>
                  <a:pt x="20" y="11"/>
                  <a:pt x="18" y="15"/>
                </a:cubicBezTo>
                <a:close/>
                <a:moveTo>
                  <a:pt x="20" y="20"/>
                </a:moveTo>
                <a:cubicBezTo>
                  <a:pt x="25" y="22"/>
                  <a:pt x="29" y="23"/>
                  <a:pt x="34" y="23"/>
                </a:cubicBezTo>
                <a:cubicBezTo>
                  <a:pt x="39" y="23"/>
                  <a:pt x="44" y="22"/>
                  <a:pt x="48" y="20"/>
                </a:cubicBezTo>
                <a:cubicBezTo>
                  <a:pt x="49" y="24"/>
                  <a:pt x="50" y="28"/>
                  <a:pt x="50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28"/>
                  <a:pt x="19" y="24"/>
                  <a:pt x="20" y="20"/>
                </a:cubicBezTo>
                <a:close/>
                <a:moveTo>
                  <a:pt x="50" y="36"/>
                </a:moveTo>
                <a:cubicBezTo>
                  <a:pt x="50" y="40"/>
                  <a:pt x="49" y="44"/>
                  <a:pt x="48" y="47"/>
                </a:cubicBezTo>
                <a:cubicBezTo>
                  <a:pt x="43" y="46"/>
                  <a:pt x="39" y="45"/>
                  <a:pt x="34" y="45"/>
                </a:cubicBezTo>
                <a:cubicBezTo>
                  <a:pt x="29" y="45"/>
                  <a:pt x="25" y="46"/>
                  <a:pt x="21" y="47"/>
                </a:cubicBezTo>
                <a:cubicBezTo>
                  <a:pt x="19" y="44"/>
                  <a:pt x="18" y="40"/>
                  <a:pt x="18" y="36"/>
                </a:cubicBezTo>
                <a:lnTo>
                  <a:pt x="50" y="36"/>
                </a:lnTo>
                <a:close/>
                <a:moveTo>
                  <a:pt x="50" y="53"/>
                </a:moveTo>
                <a:cubicBezTo>
                  <a:pt x="51" y="53"/>
                  <a:pt x="53" y="54"/>
                  <a:pt x="54" y="55"/>
                </a:cubicBezTo>
                <a:cubicBezTo>
                  <a:pt x="51" y="58"/>
                  <a:pt x="47" y="60"/>
                  <a:pt x="43" y="62"/>
                </a:cubicBezTo>
                <a:cubicBezTo>
                  <a:pt x="46" y="59"/>
                  <a:pt x="48" y="56"/>
                  <a:pt x="50" y="53"/>
                </a:cubicBezTo>
                <a:close/>
                <a:moveTo>
                  <a:pt x="51" y="49"/>
                </a:moveTo>
                <a:cubicBezTo>
                  <a:pt x="53" y="45"/>
                  <a:pt x="54" y="40"/>
                  <a:pt x="54" y="36"/>
                </a:cubicBezTo>
                <a:cubicBezTo>
                  <a:pt x="63" y="36"/>
                  <a:pt x="63" y="36"/>
                  <a:pt x="63" y="36"/>
                </a:cubicBezTo>
                <a:cubicBezTo>
                  <a:pt x="63" y="42"/>
                  <a:pt x="61" y="48"/>
                  <a:pt x="57" y="52"/>
                </a:cubicBezTo>
                <a:cubicBezTo>
                  <a:pt x="55" y="51"/>
                  <a:pt x="53" y="50"/>
                  <a:pt x="51" y="49"/>
                </a:cubicBezTo>
                <a:close/>
                <a:moveTo>
                  <a:pt x="54" y="32"/>
                </a:moveTo>
                <a:cubicBezTo>
                  <a:pt x="54" y="27"/>
                  <a:pt x="53" y="23"/>
                  <a:pt x="52" y="19"/>
                </a:cubicBezTo>
                <a:cubicBezTo>
                  <a:pt x="54" y="18"/>
                  <a:pt x="55" y="17"/>
                  <a:pt x="57" y="15"/>
                </a:cubicBezTo>
                <a:cubicBezTo>
                  <a:pt x="61" y="20"/>
                  <a:pt x="63" y="25"/>
                  <a:pt x="63" y="32"/>
                </a:cubicBezTo>
                <a:lnTo>
                  <a:pt x="54" y="32"/>
                </a:lnTo>
                <a:close/>
                <a:moveTo>
                  <a:pt x="4" y="36"/>
                </a:moveTo>
                <a:cubicBezTo>
                  <a:pt x="14" y="36"/>
                  <a:pt x="14" y="36"/>
                  <a:pt x="14" y="36"/>
                </a:cubicBezTo>
                <a:cubicBezTo>
                  <a:pt x="14" y="40"/>
                  <a:pt x="15" y="45"/>
                  <a:pt x="17" y="49"/>
                </a:cubicBezTo>
                <a:cubicBezTo>
                  <a:pt x="15" y="50"/>
                  <a:pt x="13" y="51"/>
                  <a:pt x="11" y="53"/>
                </a:cubicBezTo>
                <a:cubicBezTo>
                  <a:pt x="7" y="48"/>
                  <a:pt x="4" y="42"/>
                  <a:pt x="4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0722" y="2759112"/>
            <a:ext cx="32780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www.interreg-central.eu</a:t>
            </a:r>
            <a:endParaRPr lang="en-JM" sz="1600" dirty="0">
              <a:latin typeface="Trebuchet MS" pitchFamily="34" charset="0"/>
              <a:cs typeface="Raleway"/>
            </a:endParaRPr>
          </a:p>
        </p:txBody>
      </p:sp>
      <p:sp>
        <p:nvSpPr>
          <p:cNvPr id="45" name="Freeform 21"/>
          <p:cNvSpPr>
            <a:spLocks noEditPoints="1"/>
          </p:cNvSpPr>
          <p:nvPr/>
        </p:nvSpPr>
        <p:spPr bwMode="auto">
          <a:xfrm>
            <a:off x="1549990" y="1800471"/>
            <a:ext cx="356472" cy="361313"/>
          </a:xfrm>
          <a:custGeom>
            <a:avLst/>
            <a:gdLst>
              <a:gd name="T0" fmla="*/ 1331 w 1500"/>
              <a:gd name="T1" fmla="*/ 338 h 1500"/>
              <a:gd name="T2" fmla="*/ 1312 w 1500"/>
              <a:gd name="T3" fmla="*/ 94 h 1500"/>
              <a:gd name="T4" fmla="*/ 281 w 1500"/>
              <a:gd name="T5" fmla="*/ 0 h 1500"/>
              <a:gd name="T6" fmla="*/ 187 w 1500"/>
              <a:gd name="T7" fmla="*/ 318 h 1500"/>
              <a:gd name="T8" fmla="*/ 28 w 1500"/>
              <a:gd name="T9" fmla="*/ 525 h 1500"/>
              <a:gd name="T10" fmla="*/ 0 w 1500"/>
              <a:gd name="T11" fmla="*/ 656 h 1500"/>
              <a:gd name="T12" fmla="*/ 141 w 1500"/>
              <a:gd name="T13" fmla="*/ 797 h 1500"/>
              <a:gd name="T14" fmla="*/ 234 w 1500"/>
              <a:gd name="T15" fmla="*/ 1500 h 1500"/>
              <a:gd name="T16" fmla="*/ 1359 w 1500"/>
              <a:gd name="T17" fmla="*/ 1406 h 1500"/>
              <a:gd name="T18" fmla="*/ 1359 w 1500"/>
              <a:gd name="T19" fmla="*/ 797 h 1500"/>
              <a:gd name="T20" fmla="*/ 1500 w 1500"/>
              <a:gd name="T21" fmla="*/ 609 h 1500"/>
              <a:gd name="T22" fmla="*/ 1219 w 1500"/>
              <a:gd name="T23" fmla="*/ 94 h 1500"/>
              <a:gd name="T24" fmla="*/ 281 w 1500"/>
              <a:gd name="T25" fmla="*/ 281 h 1500"/>
              <a:gd name="T26" fmla="*/ 281 w 1500"/>
              <a:gd name="T27" fmla="*/ 94 h 1500"/>
              <a:gd name="T28" fmla="*/ 478 w 1500"/>
              <a:gd name="T29" fmla="*/ 703 h 1500"/>
              <a:gd name="T30" fmla="*/ 469 w 1500"/>
              <a:gd name="T31" fmla="*/ 375 h 1500"/>
              <a:gd name="T32" fmla="*/ 478 w 1500"/>
              <a:gd name="T33" fmla="*/ 703 h 1500"/>
              <a:gd name="T34" fmla="*/ 727 w 1500"/>
              <a:gd name="T35" fmla="*/ 375 h 1500"/>
              <a:gd name="T36" fmla="*/ 527 w 1500"/>
              <a:gd name="T37" fmla="*/ 703 h 1500"/>
              <a:gd name="T38" fmla="*/ 773 w 1500"/>
              <a:gd name="T39" fmla="*/ 375 h 1500"/>
              <a:gd name="T40" fmla="*/ 973 w 1500"/>
              <a:gd name="T41" fmla="*/ 703 h 1500"/>
              <a:gd name="T42" fmla="*/ 773 w 1500"/>
              <a:gd name="T43" fmla="*/ 375 h 1500"/>
              <a:gd name="T44" fmla="*/ 1031 w 1500"/>
              <a:gd name="T45" fmla="*/ 375 h 1500"/>
              <a:gd name="T46" fmla="*/ 1022 w 1500"/>
              <a:gd name="T47" fmla="*/ 703 h 1500"/>
              <a:gd name="T48" fmla="*/ 94 w 1500"/>
              <a:gd name="T49" fmla="*/ 656 h 1500"/>
              <a:gd name="T50" fmla="*/ 103 w 1500"/>
              <a:gd name="T51" fmla="*/ 581 h 1500"/>
              <a:gd name="T52" fmla="*/ 281 w 1500"/>
              <a:gd name="T53" fmla="*/ 375 h 1500"/>
              <a:gd name="T54" fmla="*/ 227 w 1500"/>
              <a:gd name="T55" fmla="*/ 703 h 1500"/>
              <a:gd name="T56" fmla="*/ 94 w 1500"/>
              <a:gd name="T57" fmla="*/ 656 h 1500"/>
              <a:gd name="T58" fmla="*/ 586 w 1500"/>
              <a:gd name="T59" fmla="*/ 1406 h 1500"/>
              <a:gd name="T60" fmla="*/ 937 w 1500"/>
              <a:gd name="T61" fmla="*/ 938 h 1500"/>
              <a:gd name="T62" fmla="*/ 1266 w 1500"/>
              <a:gd name="T63" fmla="*/ 1406 h 1500"/>
              <a:gd name="T64" fmla="*/ 984 w 1500"/>
              <a:gd name="T65" fmla="*/ 938 h 1500"/>
              <a:gd name="T66" fmla="*/ 586 w 1500"/>
              <a:gd name="T67" fmla="*/ 891 h 1500"/>
              <a:gd name="T68" fmla="*/ 539 w 1500"/>
              <a:gd name="T69" fmla="*/ 1406 h 1500"/>
              <a:gd name="T70" fmla="*/ 234 w 1500"/>
              <a:gd name="T71" fmla="*/ 797 h 1500"/>
              <a:gd name="T72" fmla="*/ 1266 w 1500"/>
              <a:gd name="T73" fmla="*/ 1406 h 1500"/>
              <a:gd name="T74" fmla="*/ 1359 w 1500"/>
              <a:gd name="T75" fmla="*/ 703 h 1500"/>
              <a:gd name="T76" fmla="*/ 1085 w 1500"/>
              <a:gd name="T77" fmla="*/ 375 h 1500"/>
              <a:gd name="T78" fmla="*/ 1219 w 1500"/>
              <a:gd name="T79" fmla="*/ 375 h 1500"/>
              <a:gd name="T80" fmla="*/ 1397 w 1500"/>
              <a:gd name="T81" fmla="*/ 581 h 1500"/>
              <a:gd name="T82" fmla="*/ 1406 w 1500"/>
              <a:gd name="T83" fmla="*/ 65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Trebuchet MS" pitchFamily="34" charset="0"/>
            </a:endParaRPr>
          </a:p>
        </p:txBody>
      </p:sp>
      <p:sp>
        <p:nvSpPr>
          <p:cNvPr id="46" name="Freeform 76"/>
          <p:cNvSpPr>
            <a:spLocks noChangeArrowheads="1"/>
          </p:cNvSpPr>
          <p:nvPr/>
        </p:nvSpPr>
        <p:spPr bwMode="auto">
          <a:xfrm>
            <a:off x="1674819" y="3552117"/>
            <a:ext cx="151429" cy="266129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wrap="none" lIns="38405" tIns="19202" rIns="38405" bIns="19202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Get in Touch</a:t>
            </a:r>
            <a:endParaRPr lang="de-AT" dirty="0"/>
          </a:p>
        </p:txBody>
      </p:sp>
      <p:sp>
        <p:nvSpPr>
          <p:cNvPr id="14" name="TextBox 16"/>
          <p:cNvSpPr txBox="1"/>
          <p:nvPr/>
        </p:nvSpPr>
        <p:spPr>
          <a:xfrm>
            <a:off x="2190722" y="4342894"/>
            <a:ext cx="53382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cs typeface="Raleway"/>
              </a:rPr>
              <a:t>facebook.com/InterregCE</a:t>
            </a:r>
            <a:endParaRPr lang="de-AT" sz="1600" dirty="0">
              <a:latin typeface="Trebuchet MS" pitchFamily="34" charset="0"/>
              <a:cs typeface="Raleway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2190722" y="4715666"/>
            <a:ext cx="53382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cs typeface="Raleway"/>
              </a:rPr>
              <a:t>linkedin.com/in/InterregCE</a:t>
            </a:r>
            <a:endParaRPr lang="de-AT" sz="1600" dirty="0">
              <a:latin typeface="Trebuchet MS" pitchFamily="34" charset="0"/>
              <a:cs typeface="Raleway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2190722" y="5088438"/>
            <a:ext cx="53382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cs typeface="Raleway"/>
              </a:rPr>
              <a:t>twitter.com/InterregCE</a:t>
            </a:r>
            <a:endParaRPr lang="de-AT" sz="1600" dirty="0">
              <a:latin typeface="Trebuchet MS" pitchFamily="34" charset="0"/>
              <a:cs typeface="Raleway"/>
            </a:endParaRPr>
          </a:p>
        </p:txBody>
      </p:sp>
      <p:pic>
        <p:nvPicPr>
          <p:cNvPr id="1036" name="Picture 12" descr="\\ISTORAGE\-Print\MA27\Powerpoint\rep\linkedin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77" y="5101652"/>
            <a:ext cx="258763" cy="236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7" name="Picture 13" descr="\\ISTORAGE\-Print\MA27\Powerpoint\rep\twitter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44" y="4760274"/>
            <a:ext cx="258763" cy="201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8" name="Picture 14" descr="\\ISTORAGE\-Print\MA27\Powerpoint\rep\facebook.e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620" y="4342111"/>
            <a:ext cx="123825" cy="258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Freeform 138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45" y="5496274"/>
            <a:ext cx="269396" cy="195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16"/>
          <p:cNvSpPr txBox="1"/>
          <p:nvPr/>
        </p:nvSpPr>
        <p:spPr>
          <a:xfrm>
            <a:off x="2190721" y="5470726"/>
            <a:ext cx="53382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cs typeface="Raleway"/>
              </a:rPr>
              <a:t>youtube.com/c/InterregCentralEurope</a:t>
            </a:r>
            <a:endParaRPr lang="de-AT" sz="1600" dirty="0">
              <a:latin typeface="Trebuchet MS" pitchFamily="34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73810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792</Words>
  <Application>Microsoft Office PowerPoint</Application>
  <PresentationFormat>On-screen Show (4:3)</PresentationFormat>
  <Paragraphs>122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ＭＳ Ｐゴシック</vt:lpstr>
      <vt:lpstr>Arial</vt:lpstr>
      <vt:lpstr>Gill Sans</vt:lpstr>
      <vt:lpstr>Lato Light</vt:lpstr>
      <vt:lpstr>Raleway</vt:lpstr>
      <vt:lpstr>Raleway Light</vt:lpstr>
      <vt:lpstr>Tahoma</vt:lpstr>
      <vt:lpstr>Trebuchet MS</vt:lpstr>
      <vt:lpstr>Wingdings</vt:lpstr>
      <vt:lpstr>Wingdings 2</vt:lpstr>
      <vt:lpstr>CentralEurope_iService</vt:lpstr>
      <vt:lpstr>PowerPoint Presentation</vt:lpstr>
      <vt:lpstr>BuildING the budget</vt:lpstr>
      <vt:lpstr>What makes a good BUDGET?</vt:lpstr>
      <vt:lpstr>Build THE budget</vt:lpstr>
      <vt:lpstr>Build The budget</vt:lpstr>
      <vt:lpstr>Build THE budget</vt:lpstr>
      <vt:lpstr>Build your budget </vt:lpstr>
      <vt:lpstr>Get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Kulmer Alexandra</cp:lastModifiedBy>
  <cp:revision>2540</cp:revision>
  <cp:lastPrinted>2017-10-10T11:18:40Z</cp:lastPrinted>
  <dcterms:created xsi:type="dcterms:W3CDTF">2014-11-12T21:47:38Z</dcterms:created>
  <dcterms:modified xsi:type="dcterms:W3CDTF">2017-10-10T14:28:53Z</dcterms:modified>
</cp:coreProperties>
</file>