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832" r:id="rId2"/>
    <p:sldId id="836" r:id="rId3"/>
    <p:sldId id="815" r:id="rId4"/>
    <p:sldId id="837" r:id="rId5"/>
    <p:sldId id="839" r:id="rId6"/>
    <p:sldId id="838" r:id="rId7"/>
    <p:sldId id="840" r:id="rId8"/>
    <p:sldId id="844" r:id="rId9"/>
    <p:sldId id="846" r:id="rId10"/>
    <p:sldId id="842" r:id="rId11"/>
    <p:sldId id="843" r:id="rId12"/>
    <p:sldId id="845" r:id="rId13"/>
    <p:sldId id="725" r:id="rId14"/>
    <p:sldId id="800" r:id="rId1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BACOVA" initials="MB" lastIdx="0" clrIdx="0"/>
  <p:cmAuthor id="1" name="Petra Polaskova" initials="PP" lastIdx="19" clrIdx="1">
    <p:extLst/>
  </p:cmAuthor>
  <p:cmAuthor id="2" name="Elena FERRARIO" initials="EF" lastIdx="12" clrIdx="2">
    <p:extLst/>
  </p:cmAuthor>
  <p:cmAuthor id="3" name="Marie Guitton" initials="MG" lastIdx="13" clrIdx="3">
    <p:extLst/>
  </p:cmAuthor>
  <p:cmAuthor id="4" name="Nicolas SINGER" initials="NS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08"/>
    <a:srgbClr val="1CB8CF"/>
    <a:srgbClr val="159961"/>
    <a:srgbClr val="98C222"/>
    <a:srgbClr val="006AB2"/>
    <a:srgbClr val="9CE0FE"/>
    <a:srgbClr val="03B4F3"/>
    <a:srgbClr val="99CCFF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5" autoAdjust="0"/>
    <p:restoredTop sz="86938" autoAdjust="0"/>
  </p:normalViewPr>
  <p:slideViewPr>
    <p:cSldViewPr>
      <p:cViewPr varScale="1">
        <p:scale>
          <a:sx n="76" d="100"/>
          <a:sy n="76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9C2B42DF-05A7-4A56-9A4D-172DAEA6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3" y="9428163"/>
            <a:ext cx="2886075" cy="496887"/>
          </a:xfrm>
          <a:prstGeom prst="rect">
            <a:avLst/>
          </a:prstGeom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834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9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75D0C8AA-72B9-4786-8C60-4F267DFF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81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4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E88D9-87DD-40FB-8595-B9C3FFCE6314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51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8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9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3" y="859025"/>
            <a:ext cx="2843116" cy="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21"/>
          <p:cNvGrpSpPr/>
          <p:nvPr userDrawn="1"/>
        </p:nvGrpSpPr>
        <p:grpSpPr>
          <a:xfrm>
            <a:off x="5076056" y="979164"/>
            <a:ext cx="3045717" cy="1135267"/>
            <a:chOff x="898267" y="344104"/>
            <a:chExt cx="3345257" cy="1212688"/>
          </a:xfrm>
        </p:grpSpPr>
        <p:pic>
          <p:nvPicPr>
            <p:cNvPr id="13" name="Image 2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0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75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94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DD80:Users:csauvage:Documents:%20OPERA%20MEUS:DOSSIERS%20EN%20COURS:INTERREG%20IV%20C:EXE:PPT:medias:images:onglet_all_03.gif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image" Target="DD80:Users:csauvage:Documents:%20OPERA%20MEUS:DOSSIERS%20EN%20COURS:INTERREG%20IV%20C:EXE:PPT:medias:onglet_all_02.gif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DD80:Users:csauvage:Documents:%20OPERA%20MEUS:DOSSIERS%20EN%20COURS:INTERREG%20IV%20C:EXE:PPT:medias:Flag_EU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7938" y="6553200"/>
            <a:ext cx="457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4F9007A3-5312-4B30-94E0-C6D7ADB8199C}" type="slidenum">
              <a:rPr lang="nl-BE" sz="1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nl-BE" sz="9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7" descr="DD80:Users:csauvage:Documents: OPERA MEUS:DOSSIERS EN COURS:INTERREG IV C:EXE:PPT:medias:Flag_EU.png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582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Info Day </a:t>
            </a:r>
            <a:r>
              <a:rPr lang="en-GB" sz="1100" b="0" i="1" baseline="0" dirty="0" smtClean="0">
                <a:latin typeface="Arial" charset="0"/>
                <a:cs typeface="+mn-cs"/>
              </a:rPr>
              <a:t>Prague </a:t>
            </a:r>
            <a:r>
              <a:rPr lang="en-GB" sz="1100" b="0" i="1" baseline="0" dirty="0" smtClean="0">
                <a:latin typeface="Arial" charset="0"/>
                <a:cs typeface="+mn-cs"/>
              </a:rPr>
              <a:t>– </a:t>
            </a:r>
            <a:r>
              <a:rPr lang="en-GB" sz="1100" b="0" i="1" baseline="0" dirty="0" smtClean="0">
                <a:latin typeface="Arial" charset="0"/>
                <a:cs typeface="+mn-cs"/>
              </a:rPr>
              <a:t>06 May </a:t>
            </a:r>
            <a:r>
              <a:rPr lang="en-GB" sz="1100" b="0" i="1" baseline="0" dirty="0" smtClean="0">
                <a:latin typeface="Arial" charset="0"/>
                <a:cs typeface="+mn-cs"/>
              </a:rPr>
              <a:t>2015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79" r:id="rId2"/>
    <p:sldLayoutId id="2147485094" r:id="rId3"/>
    <p:sldLayoutId id="2147485108" r:id="rId4"/>
    <p:sldLayoutId id="2147485109" r:id="rId5"/>
    <p:sldLayoutId id="2147485112" r:id="rId6"/>
    <p:sldLayoutId id="2147485113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8" charset="2"/>
        <a:buChar char="n"/>
        <a:defRPr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i="1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cad=rja&amp;docid=fOjxx5bUG64BVM&amp;tbnid=AHBxkKIazAoe8M:&amp;ved=0CAUQjRw&amp;url=http://riicon.ca/new-website-form.html&amp;ei=O2l3Uqb0Feir0gXJtIDwDg&amp;bvm=bv.55819444,d.d2k&amp;psig=AFQjCNG0oN5zS15s4txMbwCqLVhNW0J1TQ&amp;ust=1383643794008994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hyperlink" Target="mailto:pavel.lukes@mmr.cz" TargetMode="External"/><Relationship Id="rId7" Type="http://schemas.openxmlformats.org/officeDocument/2006/relationships/image" Target="../media/image25.PNG"/><Relationship Id="rId2" Type="http://schemas.openxmlformats.org/officeDocument/2006/relationships/hyperlink" Target="mailto:alice.stollova@mm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europe.eu/" TargetMode="External"/><Relationship Id="rId5" Type="http://schemas.openxmlformats.org/officeDocument/2006/relationships/hyperlink" Target="http://www.mmr.cz/" TargetMode="External"/><Relationship Id="rId4" Type="http://schemas.openxmlformats.org/officeDocument/2006/relationships/hyperlink" Target="http://www.dotaceeu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708920"/>
            <a:ext cx="8676456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fr-FR" sz="4000" b="1" dirty="0" err="1" smtClean="0">
                <a:solidFill>
                  <a:srgbClr val="00316E"/>
                </a:solidFill>
                <a:latin typeface="Arial" pitchFamily="34" charset="0"/>
              </a:rPr>
              <a:t>Interreg</a:t>
            </a:r>
            <a:r>
              <a:rPr lang="fr-FR" sz="4000" b="1" dirty="0" smtClean="0">
                <a:solidFill>
                  <a:srgbClr val="00316E"/>
                </a:solidFill>
                <a:latin typeface="Arial" pitchFamily="34" charset="0"/>
              </a:rPr>
              <a:t> Europe</a:t>
            </a:r>
            <a:endParaRPr lang="en-GB" sz="4000" b="1" dirty="0" smtClean="0">
              <a:solidFill>
                <a:srgbClr val="00316E"/>
              </a:solidFill>
              <a:latin typeface="Arial" pitchFamily="34" charset="0"/>
            </a:endParaRPr>
          </a:p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4000" b="1" dirty="0" smtClean="0">
                <a:solidFill>
                  <a:srgbClr val="00316E"/>
                </a:solidFill>
                <a:latin typeface="Arial" pitchFamily="34" charset="0"/>
              </a:rPr>
              <a:t>1</a:t>
            </a:r>
            <a:r>
              <a:rPr lang="en-GB" sz="4000" b="1" baseline="30000" dirty="0" smtClean="0">
                <a:solidFill>
                  <a:srgbClr val="00316E"/>
                </a:solidFill>
                <a:latin typeface="Arial" pitchFamily="34" charset="0"/>
              </a:rPr>
              <a:t>st</a:t>
            </a:r>
            <a:r>
              <a:rPr lang="en-GB" sz="4000" b="1" dirty="0" smtClean="0">
                <a:solidFill>
                  <a:srgbClr val="00316E"/>
                </a:solidFill>
                <a:latin typeface="Arial" pitchFamily="34" charset="0"/>
              </a:rPr>
              <a:t> Call &amp; support </a:t>
            </a:r>
            <a:r>
              <a:rPr lang="en-GB" sz="4000" b="1" dirty="0">
                <a:solidFill>
                  <a:srgbClr val="00316E"/>
                </a:solidFill>
                <a:latin typeface="Arial" pitchFamily="34" charset="0"/>
              </a:rPr>
              <a:t>for </a:t>
            </a:r>
            <a:r>
              <a:rPr lang="en-GB" sz="4000" b="1" dirty="0" smtClean="0">
                <a:solidFill>
                  <a:srgbClr val="00316E"/>
                </a:solidFill>
                <a:latin typeface="Arial" pitchFamily="34" charset="0"/>
              </a:rPr>
              <a:t>applicants</a:t>
            </a:r>
            <a:endParaRPr lang="en-GB" sz="4000" b="1" dirty="0">
              <a:solidFill>
                <a:srgbClr val="00316E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b="1" dirty="0" smtClean="0">
                <a:latin typeface="+mj-lt"/>
                <a:cs typeface="+mn-cs"/>
              </a:rPr>
              <a:t>Petra Polaskova</a:t>
            </a:r>
            <a:r>
              <a:rPr lang="en-GB" sz="2000" dirty="0" smtClean="0">
                <a:solidFill>
                  <a:srgbClr val="00316E"/>
                </a:solidFill>
                <a:latin typeface="Arial" pitchFamily="34" charset="0"/>
              </a:rPr>
              <a:t>| Communication Officer</a:t>
            </a:r>
            <a:endParaRPr lang="en-GB" sz="2000" dirty="0" smtClean="0">
              <a:solidFill>
                <a:srgbClr val="00316E"/>
              </a:solidFill>
              <a:latin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i="1" dirty="0" err="1" smtClean="0">
                <a:latin typeface="+mj-lt"/>
                <a:cs typeface="+mn-cs"/>
              </a:rPr>
              <a:t>Interreg</a:t>
            </a:r>
            <a:r>
              <a:rPr lang="en-GB" sz="2000" i="1" dirty="0" smtClean="0">
                <a:latin typeface="+mj-lt"/>
                <a:cs typeface="+mn-cs"/>
              </a:rPr>
              <a:t> Europe </a:t>
            </a:r>
            <a:r>
              <a:rPr lang="en-GB" sz="2000" i="1" dirty="0" smtClean="0">
                <a:solidFill>
                  <a:srgbClr val="00316E"/>
                </a:solidFill>
                <a:latin typeface="Arial" pitchFamily="34" charset="0"/>
              </a:rPr>
              <a:t>Secretariat</a:t>
            </a:r>
            <a:endParaRPr lang="en-GB" sz="2000" i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6860" y="630932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800" dirty="0">
                <a:latin typeface="+mj-lt"/>
              </a:rPr>
              <a:t>6</a:t>
            </a:r>
            <a:r>
              <a:rPr lang="en-GB" sz="1800" dirty="0" smtClean="0">
                <a:latin typeface="+mj-lt"/>
              </a:rPr>
              <a:t> May </a:t>
            </a:r>
            <a:r>
              <a:rPr lang="en-GB" sz="1800" dirty="0">
                <a:latin typeface="+mj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357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5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events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5" y="808254"/>
            <a:ext cx="56247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National information </a:t>
            </a: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events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F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or local participants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nformation about the programme &amp; funding opportunities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Inspiration from local project partners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1" y="3509528"/>
            <a:ext cx="3061218" cy="2823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935" y="3530860"/>
            <a:ext cx="5326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Lead applicant workshops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2 events per call for proposals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(June 2015, tbc)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For lead applicants in projects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Guidance for submitting the application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Usually with individual consultations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11" y="140499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0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331640" y="2132856"/>
            <a:ext cx="7478088" cy="4061200"/>
            <a:chOff x="1512727" y="1344891"/>
            <a:chExt cx="7101265" cy="3888272"/>
          </a:xfrm>
        </p:grpSpPr>
        <p:sp>
          <p:nvSpPr>
            <p:cNvPr id="5" name="TextBox 4"/>
            <p:cNvSpPr txBox="1"/>
            <p:nvPr/>
          </p:nvSpPr>
          <p:spPr>
            <a:xfrm>
              <a:off x="2539253" y="1344891"/>
              <a:ext cx="6049910" cy="892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6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interreg4c.eu/</a:t>
              </a:r>
              <a:r>
                <a:rPr lang="en-GB" b="1" dirty="0" err="1" smtClean="0">
                  <a:latin typeface="+mn-lt"/>
                  <a:cs typeface="+mn-cs"/>
                </a:rPr>
                <a:t>interreg-europe</a:t>
              </a:r>
              <a:endParaRPr lang="en-GB" b="1" dirty="0" smtClean="0">
                <a:latin typeface="+mn-lt"/>
                <a:cs typeface="+mn-cs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GB" b="1" dirty="0">
                  <a:latin typeface="+mn-lt"/>
                  <a:cs typeface="+mn-cs"/>
                </a:rPr>
                <a:t>i</a:t>
              </a:r>
              <a:r>
                <a:rPr lang="en-GB" b="1" dirty="0" smtClean="0">
                  <a:latin typeface="+mn-lt"/>
                  <a:cs typeface="+mn-cs"/>
                </a:rPr>
                <a:t>nterregeurope.eu</a:t>
              </a:r>
              <a:endParaRPr lang="et-EE" b="1" dirty="0">
                <a:latin typeface="+mn-lt"/>
                <a:cs typeface="+mn-cs"/>
              </a:endParaRPr>
            </a:p>
          </p:txBody>
        </p:sp>
        <p:pic>
          <p:nvPicPr>
            <p:cNvPr id="3074" name="Picture 2" descr="http://www.underconsideration.com/brandnew/archives/facebook_logo_detai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636912"/>
              <a:ext cx="538630" cy="574831"/>
            </a:xfrm>
            <a:prstGeom prst="rect">
              <a:avLst/>
            </a:prstGeom>
            <a:noFill/>
          </p:spPr>
        </p:pic>
        <p:pic>
          <p:nvPicPr>
            <p:cNvPr id="3076" name="Picture 4" descr="http://www.boxdroid.com/wp-content/uploads/2013/08/Logo-Twitter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682095"/>
              <a:ext cx="627850" cy="508633"/>
            </a:xfrm>
            <a:prstGeom prst="rect">
              <a:avLst/>
            </a:prstGeom>
            <a:noFill/>
          </p:spPr>
        </p:pic>
        <p:pic>
          <p:nvPicPr>
            <p:cNvPr id="7" name="Picture 6" descr="webdoc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87" y="4772438"/>
              <a:ext cx="824634" cy="4607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39253" y="2601528"/>
              <a:ext cx="6074739" cy="45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facebook.com/</a:t>
              </a:r>
              <a:r>
                <a:rPr lang="en-GB" b="1" dirty="0" err="1" smtClean="0">
                  <a:latin typeface="+mn-lt"/>
                  <a:cs typeface="+mn-cs"/>
                </a:rPr>
                <a:t>interregeurope</a:t>
              </a:r>
              <a:endParaRPr lang="et-EE" b="1" dirty="0">
                <a:latin typeface="+mn-lt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763" y="3681648"/>
              <a:ext cx="5608181" cy="45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twitter.com/</a:t>
              </a:r>
              <a:r>
                <a:rPr lang="en-GB" b="1" dirty="0" err="1" smtClean="0">
                  <a:latin typeface="+mn-lt"/>
                  <a:cs typeface="+mn-cs"/>
                </a:rPr>
                <a:t>interregeurope</a:t>
              </a:r>
              <a:endParaRPr lang="et-EE" b="1" dirty="0"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0602" y="4685154"/>
              <a:ext cx="4258583" cy="45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b="1" dirty="0" smtClean="0">
                  <a:latin typeface="+mn-lt"/>
                  <a:cs typeface="+mn-cs"/>
                </a:rPr>
                <a:t>changing-regions.eu</a:t>
              </a:r>
              <a:endParaRPr lang="et-EE" b="1" dirty="0">
                <a:latin typeface="+mn-lt"/>
                <a:cs typeface="+mn-cs"/>
              </a:endParaRPr>
            </a:p>
          </p:txBody>
        </p:sp>
        <p:pic>
          <p:nvPicPr>
            <p:cNvPr id="3078" name="Picture 6" descr="http://riicon.ca/images/stories/web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727" y="1556792"/>
              <a:ext cx="682980" cy="681398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225327" y="964515"/>
            <a:ext cx="858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n-lt"/>
                <a:cs typeface="+mn-cs"/>
              </a:rPr>
              <a:t>For more information, please, follow us on: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371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760348"/>
            <a:ext cx="715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+mn-lt"/>
                <a:cs typeface="+mn-cs"/>
              </a:rPr>
              <a:t>Informace o programu v České republice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1861" y="1628800"/>
            <a:ext cx="3416320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+mn-lt"/>
                <a:cs typeface="+mn-cs"/>
              </a:rPr>
              <a:t>Národní kontaktní místo v </a:t>
            </a:r>
            <a:r>
              <a:rPr lang="cs-CZ" sz="1800" b="1" dirty="0" smtClean="0">
                <a:latin typeface="+mn-lt"/>
                <a:cs typeface="+mn-cs"/>
              </a:rPr>
              <a:t>ČR</a:t>
            </a:r>
          </a:p>
          <a:p>
            <a:endParaRPr lang="cs-CZ" sz="1100" b="1" dirty="0">
              <a:latin typeface="+mn-lt"/>
              <a:cs typeface="+mn-cs"/>
            </a:endParaRPr>
          </a:p>
          <a:p>
            <a:endParaRPr lang="cs-CZ" sz="1400" dirty="0" smtClean="0">
              <a:latin typeface="+mn-lt"/>
              <a:cs typeface="+mn-cs"/>
            </a:endParaRPr>
          </a:p>
          <a:p>
            <a:r>
              <a:rPr lang="cs-CZ" sz="1400" dirty="0" smtClean="0">
                <a:latin typeface="+mn-lt"/>
                <a:cs typeface="+mn-cs"/>
              </a:rPr>
              <a:t>Alice Štollová Kovandová</a:t>
            </a:r>
          </a:p>
          <a:p>
            <a:r>
              <a:rPr lang="cs-CZ" sz="1200" dirty="0" smtClean="0">
                <a:latin typeface="+mn-lt"/>
                <a:cs typeface="+mn-cs"/>
              </a:rPr>
              <a:t>Ministerstvo pro místní rozvoj</a:t>
            </a:r>
          </a:p>
          <a:p>
            <a:r>
              <a:rPr lang="cs-CZ" sz="1200" dirty="0" smtClean="0">
                <a:latin typeface="+mn-lt"/>
                <a:cs typeface="+mn-cs"/>
              </a:rPr>
              <a:t>Odbor evropské územní spolupráce</a:t>
            </a:r>
          </a:p>
          <a:p>
            <a:r>
              <a:rPr lang="cs-CZ" sz="1200" dirty="0" smtClean="0">
                <a:latin typeface="+mn-lt"/>
                <a:cs typeface="+mn-cs"/>
              </a:rPr>
              <a:t>Email: </a:t>
            </a:r>
            <a:r>
              <a:rPr lang="cs-CZ" sz="1200" dirty="0" smtClean="0">
                <a:latin typeface="+mn-lt"/>
                <a:cs typeface="+mn-cs"/>
                <a:hlinkClick r:id="rId2"/>
              </a:rPr>
              <a:t>alice.stollova@mmr.cz</a:t>
            </a:r>
            <a:endParaRPr lang="cs-CZ" sz="1200" dirty="0" smtClean="0">
              <a:latin typeface="+mn-lt"/>
              <a:cs typeface="+mn-cs"/>
            </a:endParaRPr>
          </a:p>
          <a:p>
            <a:endParaRPr lang="cs-CZ" sz="1100" dirty="0">
              <a:latin typeface="+mn-lt"/>
              <a:cs typeface="+mn-cs"/>
            </a:endParaRPr>
          </a:p>
          <a:p>
            <a:endParaRPr lang="cs-CZ" sz="1200" dirty="0" smtClean="0">
              <a:latin typeface="+mn-lt"/>
              <a:cs typeface="+mn-cs"/>
            </a:endParaRPr>
          </a:p>
          <a:p>
            <a:r>
              <a:rPr lang="cs-CZ" sz="1400" dirty="0">
                <a:latin typeface="+mn-lt"/>
                <a:cs typeface="+mn-cs"/>
              </a:rPr>
              <a:t>Pavel Lukeš</a:t>
            </a:r>
          </a:p>
          <a:p>
            <a:r>
              <a:rPr lang="cs-CZ" sz="1200" dirty="0">
                <a:latin typeface="+mn-lt"/>
                <a:cs typeface="+mn-cs"/>
              </a:rPr>
              <a:t>Ministerstvo pro místní rozvoj</a:t>
            </a:r>
          </a:p>
          <a:p>
            <a:r>
              <a:rPr lang="cs-CZ" sz="1200" dirty="0">
                <a:latin typeface="+mn-lt"/>
                <a:cs typeface="+mn-cs"/>
              </a:rPr>
              <a:t>Odbor evropské územní spolupráce</a:t>
            </a:r>
          </a:p>
          <a:p>
            <a:r>
              <a:rPr lang="cs-CZ" sz="1200" dirty="0">
                <a:latin typeface="+mn-lt"/>
                <a:cs typeface="+mn-cs"/>
              </a:rPr>
              <a:t>Email: </a:t>
            </a:r>
            <a:r>
              <a:rPr lang="cs-CZ" sz="1200" dirty="0" smtClean="0">
                <a:latin typeface="+mn-lt"/>
                <a:cs typeface="+mn-cs"/>
                <a:hlinkClick r:id="rId3"/>
              </a:rPr>
              <a:t>pavel.lukes@mmr.cz</a:t>
            </a:r>
            <a:endParaRPr lang="cs-CZ" sz="1200" dirty="0" smtClean="0">
              <a:latin typeface="+mn-lt"/>
              <a:cs typeface="+mn-cs"/>
            </a:endParaRPr>
          </a:p>
          <a:p>
            <a:endParaRPr lang="cs-CZ" sz="1600" dirty="0">
              <a:latin typeface="+mn-lt"/>
              <a:cs typeface="+mn-cs"/>
            </a:endParaRPr>
          </a:p>
          <a:p>
            <a:endParaRPr lang="cs-CZ" sz="1600" dirty="0">
              <a:latin typeface="+mn-lt"/>
              <a:cs typeface="+mn-cs"/>
            </a:endParaRPr>
          </a:p>
          <a:p>
            <a:r>
              <a:rPr lang="cs-CZ" sz="1600" dirty="0" smtClean="0">
                <a:latin typeface="+mn-lt"/>
                <a:cs typeface="+mn-cs"/>
                <a:hlinkClick r:id="rId4"/>
              </a:rPr>
              <a:t>www.dotaceEU.cz</a:t>
            </a:r>
            <a:endParaRPr lang="cs-CZ" sz="1600" dirty="0" smtClean="0">
              <a:latin typeface="+mn-lt"/>
              <a:cs typeface="+mn-cs"/>
            </a:endParaRPr>
          </a:p>
          <a:p>
            <a:r>
              <a:rPr lang="cs-CZ" sz="1600" dirty="0" smtClean="0">
                <a:latin typeface="+mn-lt"/>
                <a:cs typeface="+mn-cs"/>
                <a:hlinkClick r:id="rId5"/>
              </a:rPr>
              <a:t>www.mmr.cz</a:t>
            </a:r>
            <a:r>
              <a:rPr lang="cs-CZ" sz="1600" dirty="0" smtClean="0">
                <a:latin typeface="+mn-lt"/>
                <a:cs typeface="+mn-cs"/>
              </a:rPr>
              <a:t> </a:t>
            </a:r>
          </a:p>
          <a:p>
            <a:r>
              <a:rPr lang="cs-CZ" sz="1600" dirty="0" smtClean="0">
                <a:latin typeface="+mn-lt"/>
                <a:cs typeface="+mn-cs"/>
                <a:hlinkClick r:id="rId6"/>
              </a:rPr>
              <a:t>www.interregeurope.eu</a:t>
            </a:r>
            <a:r>
              <a:rPr lang="cs-CZ" sz="1600" dirty="0" smtClean="0">
                <a:latin typeface="+mn-lt"/>
                <a:cs typeface="+mn-cs"/>
              </a:rPr>
              <a:t> </a:t>
            </a:r>
            <a:endParaRPr lang="cs-CZ" sz="1600" dirty="0">
              <a:latin typeface="+mn-lt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033606" cy="41490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716016" y="59492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http://www.strukturalni-fondy.cz/cs/Fondy-EU/2014-2020/Operacni-programy/OP-INTERREG-EUROPE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410" y="5771117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8772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5 Communication\13 Design\Master Design IVC\Dandelion\Dandelion &amp; Petals\final\DANDELION_BASE_RGB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098" y="1"/>
            <a:ext cx="101910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2404" y="5353397"/>
            <a:ext cx="66240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  <a:cs typeface="+mn-cs"/>
              </a:rPr>
              <a:t>Thank you </a:t>
            </a:r>
            <a:r>
              <a:rPr lang="en-GB" b="1" dirty="0">
                <a:latin typeface="+mn-lt"/>
                <a:cs typeface="+mn-cs"/>
              </a:rPr>
              <a:t>for your attention!</a:t>
            </a:r>
            <a:endParaRPr lang="et-EE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01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628078" y="980728"/>
            <a:ext cx="792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</a:rPr>
              <a:t>First call for proposals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20921" y="2060848"/>
            <a:ext cx="8135937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algn="l" defTabSz="449263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i="1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Provisional</a:t>
            </a:r>
            <a:r>
              <a:rPr lang="en-GB" sz="2200" b="0" dirty="0" smtClean="0"/>
              <a:t> </a:t>
            </a:r>
            <a:r>
              <a:rPr lang="en-GB" sz="2200" dirty="0" smtClean="0"/>
              <a:t>timing</a:t>
            </a:r>
            <a:r>
              <a:rPr lang="en-GB" sz="2200" b="0" dirty="0" smtClean="0"/>
              <a:t>: 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dirty="0"/>
              <a:t>March – June – 1st call information campaign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dirty="0" smtClean="0"/>
              <a:t>Mid-June </a:t>
            </a:r>
            <a:r>
              <a:rPr lang="en-GB" sz="2200" dirty="0"/>
              <a:t>– </a:t>
            </a:r>
            <a:r>
              <a:rPr lang="en-GB" sz="2200" dirty="0" smtClean="0"/>
              <a:t>mid-July </a:t>
            </a:r>
            <a:r>
              <a:rPr lang="en-GB" sz="2200" dirty="0"/>
              <a:t>– 1st call for </a:t>
            </a:r>
            <a:r>
              <a:rPr lang="en-GB" sz="2200" dirty="0" smtClean="0"/>
              <a:t>proposals open (tbc)</a:t>
            </a:r>
            <a:endParaRPr lang="en-GB" sz="22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No </a:t>
            </a:r>
            <a:r>
              <a:rPr lang="en-GB" sz="2200" dirty="0" smtClean="0"/>
              <a:t>thematic</a:t>
            </a:r>
            <a:r>
              <a:rPr lang="en-GB" sz="2200" b="0" dirty="0" smtClean="0"/>
              <a:t> restrictions: call open to all priority axes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No specific requirement in terms of </a:t>
            </a:r>
            <a:r>
              <a:rPr lang="en-GB" sz="2200" dirty="0" smtClean="0"/>
              <a:t>geographical</a:t>
            </a:r>
            <a:r>
              <a:rPr lang="en-GB" sz="2200" b="0" dirty="0" smtClean="0"/>
              <a:t> coverage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One third </a:t>
            </a:r>
            <a:r>
              <a:rPr lang="en-GB" sz="2200" dirty="0" smtClean="0"/>
              <a:t>ERDF</a:t>
            </a:r>
            <a:r>
              <a:rPr lang="en-GB" sz="2200" b="0" dirty="0" smtClean="0"/>
              <a:t> budget available:  MEUR28 per priority axis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Procedure: </a:t>
            </a:r>
            <a:r>
              <a:rPr lang="en-GB" sz="2200" dirty="0" smtClean="0"/>
              <a:t>on-line system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INTERREG EUROPE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21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79712" y="980728"/>
            <a:ext cx="5184576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3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algn="ctr">
              <a:spcAft>
                <a:spcPts val="1200"/>
              </a:spcAft>
            </a:pPr>
            <a:r>
              <a:rPr kumimoji="1" lang="en-GB" sz="3200" kern="0" smtClean="0">
                <a:solidFill>
                  <a:srgbClr val="00316E"/>
                </a:solidFill>
                <a:cs typeface="Arial" charset="0"/>
              </a:rPr>
              <a:t>Tools</a:t>
            </a:r>
            <a:endParaRPr kumimoji="1" lang="en-GB" sz="1200" kern="0" smtClean="0">
              <a:solidFill>
                <a:srgbClr val="00316E"/>
              </a:solidFill>
              <a:cs typeface="Arial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partner search tool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project idea database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Programme manual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programme FEEDBACK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events</a:t>
            </a:r>
            <a:endParaRPr lang="en-US" kern="0" cap="all" dirty="0" smtClean="0"/>
          </a:p>
        </p:txBody>
      </p:sp>
    </p:spTree>
    <p:extLst>
      <p:ext uri="{BB962C8B-B14F-4D97-AF65-F5344CB8AC3E}">
        <p14:creationId xmlns:p14="http://schemas.microsoft.com/office/powerpoint/2010/main" val="35310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+mn-lt"/>
              </a:rPr>
              <a:t>partner search </a:t>
            </a:r>
            <a:r>
              <a:rPr lang="en-GB" sz="2000" b="1" cap="all" dirty="0" smtClean="0">
                <a:solidFill>
                  <a:schemeClr val="bg1"/>
                </a:solidFill>
                <a:latin typeface="+mn-lt"/>
              </a:rPr>
              <a:t>tool</a:t>
            </a:r>
            <a:endParaRPr lang="en-GB" sz="2000" b="1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" y="3036020"/>
            <a:ext cx="3312368" cy="2642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1" y="1317531"/>
            <a:ext cx="3384376" cy="5040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9631" y="747766"/>
            <a:ext cx="3375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Partner search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6" y="5949847"/>
            <a:ext cx="5071215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latin typeface="+mn-lt"/>
              </a:rPr>
              <a:t>http://www.interreg4c.eu/nc/people/register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005" y="1671885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Join our community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8093" y="1577220"/>
            <a:ext cx="2614806" cy="919401"/>
          </a:xfrm>
          <a:prstGeom prst="roundRect">
            <a:avLst/>
          </a:prstGeom>
          <a:solidFill>
            <a:srgbClr val="FFDC00"/>
          </a:solidFill>
        </p:spPr>
        <p:txBody>
          <a:bodyPr wrap="none" rtlCol="0">
            <a:spAutoFit/>
          </a:bodyPr>
          <a:lstStyle/>
          <a:p>
            <a:r>
              <a:rPr lang="en-GB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≈ </a:t>
            </a: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1600 </a:t>
            </a: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people</a:t>
            </a:r>
          </a:p>
          <a:p>
            <a:pPr algn="ctr"/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nd growing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635000" y="2315940"/>
            <a:ext cx="576064" cy="720080"/>
          </a:xfrm>
          <a:prstGeom prst="downArrow">
            <a:avLst/>
          </a:prstGeom>
          <a:solidFill>
            <a:srgbClr val="0028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7958" y="3179948"/>
            <a:ext cx="154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Search for potential partners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4040451" y="4440290"/>
            <a:ext cx="978408" cy="484632"/>
          </a:xfrm>
          <a:prstGeom prst="rightArrow">
            <a:avLst/>
          </a:prstGeom>
          <a:solidFill>
            <a:srgbClr val="0028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GB" sz="2000" b="1" cap="all" dirty="0">
                <a:solidFill>
                  <a:schemeClr val="bg1"/>
                </a:solidFill>
                <a:latin typeface="+mn-lt"/>
              </a:rPr>
              <a:t>project idea </a:t>
            </a:r>
            <a:r>
              <a:rPr lang="en-GB" sz="2000" b="1" cap="all" dirty="0" smtClean="0">
                <a:solidFill>
                  <a:schemeClr val="bg1"/>
                </a:solidFill>
                <a:latin typeface="+mn-lt"/>
              </a:rPr>
              <a:t>database</a:t>
            </a:r>
            <a:endParaRPr lang="en-GB" sz="2000" b="1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214160" cy="483755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520" y="5835976"/>
            <a:ext cx="4896544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latin typeface="+mn-lt"/>
              </a:rPr>
              <a:t>http://www.interreg4c.eu/nc/project/search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582888"/>
            <a:ext cx="43268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Share you own project idea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4 colours = 4 themes</a:t>
            </a:r>
          </a:p>
          <a:p>
            <a:pPr marL="342900" lvl="1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Contact to idea owner </a:t>
            </a:r>
            <a:r>
              <a:rPr lang="en-GB" sz="16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(click on </a:t>
            </a:r>
            <a:r>
              <a:rPr lang="en-GB" sz="16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+)</a:t>
            </a:r>
            <a:endParaRPr lang="en-GB" sz="2000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457200" lvl="2">
              <a:lnSpc>
                <a:spcPct val="150000"/>
              </a:lnSpc>
            </a:pP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After </a:t>
            </a: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joining INTERREG EUROPE </a:t>
            </a: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community </a:t>
            </a:r>
          </a:p>
          <a:p>
            <a:pPr marL="342900" lvl="1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Partners involved and partners searched for are indicated</a:t>
            </a:r>
          </a:p>
          <a:p>
            <a:pPr>
              <a:lnSpc>
                <a:spcPct val="150000"/>
              </a:lnSpc>
            </a:pPr>
            <a:endParaRPr lang="en-GB" sz="2000" b="1" i="1" kern="50" dirty="0" smtClean="0">
              <a:solidFill>
                <a:srgbClr val="FF0000"/>
              </a:solidFill>
              <a:latin typeface="+mn-lt"/>
              <a:ea typeface="SimSun"/>
              <a:cs typeface="Mangal"/>
            </a:endParaRPr>
          </a:p>
          <a:p>
            <a:pPr>
              <a:lnSpc>
                <a:spcPct val="150000"/>
              </a:lnSpc>
            </a:pPr>
            <a:r>
              <a:rPr lang="en-GB" sz="2000" b="1" i="1" kern="50" dirty="0" smtClean="0">
                <a:solidFill>
                  <a:srgbClr val="FF0000"/>
                </a:solidFill>
                <a:latin typeface="+mn-lt"/>
                <a:ea typeface="SimSun"/>
                <a:cs typeface="Mangal"/>
              </a:rPr>
              <a:t>! Ideas are NOT validated by JS !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9630" y="747766"/>
            <a:ext cx="4148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Find project ideas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39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4968552" cy="330731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cap="all" dirty="0" smtClean="0">
                <a:solidFill>
                  <a:schemeClr val="bg1"/>
                </a:solidFill>
                <a:latin typeface="+mn-lt"/>
              </a:rPr>
              <a:t>2. Social media</a:t>
            </a:r>
            <a:endParaRPr lang="en-GB" sz="20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609" y="73970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3200" b="1" dirty="0">
                <a:solidFill>
                  <a:srgbClr val="00316E"/>
                </a:solidFill>
                <a:latin typeface="+mn-lt"/>
              </a:rPr>
              <a:t>Partner search </a:t>
            </a:r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&amp; project </a:t>
            </a:r>
            <a:r>
              <a:rPr kumimoji="1" lang="en-GB" sz="3200" b="1" dirty="0">
                <a:solidFill>
                  <a:srgbClr val="00316E"/>
                </a:solidFill>
                <a:latin typeface="+mn-lt"/>
              </a:rPr>
              <a:t>idea </a:t>
            </a:r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sharing</a:t>
            </a:r>
          </a:p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also via </a:t>
            </a:r>
            <a:r>
              <a:rPr kumimoji="1" lang="en-GB" sz="3200" b="1" dirty="0">
                <a:solidFill>
                  <a:srgbClr val="00316E"/>
                </a:solidFill>
                <a:latin typeface="+mn-lt"/>
              </a:rPr>
              <a:t>our social media channels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62" y="4913706"/>
            <a:ext cx="3376414" cy="12288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92080" y="6123435"/>
            <a:ext cx="3127378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+mn-lt"/>
              </a:rPr>
              <a:t>twitter.com/</a:t>
            </a:r>
            <a:r>
              <a:rPr lang="en-GB" sz="1800" b="1" dirty="0" err="1" smtClean="0">
                <a:latin typeface="+mn-lt"/>
              </a:rPr>
              <a:t>interregeurope</a:t>
            </a:r>
            <a:endParaRPr lang="en-GB" sz="18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147" y="4932810"/>
            <a:ext cx="2029210" cy="1190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3528" y="6123436"/>
            <a:ext cx="4032448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+mn-lt"/>
              </a:rPr>
              <a:t>www.facebook.com/interregeurope</a:t>
            </a:r>
            <a:endParaRPr lang="en-GB" sz="1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84" y="2276872"/>
            <a:ext cx="3123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LinkedIn groups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on partner search &amp; project ideas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4 thematic sub-groups</a:t>
            </a: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35097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programme </a:t>
            </a:r>
            <a:r>
              <a:rPr lang="en-GB" sz="2000" b="1" cap="all" dirty="0" smtClean="0">
                <a:solidFill>
                  <a:schemeClr val="bg1"/>
                </a:solidFill>
                <a:latin typeface="Arial" charset="0"/>
                <a:cs typeface="+mn-cs"/>
              </a:rPr>
              <a:t>manual</a:t>
            </a:r>
            <a:endParaRPr lang="en-GB" sz="2000" b="1" cap="all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19" y="821674"/>
            <a:ext cx="860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Need information for project development?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427" y="1678848"/>
            <a:ext cx="360868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 to our website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Get the </a:t>
            </a:r>
            <a:r>
              <a:rPr lang="en-GB" sz="18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programme manual</a:t>
            </a:r>
            <a:endParaRPr lang="en-GB" sz="18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t="8902" r="13238"/>
          <a:stretch/>
        </p:blipFill>
        <p:spPr>
          <a:xfrm>
            <a:off x="0" y="2780928"/>
            <a:ext cx="2232248" cy="2947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86" y="2780928"/>
            <a:ext cx="6696744" cy="34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19" y="821674"/>
            <a:ext cx="860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Need information for project development?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921" y="206084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 to our </a:t>
            </a: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website</a:t>
            </a:r>
            <a:endParaRPr lang="en-GB" sz="18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programme </a:t>
            </a:r>
            <a:r>
              <a:rPr lang="en-GB" sz="2000" b="1" cap="all" dirty="0" smtClean="0">
                <a:solidFill>
                  <a:schemeClr val="bg1"/>
                </a:solidFill>
                <a:latin typeface="Arial" charset="0"/>
                <a:cs typeface="+mn-cs"/>
              </a:rPr>
              <a:t>manual</a:t>
            </a:r>
            <a:endParaRPr lang="en-GB" sz="2000" b="1" cap="all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406449"/>
            <a:ext cx="4979455" cy="48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4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programme FEEDBACK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19" y="821674"/>
            <a:ext cx="860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Need our feedback on your project idea?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5696" y="6021288"/>
            <a:ext cx="5921805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latin typeface="+mn-lt"/>
              </a:rPr>
              <a:t>http://www.interreg4c.eu/interregeurope/assistance/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971" y="1812732"/>
            <a:ext cx="316835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 to our website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Get the </a:t>
            </a:r>
            <a:r>
              <a:rPr lang="en-GB" sz="18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project idea feedback form</a:t>
            </a:r>
            <a:endParaRPr lang="en-GB" sz="18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Send it filled in back to </a:t>
            </a: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us </a:t>
            </a:r>
            <a:r>
              <a:rPr lang="en-GB" sz="18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by email</a:t>
            </a:r>
            <a:endParaRPr lang="en-GB" sz="18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Get our comments and answers to your 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32" y="1830368"/>
            <a:ext cx="5976664" cy="41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2D2015"/>
      </a:lt2>
      <a:accent1>
        <a:srgbClr val="8C7B70"/>
      </a:accent1>
      <a:accent2>
        <a:srgbClr val="8F5F2F"/>
      </a:accent2>
      <a:accent3>
        <a:srgbClr val="FFFFFF"/>
      </a:accent3>
      <a:accent4>
        <a:srgbClr val="00285D"/>
      </a:accent4>
      <a:accent5>
        <a:srgbClr val="C5BFBB"/>
      </a:accent5>
      <a:accent6>
        <a:srgbClr val="81552A"/>
      </a:accent6>
      <a:hlink>
        <a:srgbClr val="00316E"/>
      </a:hlink>
      <a:folHlink>
        <a:srgbClr val="00316E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285D"/>
        </a:accent4>
        <a:accent5>
          <a:srgbClr val="C5BFBB"/>
        </a:accent5>
        <a:accent6>
          <a:srgbClr val="81552A"/>
        </a:accent6>
        <a:hlink>
          <a:srgbClr val="00316E"/>
        </a:hlink>
        <a:folHlink>
          <a:srgbClr val="003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17498</TotalTime>
  <Words>403</Words>
  <Application>Microsoft Office PowerPoint</Application>
  <PresentationFormat>On-screen Show (4:3)</PresentationFormat>
  <Paragraphs>120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SimSun</vt:lpstr>
      <vt:lpstr>Arial</vt:lpstr>
      <vt:lpstr>Courier New</vt:lpstr>
      <vt:lpstr>Mangal</vt:lpstr>
      <vt:lpstr>Times</vt:lpstr>
      <vt:lpstr>Times New Roman</vt:lpstr>
      <vt:lpstr>Webdings</vt:lpstr>
      <vt:lpstr>Wingdings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title</dc:title>
  <dc:creator>communication</dc:creator>
  <cp:lastModifiedBy>Petra Polaskova</cp:lastModifiedBy>
  <cp:revision>1092</cp:revision>
  <cp:lastPrinted>2015-04-20T08:23:47Z</cp:lastPrinted>
  <dcterms:created xsi:type="dcterms:W3CDTF">2009-05-06T08:39:49Z</dcterms:created>
  <dcterms:modified xsi:type="dcterms:W3CDTF">2015-04-29T13:30:18Z</dcterms:modified>
</cp:coreProperties>
</file>