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33"/>
  </p:notesMasterIdLst>
  <p:handoutMasterIdLst>
    <p:handoutMasterId r:id="rId34"/>
  </p:handoutMasterIdLst>
  <p:sldIdLst>
    <p:sldId id="832" r:id="rId2"/>
    <p:sldId id="835" r:id="rId3"/>
    <p:sldId id="728" r:id="rId4"/>
    <p:sldId id="836" r:id="rId5"/>
    <p:sldId id="730" r:id="rId6"/>
    <p:sldId id="731" r:id="rId7"/>
    <p:sldId id="732" r:id="rId8"/>
    <p:sldId id="733" r:id="rId9"/>
    <p:sldId id="845" r:id="rId10"/>
    <p:sldId id="846" r:id="rId11"/>
    <p:sldId id="847" r:id="rId12"/>
    <p:sldId id="843" r:id="rId13"/>
    <p:sldId id="734" r:id="rId14"/>
    <p:sldId id="837" r:id="rId15"/>
    <p:sldId id="838" r:id="rId16"/>
    <p:sldId id="823" r:id="rId17"/>
    <p:sldId id="826" r:id="rId18"/>
    <p:sldId id="844" r:id="rId19"/>
    <p:sldId id="842" r:id="rId20"/>
    <p:sldId id="737" r:id="rId21"/>
    <p:sldId id="738" r:id="rId22"/>
    <p:sldId id="739" r:id="rId23"/>
    <p:sldId id="841" r:id="rId24"/>
    <p:sldId id="740" r:id="rId25"/>
    <p:sldId id="741" r:id="rId26"/>
    <p:sldId id="839" r:id="rId27"/>
    <p:sldId id="743" r:id="rId28"/>
    <p:sldId id="744" r:id="rId29"/>
    <p:sldId id="745" r:id="rId30"/>
    <p:sldId id="747" r:id="rId31"/>
    <p:sldId id="840" r:id="rId32"/>
  </p:sldIdLst>
  <p:sldSz cx="9144000" cy="6858000" type="screen4x3"/>
  <p:notesSz cx="6662738" cy="9926638"/>
  <p:defaultTextStyle>
    <a:defPPr>
      <a:defRPr lang="en-US"/>
    </a:defPPr>
    <a:lvl1pPr algn="l" rtl="0" fontAlgn="base">
      <a:spcBef>
        <a:spcPct val="0"/>
      </a:spcBef>
      <a:spcAft>
        <a:spcPct val="0"/>
      </a:spcAft>
      <a:defRPr sz="2800" kern="1200">
        <a:solidFill>
          <a:schemeClr val="tx1"/>
        </a:solidFill>
        <a:latin typeface="Times" pitchFamily="18" charset="0"/>
        <a:ea typeface="+mn-ea"/>
        <a:cs typeface="Arial" charset="0"/>
      </a:defRPr>
    </a:lvl1pPr>
    <a:lvl2pPr marL="457200" algn="l" rtl="0" fontAlgn="base">
      <a:spcBef>
        <a:spcPct val="0"/>
      </a:spcBef>
      <a:spcAft>
        <a:spcPct val="0"/>
      </a:spcAft>
      <a:defRPr sz="2800" kern="1200">
        <a:solidFill>
          <a:schemeClr val="tx1"/>
        </a:solidFill>
        <a:latin typeface="Times" pitchFamily="18" charset="0"/>
        <a:ea typeface="+mn-ea"/>
        <a:cs typeface="Arial" charset="0"/>
      </a:defRPr>
    </a:lvl2pPr>
    <a:lvl3pPr marL="914400" algn="l" rtl="0" fontAlgn="base">
      <a:spcBef>
        <a:spcPct val="0"/>
      </a:spcBef>
      <a:spcAft>
        <a:spcPct val="0"/>
      </a:spcAft>
      <a:defRPr sz="2800" kern="1200">
        <a:solidFill>
          <a:schemeClr val="tx1"/>
        </a:solidFill>
        <a:latin typeface="Times" pitchFamily="18" charset="0"/>
        <a:ea typeface="+mn-ea"/>
        <a:cs typeface="Arial" charset="0"/>
      </a:defRPr>
    </a:lvl3pPr>
    <a:lvl4pPr marL="1371600" algn="l" rtl="0" fontAlgn="base">
      <a:spcBef>
        <a:spcPct val="0"/>
      </a:spcBef>
      <a:spcAft>
        <a:spcPct val="0"/>
      </a:spcAft>
      <a:defRPr sz="2800" kern="1200">
        <a:solidFill>
          <a:schemeClr val="tx1"/>
        </a:solidFill>
        <a:latin typeface="Times" pitchFamily="18" charset="0"/>
        <a:ea typeface="+mn-ea"/>
        <a:cs typeface="Arial" charset="0"/>
      </a:defRPr>
    </a:lvl4pPr>
    <a:lvl5pPr marL="1828800" algn="l" rtl="0" fontAlgn="base">
      <a:spcBef>
        <a:spcPct val="0"/>
      </a:spcBef>
      <a:spcAft>
        <a:spcPct val="0"/>
      </a:spcAft>
      <a:defRPr sz="2800" kern="1200">
        <a:solidFill>
          <a:schemeClr val="tx1"/>
        </a:solidFill>
        <a:latin typeface="Times" pitchFamily="18" charset="0"/>
        <a:ea typeface="+mn-ea"/>
        <a:cs typeface="Arial" charset="0"/>
      </a:defRPr>
    </a:lvl5pPr>
    <a:lvl6pPr marL="2286000" algn="l" defTabSz="914400" rtl="0" eaLnBrk="1" latinLnBrk="0" hangingPunct="1">
      <a:defRPr sz="2800" kern="1200">
        <a:solidFill>
          <a:schemeClr val="tx1"/>
        </a:solidFill>
        <a:latin typeface="Times" pitchFamily="18" charset="0"/>
        <a:ea typeface="+mn-ea"/>
        <a:cs typeface="Arial" charset="0"/>
      </a:defRPr>
    </a:lvl6pPr>
    <a:lvl7pPr marL="2743200" algn="l" defTabSz="914400" rtl="0" eaLnBrk="1" latinLnBrk="0" hangingPunct="1">
      <a:defRPr sz="2800" kern="1200">
        <a:solidFill>
          <a:schemeClr val="tx1"/>
        </a:solidFill>
        <a:latin typeface="Times" pitchFamily="18" charset="0"/>
        <a:ea typeface="+mn-ea"/>
        <a:cs typeface="Arial" charset="0"/>
      </a:defRPr>
    </a:lvl7pPr>
    <a:lvl8pPr marL="3200400" algn="l" defTabSz="914400" rtl="0" eaLnBrk="1" latinLnBrk="0" hangingPunct="1">
      <a:defRPr sz="2800" kern="1200">
        <a:solidFill>
          <a:schemeClr val="tx1"/>
        </a:solidFill>
        <a:latin typeface="Times" pitchFamily="18" charset="0"/>
        <a:ea typeface="+mn-ea"/>
        <a:cs typeface="Arial" charset="0"/>
      </a:defRPr>
    </a:lvl8pPr>
    <a:lvl9pPr marL="3657600" algn="l" defTabSz="914400" rtl="0" eaLnBrk="1" latinLnBrk="0" hangingPunct="1">
      <a:defRPr sz="2800" kern="1200">
        <a:solidFill>
          <a:schemeClr val="tx1"/>
        </a:solidFill>
        <a:latin typeface="Times"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0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a BACOVA" initials="MB" lastIdx="0" clrIdx="0"/>
  <p:cmAuthor id="1" name="Petra Polaskova" initials="PP" lastIdx="19" clrIdx="1">
    <p:extLst/>
  </p:cmAuthor>
  <p:cmAuthor id="2" name="Elena FERRARIO" initials="EF" lastIdx="12" clrIdx="2">
    <p:extLst/>
  </p:cmAuthor>
  <p:cmAuthor id="3" name="Marie Guitton" initials="MG" lastIdx="1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608"/>
    <a:srgbClr val="1CB8CF"/>
    <a:srgbClr val="159961"/>
    <a:srgbClr val="98C222"/>
    <a:srgbClr val="006AB2"/>
    <a:srgbClr val="9CE0FE"/>
    <a:srgbClr val="03B4F3"/>
    <a:srgbClr val="99CCFF"/>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5" autoAdjust="0"/>
    <p:restoredTop sz="99095" autoAdjust="0"/>
  </p:normalViewPr>
  <p:slideViewPr>
    <p:cSldViewPr>
      <p:cViewPr varScale="1">
        <p:scale>
          <a:sx n="88" d="100"/>
          <a:sy n="88" d="100"/>
        </p:scale>
        <p:origin x="12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3366" y="66"/>
      </p:cViewPr>
      <p:guideLst>
        <p:guide orient="horz" pos="3126"/>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3" y="0"/>
            <a:ext cx="2886075" cy="49530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eaLnBrk="0" hangingPunct="0">
              <a:defRPr sz="1200">
                <a:latin typeface="Times"/>
                <a:cs typeface="Arial" pitchFamily="34" charset="0"/>
              </a:defRPr>
            </a:lvl1pPr>
          </a:lstStyle>
          <a:p>
            <a:pPr>
              <a:defRPr/>
            </a:pPr>
            <a:endParaRPr lang="en-US"/>
          </a:p>
        </p:txBody>
      </p:sp>
      <p:sp>
        <p:nvSpPr>
          <p:cNvPr id="35843" name="Rectangle 3"/>
          <p:cNvSpPr>
            <a:spLocks noGrp="1" noChangeArrowheads="1"/>
          </p:cNvSpPr>
          <p:nvPr>
            <p:ph type="dt" sz="quarter" idx="1"/>
          </p:nvPr>
        </p:nvSpPr>
        <p:spPr bwMode="auto">
          <a:xfrm>
            <a:off x="3775078" y="0"/>
            <a:ext cx="2886075" cy="49530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r" eaLnBrk="0" hangingPunct="0">
              <a:defRPr sz="1200">
                <a:latin typeface="Times"/>
                <a:cs typeface="Arial" pitchFamily="34" charset="0"/>
              </a:defRPr>
            </a:lvl1pPr>
          </a:lstStyle>
          <a:p>
            <a:pPr>
              <a:defRPr/>
            </a:pPr>
            <a:endParaRPr lang="en-US"/>
          </a:p>
        </p:txBody>
      </p:sp>
      <p:sp>
        <p:nvSpPr>
          <p:cNvPr id="35845" name="Rectangle 5"/>
          <p:cNvSpPr>
            <a:spLocks noGrp="1" noChangeArrowheads="1"/>
          </p:cNvSpPr>
          <p:nvPr>
            <p:ph type="sldNum" sz="quarter" idx="3"/>
          </p:nvPr>
        </p:nvSpPr>
        <p:spPr bwMode="auto">
          <a:xfrm>
            <a:off x="3775078" y="9428163"/>
            <a:ext cx="2886075" cy="496887"/>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algn="r" eaLnBrk="0" hangingPunct="0">
              <a:defRPr sz="1200">
                <a:latin typeface="Times"/>
                <a:cs typeface="Arial" pitchFamily="34" charset="0"/>
              </a:defRPr>
            </a:lvl1pPr>
          </a:lstStyle>
          <a:p>
            <a:pPr>
              <a:defRPr/>
            </a:pPr>
            <a:fld id="{9C2B42DF-05A7-4A56-9A4D-172DAEA65E38}" type="slidenum">
              <a:rPr lang="en-US"/>
              <a:pPr>
                <a:defRPr/>
              </a:pPr>
              <a:t>‹#›</a:t>
            </a:fld>
            <a:endParaRPr lang="en-US"/>
          </a:p>
        </p:txBody>
      </p:sp>
      <p:sp>
        <p:nvSpPr>
          <p:cNvPr id="7" name="Footer Placeholder 6"/>
          <p:cNvSpPr>
            <a:spLocks noGrp="1"/>
          </p:cNvSpPr>
          <p:nvPr>
            <p:ph type="ftr" sz="quarter" idx="2"/>
          </p:nvPr>
        </p:nvSpPr>
        <p:spPr>
          <a:xfrm>
            <a:off x="3" y="9428163"/>
            <a:ext cx="2886075" cy="496887"/>
          </a:xfrm>
          <a:prstGeom prst="rect">
            <a:avLst/>
          </a:prstGeom>
        </p:spPr>
        <p:txBody>
          <a:bodyPr vert="horz" wrap="square" lIns="91410" tIns="45706" rIns="91410" bIns="45706" numCol="1" anchor="b" anchorCtr="0" compatLnSpc="1">
            <a:prstTxWarp prst="textNoShape">
              <a:avLst/>
            </a:prstTxWarp>
          </a:bodyPr>
          <a:lstStyle>
            <a:lvl1pPr eaLnBrk="0" hangingPunct="0">
              <a:spcBef>
                <a:spcPct val="50000"/>
              </a:spcBef>
              <a:defRPr sz="1200">
                <a:latin typeface="Times"/>
                <a:cs typeface="Arial" pitchFamily="34" charset="0"/>
              </a:defRPr>
            </a:lvl1pPr>
          </a:lstStyle>
          <a:p>
            <a:pPr>
              <a:defRPr/>
            </a:pPr>
            <a:endParaRPr lang="fr-FR"/>
          </a:p>
        </p:txBody>
      </p:sp>
    </p:spTree>
    <p:extLst>
      <p:ext uri="{BB962C8B-B14F-4D97-AF65-F5344CB8AC3E}">
        <p14:creationId xmlns:p14="http://schemas.microsoft.com/office/powerpoint/2010/main" val="11576834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3" y="0"/>
            <a:ext cx="2886075" cy="49530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eaLnBrk="0" hangingPunct="0">
              <a:defRPr sz="1200">
                <a:latin typeface="Times"/>
                <a:cs typeface="Arial" pitchFamily="34" charset="0"/>
              </a:defRPr>
            </a:lvl1pPr>
          </a:lstStyle>
          <a:p>
            <a:pPr>
              <a:defRPr/>
            </a:pPr>
            <a:endParaRPr lang="en-US"/>
          </a:p>
        </p:txBody>
      </p:sp>
      <p:sp>
        <p:nvSpPr>
          <p:cNvPr id="19459" name="Rectangle 3"/>
          <p:cNvSpPr>
            <a:spLocks noGrp="1" noChangeArrowheads="1"/>
          </p:cNvSpPr>
          <p:nvPr>
            <p:ph type="dt" idx="1"/>
          </p:nvPr>
        </p:nvSpPr>
        <p:spPr bwMode="auto">
          <a:xfrm>
            <a:off x="3775078" y="0"/>
            <a:ext cx="2886075" cy="49530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r" eaLnBrk="0" hangingPunct="0">
              <a:defRPr sz="1200">
                <a:latin typeface="Times"/>
                <a:cs typeface="Arial" pitchFamily="34"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850900" y="744538"/>
            <a:ext cx="4960938" cy="372268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66751" y="4714879"/>
            <a:ext cx="5329238" cy="4467225"/>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3" y="9428163"/>
            <a:ext cx="2886075" cy="496887"/>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eaLnBrk="0" hangingPunct="0">
              <a:defRPr sz="1200">
                <a:latin typeface="Times"/>
                <a:cs typeface="Arial"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775078" y="9428163"/>
            <a:ext cx="2886075" cy="496887"/>
          </a:xfrm>
          <a:prstGeom prst="rect">
            <a:avLst/>
          </a:prstGeom>
          <a:noFill/>
          <a:ln w="9525">
            <a:noFill/>
            <a:miter lim="800000"/>
            <a:headEnd/>
            <a:tailEnd/>
          </a:ln>
          <a:effectLst/>
        </p:spPr>
        <p:txBody>
          <a:bodyPr vert="horz" wrap="square" lIns="91410" tIns="45706" rIns="91410" bIns="45706" numCol="1" anchor="b" anchorCtr="0" compatLnSpc="1">
            <a:prstTxWarp prst="textNoShape">
              <a:avLst/>
            </a:prstTxWarp>
          </a:bodyPr>
          <a:lstStyle>
            <a:lvl1pPr algn="r" eaLnBrk="0" hangingPunct="0">
              <a:defRPr sz="1200">
                <a:latin typeface="Times"/>
                <a:cs typeface="Arial" pitchFamily="34" charset="0"/>
              </a:defRPr>
            </a:lvl1pPr>
          </a:lstStyle>
          <a:p>
            <a:pPr>
              <a:defRPr/>
            </a:pPr>
            <a:fld id="{75D0C8AA-72B9-4786-8C60-4F267DFFF0C5}" type="slidenum">
              <a:rPr lang="en-US"/>
              <a:pPr>
                <a:defRPr/>
              </a:pPr>
              <a:t>‹#›</a:t>
            </a:fld>
            <a:endParaRPr lang="en-US"/>
          </a:p>
        </p:txBody>
      </p:sp>
    </p:spTree>
    <p:extLst>
      <p:ext uri="{BB962C8B-B14F-4D97-AF65-F5344CB8AC3E}">
        <p14:creationId xmlns:p14="http://schemas.microsoft.com/office/powerpoint/2010/main" val="299410812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F2710D63-37BE-4721-A7B4-F3ED708ED4AA}" type="slidenum">
              <a:rPr lang="en-US" smtClean="0"/>
              <a:pPr>
                <a:defRPr/>
              </a:pPr>
              <a:t>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t-EE" dirty="0" smtClean="0">
              <a:latin typeface="Times" pitchFamily="1" charset="0"/>
            </a:endParaRPr>
          </a:p>
        </p:txBody>
      </p:sp>
    </p:spTree>
    <p:extLst>
      <p:ext uri="{BB962C8B-B14F-4D97-AF65-F5344CB8AC3E}">
        <p14:creationId xmlns:p14="http://schemas.microsoft.com/office/powerpoint/2010/main" val="156264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6DD039-3A8E-4691-9625-8D83B7DA294A}" type="slidenum">
              <a:rPr lang="en-US" smtClean="0"/>
              <a:pPr>
                <a:defRPr/>
              </a:pPr>
              <a:t>7</a:t>
            </a:fld>
            <a:endParaRPr lang="en-US"/>
          </a:p>
        </p:txBody>
      </p:sp>
    </p:spTree>
    <p:extLst>
      <p:ext uri="{BB962C8B-B14F-4D97-AF65-F5344CB8AC3E}">
        <p14:creationId xmlns:p14="http://schemas.microsoft.com/office/powerpoint/2010/main" val="317052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3C2A30C-72F5-4E38-A311-5F3AF32C6179}" type="slidenum">
              <a:rPr lang="en-US" smtClean="0"/>
              <a:pPr>
                <a:defRPr/>
              </a:pPr>
              <a:t>9</a:t>
            </a:fld>
            <a:endParaRPr lang="en-US"/>
          </a:p>
        </p:txBody>
      </p:sp>
    </p:spTree>
    <p:extLst>
      <p:ext uri="{BB962C8B-B14F-4D97-AF65-F5344CB8AC3E}">
        <p14:creationId xmlns:p14="http://schemas.microsoft.com/office/powerpoint/2010/main" val="79284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28F4047-76A1-4401-9F05-AE54DA1844F7}" type="slidenum">
              <a:rPr lang="en-US" smtClean="0"/>
              <a:pPr/>
              <a:t>15</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88559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28F4047-76A1-4401-9F05-AE54DA1844F7}" type="slidenum">
              <a:rPr lang="en-US" smtClean="0"/>
              <a:pPr/>
              <a:t>16</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985794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75D0C8AA-72B9-4786-8C60-4F267DFFF0C5}" type="slidenum">
              <a:rPr lang="en-US" smtClean="0"/>
              <a:pPr>
                <a:defRPr/>
              </a:pPr>
              <a:t>28</a:t>
            </a:fld>
            <a:endParaRPr lang="en-US"/>
          </a:p>
        </p:txBody>
      </p:sp>
    </p:spTree>
    <p:extLst>
      <p:ext uri="{BB962C8B-B14F-4D97-AF65-F5344CB8AC3E}">
        <p14:creationId xmlns:p14="http://schemas.microsoft.com/office/powerpoint/2010/main" val="414307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DD80:Users:csauvage:Documents:%20OPERA%20MEUS:DOSSIERS%20EN%20COURS:INTERREG%20IV%20C:EXE:PPT:medias:images:onglet_all_03.gif" TargetMode="External"/><Relationship Id="rId7" Type="http://schemas.openxmlformats.org/officeDocument/2006/relationships/image" Target="DD80:Users:csauvage:Documents:%20OPERA%20MEUS:DOSSIERS%20EN%20COURS:INTERREG%20IV%20C:EXE:PPT:medias:INTERREG_IVC_LOGO.png"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DD80:Users:csauvage:Documents:%20OPERA%20MEUS:DOSSIERS%20EN%20COURS:INTERREG%20IV%20C:EXE:PPT:medias:images:onglet_all_01.gif" TargetMode="Externa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7086600" cy="457200"/>
          </a:xfrm>
          <a:prstGeom prst="rect">
            <a:avLst/>
          </a:prstGeom>
        </p:spPr>
        <p:txBody>
          <a:bodyPr/>
          <a:lstStyle/>
          <a:p>
            <a:r>
              <a:rPr lang="en-US" dirty="0" smtClean="0"/>
              <a:t>Click to edit Master title style</a:t>
            </a:r>
            <a:endParaRPr lang="en-GB"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8" descr="DD80:Users:csauvage:Documents: OPERA MEUS:DOSSIERS EN COURS:INTERREG IV C:EXE:PPT:medias:images:onglet_all_03.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0" y="6165850"/>
            <a:ext cx="9144000" cy="677863"/>
          </a:xfrm>
          <a:prstGeom prst="rect">
            <a:avLst/>
          </a:prstGeom>
          <a:noFill/>
          <a:ln w="9525">
            <a:noFill/>
            <a:miter lim="800000"/>
            <a:headEnd/>
            <a:tailEnd/>
          </a:ln>
        </p:spPr>
      </p:pic>
      <p:pic>
        <p:nvPicPr>
          <p:cNvPr id="5" name="Picture 27" descr="DD80:Users:csauvage:Documents: OPERA MEUS:DOSSIERS EN COURS:INTERREG IV C:EXE:PPT:medias:images:onglet_all_01.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0" y="0"/>
            <a:ext cx="9144000" cy="1871663"/>
          </a:xfrm>
          <a:prstGeom prst="rect">
            <a:avLst/>
          </a:prstGeom>
          <a:noFill/>
          <a:ln w="9525">
            <a:noFill/>
            <a:miter lim="800000"/>
            <a:headEnd/>
            <a:tailEnd/>
          </a:ln>
        </p:spPr>
      </p:pic>
      <p:sp>
        <p:nvSpPr>
          <p:cNvPr id="6" name="Text Box 8"/>
          <p:cNvSpPr txBox="1">
            <a:spLocks noChangeArrowheads="1"/>
          </p:cNvSpPr>
          <p:nvPr/>
        </p:nvSpPr>
        <p:spPr bwMode="auto">
          <a:xfrm>
            <a:off x="5791200" y="152400"/>
            <a:ext cx="2667000" cy="519113"/>
          </a:xfrm>
          <a:prstGeom prst="rect">
            <a:avLst/>
          </a:prstGeom>
          <a:noFill/>
          <a:ln w="9525">
            <a:noFill/>
            <a:miter lim="800000"/>
            <a:headEnd/>
            <a:tailEnd/>
          </a:ln>
          <a:effectLst/>
        </p:spPr>
        <p:txBody>
          <a:bodyPr>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50000"/>
              </a:spcBef>
              <a:spcAft>
                <a:spcPct val="0"/>
              </a:spcAft>
              <a:defRPr sz="2800">
                <a:solidFill>
                  <a:schemeClr val="tx1"/>
                </a:solidFill>
                <a:latin typeface="Times" pitchFamily="18" charset="0"/>
              </a:defRPr>
            </a:lvl6pPr>
            <a:lvl7pPr marL="2971800" indent="-228600" eaLnBrk="0" fontAlgn="base" hangingPunct="0">
              <a:spcBef>
                <a:spcPct val="50000"/>
              </a:spcBef>
              <a:spcAft>
                <a:spcPct val="0"/>
              </a:spcAft>
              <a:defRPr sz="2800">
                <a:solidFill>
                  <a:schemeClr val="tx1"/>
                </a:solidFill>
                <a:latin typeface="Times" pitchFamily="18" charset="0"/>
              </a:defRPr>
            </a:lvl7pPr>
            <a:lvl8pPr marL="3429000" indent="-228600" eaLnBrk="0" fontAlgn="base" hangingPunct="0">
              <a:spcBef>
                <a:spcPct val="50000"/>
              </a:spcBef>
              <a:spcAft>
                <a:spcPct val="0"/>
              </a:spcAft>
              <a:defRPr sz="2800">
                <a:solidFill>
                  <a:schemeClr val="tx1"/>
                </a:solidFill>
                <a:latin typeface="Times" pitchFamily="18" charset="0"/>
              </a:defRPr>
            </a:lvl8pPr>
            <a:lvl9pPr marL="3886200" indent="-228600" eaLnBrk="0" fontAlgn="base" hangingPunct="0">
              <a:spcBef>
                <a:spcPct val="50000"/>
              </a:spcBef>
              <a:spcAft>
                <a:spcPct val="0"/>
              </a:spcAft>
              <a:defRPr sz="2800">
                <a:solidFill>
                  <a:schemeClr val="tx1"/>
                </a:solidFill>
                <a:latin typeface="Times" pitchFamily="18" charset="0"/>
              </a:defRPr>
            </a:lvl9pPr>
          </a:lstStyle>
          <a:p>
            <a:pPr eaLnBrk="0" hangingPunct="0">
              <a:spcBef>
                <a:spcPct val="50000"/>
              </a:spcBef>
              <a:defRPr/>
            </a:pPr>
            <a:endParaRPr lang="en-GB">
              <a:cs typeface="+mn-cs"/>
            </a:endParaRPr>
          </a:p>
        </p:txBody>
      </p:sp>
      <p:sp>
        <p:nvSpPr>
          <p:cNvPr id="7" name="Text Box 29"/>
          <p:cNvSpPr txBox="1">
            <a:spLocks noChangeArrowheads="1"/>
          </p:cNvSpPr>
          <p:nvPr/>
        </p:nvSpPr>
        <p:spPr bwMode="auto">
          <a:xfrm>
            <a:off x="2133600" y="5257800"/>
            <a:ext cx="4191000" cy="519113"/>
          </a:xfrm>
          <a:prstGeom prst="rect">
            <a:avLst/>
          </a:prstGeom>
          <a:noFill/>
          <a:ln w="9525">
            <a:noFill/>
            <a:miter lim="800000"/>
            <a:headEnd/>
            <a:tailEnd/>
          </a:ln>
          <a:effectLst/>
        </p:spPr>
        <p:txBody>
          <a:bodyPr>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50000"/>
              </a:spcBef>
              <a:spcAft>
                <a:spcPct val="0"/>
              </a:spcAft>
              <a:defRPr sz="2800">
                <a:solidFill>
                  <a:schemeClr val="tx1"/>
                </a:solidFill>
                <a:latin typeface="Times" pitchFamily="18" charset="0"/>
              </a:defRPr>
            </a:lvl6pPr>
            <a:lvl7pPr marL="2971800" indent="-228600" eaLnBrk="0" fontAlgn="base" hangingPunct="0">
              <a:spcBef>
                <a:spcPct val="50000"/>
              </a:spcBef>
              <a:spcAft>
                <a:spcPct val="0"/>
              </a:spcAft>
              <a:defRPr sz="2800">
                <a:solidFill>
                  <a:schemeClr val="tx1"/>
                </a:solidFill>
                <a:latin typeface="Times" pitchFamily="18" charset="0"/>
              </a:defRPr>
            </a:lvl7pPr>
            <a:lvl8pPr marL="3429000" indent="-228600" eaLnBrk="0" fontAlgn="base" hangingPunct="0">
              <a:spcBef>
                <a:spcPct val="50000"/>
              </a:spcBef>
              <a:spcAft>
                <a:spcPct val="0"/>
              </a:spcAft>
              <a:defRPr sz="2800">
                <a:solidFill>
                  <a:schemeClr val="tx1"/>
                </a:solidFill>
                <a:latin typeface="Times" pitchFamily="18" charset="0"/>
              </a:defRPr>
            </a:lvl8pPr>
            <a:lvl9pPr marL="3886200" indent="-228600" eaLnBrk="0" fontAlgn="base" hangingPunct="0">
              <a:spcBef>
                <a:spcPct val="50000"/>
              </a:spcBef>
              <a:spcAft>
                <a:spcPct val="0"/>
              </a:spcAft>
              <a:defRPr sz="2800">
                <a:solidFill>
                  <a:schemeClr val="tx1"/>
                </a:solidFill>
                <a:latin typeface="Times" pitchFamily="18" charset="0"/>
              </a:defRPr>
            </a:lvl9pPr>
          </a:lstStyle>
          <a:p>
            <a:pPr eaLnBrk="0" hangingPunct="0">
              <a:spcBef>
                <a:spcPct val="50000"/>
              </a:spcBef>
              <a:defRPr/>
            </a:pPr>
            <a:endParaRPr lang="en-GB">
              <a:cs typeface="+mn-cs"/>
            </a:endParaRPr>
          </a:p>
        </p:txBody>
      </p:sp>
      <p:sp>
        <p:nvSpPr>
          <p:cNvPr id="599044" name="Rectangle 4"/>
          <p:cNvSpPr>
            <a:spLocks noGrp="1" noChangeArrowheads="1"/>
          </p:cNvSpPr>
          <p:nvPr>
            <p:ph type="ctrTitle"/>
          </p:nvPr>
        </p:nvSpPr>
        <p:spPr>
          <a:xfrm>
            <a:off x="2209800" y="2705100"/>
            <a:ext cx="6553200" cy="457200"/>
          </a:xfrm>
          <a:prstGeom prst="rect">
            <a:avLst/>
          </a:prstGeom>
          <a:effectLst/>
        </p:spPr>
        <p:txBody>
          <a:bodyPr wrap="square">
            <a:spAutoFit/>
          </a:bodyPr>
          <a:lstStyle>
            <a:lvl1pPr>
              <a:defRPr sz="2400">
                <a:solidFill>
                  <a:schemeClr val="tx1"/>
                </a:solidFill>
              </a:defRPr>
            </a:lvl1pPr>
          </a:lstStyle>
          <a:p>
            <a:r>
              <a:rPr lang="en-GB"/>
              <a:t>Cliquez et modifiez le titre</a:t>
            </a:r>
          </a:p>
        </p:txBody>
      </p:sp>
      <p:sp>
        <p:nvSpPr>
          <p:cNvPr id="599045" name="Rectangle 5"/>
          <p:cNvSpPr>
            <a:spLocks noGrp="1" noChangeArrowheads="1"/>
          </p:cNvSpPr>
          <p:nvPr>
            <p:ph type="subTitle" idx="1"/>
          </p:nvPr>
        </p:nvSpPr>
        <p:spPr>
          <a:xfrm>
            <a:off x="914400" y="4114800"/>
            <a:ext cx="7848600" cy="493713"/>
          </a:xfrm>
          <a:prstGeom prst="rect">
            <a:avLst/>
          </a:prstGeom>
        </p:spPr>
        <p:txBody>
          <a:bodyPr/>
          <a:lstStyle>
            <a:lvl1pPr marL="0" indent="0">
              <a:defRPr b="0"/>
            </a:lvl1pPr>
          </a:lstStyle>
          <a:p>
            <a:r>
              <a:rPr lang="en-GB"/>
              <a:t>Cliquez pour modifier le style des sous-titres du masque</a:t>
            </a:r>
          </a:p>
        </p:txBody>
      </p:sp>
      <p:pic>
        <p:nvPicPr>
          <p:cNvPr id="16" name="Picture 34" descr="DD80:Users:csauvage:Documents: OPERA MEUS:DOSSIERS EN COURS:INTERREG IV C:EXE:PPT:medias:INTERREG_IVC_LOGO.png"/>
          <p:cNvPicPr>
            <a:picLocks noChangeAspect="1" noChangeArrowheads="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914023" y="859025"/>
            <a:ext cx="2843116" cy="992592"/>
          </a:xfrm>
          <a:prstGeom prst="rect">
            <a:avLst/>
          </a:prstGeom>
          <a:noFill/>
          <a:ln w="9525">
            <a:noFill/>
            <a:miter lim="800000"/>
            <a:headEnd/>
            <a:tailEnd/>
          </a:ln>
        </p:spPr>
      </p:pic>
      <p:grpSp>
        <p:nvGrpSpPr>
          <p:cNvPr id="12" name="Groupe 21"/>
          <p:cNvGrpSpPr/>
          <p:nvPr userDrawn="1"/>
        </p:nvGrpSpPr>
        <p:grpSpPr>
          <a:xfrm>
            <a:off x="5076056" y="979164"/>
            <a:ext cx="3045717" cy="1135267"/>
            <a:chOff x="898267" y="344104"/>
            <a:chExt cx="3345257" cy="1212688"/>
          </a:xfrm>
        </p:grpSpPr>
        <p:pic>
          <p:nvPicPr>
            <p:cNvPr id="13" name="Image 2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98267" y="344104"/>
              <a:ext cx="3080732" cy="896775"/>
            </a:xfrm>
            <a:prstGeom prst="rect">
              <a:avLst/>
            </a:prstGeom>
          </p:spPr>
        </p:pic>
        <p:sp>
          <p:nvSpPr>
            <p:cNvPr id="14" name="Zone de texte 3"/>
            <p:cNvSpPr txBox="1"/>
            <p:nvPr userDrawn="1"/>
          </p:nvSpPr>
          <p:spPr>
            <a:xfrm>
              <a:off x="971600" y="1272391"/>
              <a:ext cx="3271924" cy="284401"/>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1000"/>
                </a:spcAft>
              </a:pPr>
              <a:r>
                <a:rPr lang="en-GB" sz="900" dirty="0">
                  <a:effectLst/>
                  <a:latin typeface="Arial"/>
                  <a:ea typeface="Arial"/>
                  <a:cs typeface="Times New Roman"/>
                </a:rPr>
                <a:t>European Union | European Regional Development Fund</a:t>
              </a:r>
              <a:endParaRPr lang="fr-FR" sz="900" dirty="0">
                <a:effectLst/>
                <a:latin typeface="Arial"/>
                <a:ea typeface="Arial"/>
                <a:cs typeface="Times New Roman"/>
              </a:endParaRPr>
            </a:p>
          </p:txBody>
        </p:sp>
      </p:grpSp>
    </p:spTree>
    <p:extLst>
      <p:ext uri="{BB962C8B-B14F-4D97-AF65-F5344CB8AC3E}">
        <p14:creationId xmlns:p14="http://schemas.microsoft.com/office/powerpoint/2010/main" val="24600081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DD80:Users:csauvage:Documents:%20OPERA%20MEUS:DOSSIERS%20EN%20COURS:INTERREG%20IV%20C:EXE:PPT:medias:onglet_all_02.gif" TargetMode="Externa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DD80:Users:csauvage:Documents:%20OPERA%20MEUS:DOSSIERS%20EN%20COURS:INTERREG%20IV%20C:EXE:PPT:medias:Flag_EU.png" TargetMode="External"/><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DD80:Users:csauvage:Documents:%20OPERA%20MEUS:DOSSIERS%20EN%20COURS:INTERREG%20IV%20C:EXE:PPT:medias:images:onglet_all_03.gif"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4" descr="DD80:Users:csauvage:Documents: OPERA MEUS:DOSSIERS EN COURS:INTERREG IV C:EXE:PPT:medias:onglet_all_02.gif"/>
          <p:cNvPicPr>
            <a:picLocks noChangeAspect="1" noChangeArrowheads="1"/>
          </p:cNvPicPr>
          <p:nvPr/>
        </p:nvPicPr>
        <p:blipFill>
          <a:blip r:embed="rId6" r:link="rId7" cstate="email">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w="9525">
            <a:noFill/>
            <a:miter lim="800000"/>
            <a:headEnd/>
            <a:tailEnd/>
          </a:ln>
        </p:spPr>
      </p:pic>
      <p:pic>
        <p:nvPicPr>
          <p:cNvPr id="2051" name="Picture 20" descr="DD80:Users:csauvage:Documents: OPERA MEUS:DOSSIERS EN COURS:INTERREG IV C:EXE:PPT:medias:images:onglet_all_03.gif"/>
          <p:cNvPicPr>
            <a:picLocks noChangeAspect="1" noChangeArrowheads="1"/>
          </p:cNvPicPr>
          <p:nvPr/>
        </p:nvPicPr>
        <p:blipFill>
          <a:blip r:embed="rId8" r:link="rId9" cstate="email">
            <a:extLst>
              <a:ext uri="{28A0092B-C50C-407E-A947-70E740481C1C}">
                <a14:useLocalDpi xmlns:a14="http://schemas.microsoft.com/office/drawing/2010/main" val="0"/>
              </a:ext>
            </a:extLst>
          </a:blip>
          <a:srcRect/>
          <a:stretch>
            <a:fillRect/>
          </a:stretch>
        </p:blipFill>
        <p:spPr bwMode="auto">
          <a:xfrm>
            <a:off x="0" y="6180138"/>
            <a:ext cx="9144000" cy="677862"/>
          </a:xfrm>
          <a:prstGeom prst="rect">
            <a:avLst/>
          </a:prstGeom>
          <a:noFill/>
          <a:ln w="9525">
            <a:noFill/>
            <a:miter lim="800000"/>
            <a:headEnd/>
            <a:tailEnd/>
          </a:ln>
        </p:spPr>
      </p:pic>
      <p:sp>
        <p:nvSpPr>
          <p:cNvPr id="1030" name="Text Box 23"/>
          <p:cNvSpPr txBox="1">
            <a:spLocks noChangeArrowheads="1"/>
          </p:cNvSpPr>
          <p:nvPr/>
        </p:nvSpPr>
        <p:spPr bwMode="auto">
          <a:xfrm>
            <a:off x="7938" y="6553200"/>
            <a:ext cx="457200" cy="246063"/>
          </a:xfrm>
          <a:prstGeom prst="rect">
            <a:avLst/>
          </a:prstGeom>
          <a:noFill/>
          <a:ln>
            <a:noFill/>
          </a:ln>
          <a:extLst/>
        </p:spPr>
        <p:txBody>
          <a:bodyPr>
            <a:spAutoFit/>
          </a:bodyPr>
          <a:lstStyle/>
          <a:p>
            <a:pPr algn="r" eaLnBrk="0" hangingPunct="0">
              <a:spcBef>
                <a:spcPct val="50000"/>
              </a:spcBef>
              <a:defRPr/>
            </a:pPr>
            <a:fld id="{4F9007A3-5312-4B30-94E0-C6D7ADB8199C}" type="slidenum">
              <a:rPr lang="nl-BE" sz="1000">
                <a:solidFill>
                  <a:schemeClr val="tx2"/>
                </a:solidFill>
                <a:latin typeface="Arial" pitchFamily="34" charset="0"/>
                <a:cs typeface="Arial" pitchFamily="34" charset="0"/>
              </a:rPr>
              <a:pPr algn="r" eaLnBrk="0" hangingPunct="0">
                <a:spcBef>
                  <a:spcPct val="50000"/>
                </a:spcBef>
                <a:defRPr/>
              </a:pPr>
              <a:t>‹#›</a:t>
            </a:fld>
            <a:endParaRPr lang="nl-BE" sz="900" b="1" dirty="0">
              <a:solidFill>
                <a:schemeClr val="accent2"/>
              </a:solidFill>
              <a:latin typeface="Arial" pitchFamily="34" charset="0"/>
              <a:cs typeface="Arial" pitchFamily="34" charset="0"/>
            </a:endParaRPr>
          </a:p>
        </p:txBody>
      </p:sp>
      <p:pic>
        <p:nvPicPr>
          <p:cNvPr id="2056" name="Picture 27" descr="DD80:Users:csauvage:Documents: OPERA MEUS:DOSSIERS EN COURS:INTERREG IV C:EXE:PPT:medias:Flag_EU.png"/>
          <p:cNvPicPr>
            <a:picLocks noChangeAspect="1" noChangeArrowheads="1"/>
          </p:cNvPicPr>
          <p:nvPr/>
        </p:nvPicPr>
        <p:blipFill>
          <a:blip r:embed="rId10" r:link="rId11" cstate="screen">
            <a:extLst>
              <a:ext uri="{28A0092B-C50C-407E-A947-70E740481C1C}">
                <a14:useLocalDpi xmlns:a14="http://schemas.microsoft.com/office/drawing/2010/main" val="0"/>
              </a:ext>
            </a:extLst>
          </a:blip>
          <a:srcRect/>
          <a:stretch>
            <a:fillRect/>
          </a:stretch>
        </p:blipFill>
        <p:spPr bwMode="auto">
          <a:xfrm>
            <a:off x="8458200" y="6400800"/>
            <a:ext cx="582613" cy="388938"/>
          </a:xfrm>
          <a:prstGeom prst="rect">
            <a:avLst/>
          </a:prstGeom>
          <a:noFill/>
          <a:ln w="9525">
            <a:noFill/>
            <a:miter lim="800000"/>
            <a:headEnd/>
            <a:tailEnd/>
          </a:ln>
        </p:spPr>
      </p:pic>
      <p:sp>
        <p:nvSpPr>
          <p:cNvPr id="9" name="Text Box 26"/>
          <p:cNvSpPr txBox="1">
            <a:spLocks noChangeArrowheads="1"/>
          </p:cNvSpPr>
          <p:nvPr userDrawn="1"/>
        </p:nvSpPr>
        <p:spPr bwMode="auto">
          <a:xfrm>
            <a:off x="3491880" y="6581193"/>
            <a:ext cx="4248150" cy="295466"/>
          </a:xfrm>
          <a:prstGeom prst="rect">
            <a:avLst/>
          </a:prstGeom>
          <a:noFill/>
          <a:ln w="9525">
            <a:noFill/>
            <a:miter lim="800000"/>
            <a:headEnd/>
            <a:tailEnd/>
          </a:ln>
          <a:effectLst/>
        </p:spPr>
        <p:txBody>
          <a:bodyPr>
            <a:spAutoFit/>
          </a:bodyPr>
          <a:lstStyle/>
          <a:p>
            <a:pPr lvl="1" algn="ctr">
              <a:lnSpc>
                <a:spcPct val="120000"/>
              </a:lnSpc>
              <a:spcBef>
                <a:spcPct val="20000"/>
              </a:spcBef>
              <a:buFont typeface="Wingdings" pitchFamily="2" charset="2"/>
              <a:buNone/>
              <a:defRPr/>
            </a:pPr>
            <a:r>
              <a:rPr lang="en-GB" sz="1100" b="0" i="1" baseline="0" dirty="0" smtClean="0">
                <a:latin typeface="Arial" charset="0"/>
                <a:cs typeface="+mn-cs"/>
              </a:rPr>
              <a:t>Info Day Prague – 06 May 2015</a:t>
            </a:r>
            <a:endParaRPr lang="en-GB" sz="1100" i="1" dirty="0">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5067" r:id="rId1"/>
    <p:sldLayoutId id="2147485079" r:id="rId2"/>
    <p:sldLayoutId id="2147485094" r:id="rId3"/>
    <p:sldLayoutId id="2147485109" r:id="rId4"/>
  </p:sldLayoutIdLst>
  <p:transition>
    <p:fade/>
  </p:transition>
  <p:timing>
    <p:tnLst>
      <p:par>
        <p:cTn id="1" dur="indefinite" restart="never" nodeType="tmRoot"/>
      </p:par>
    </p:tnLst>
  </p:timing>
  <p:hf hdr="0" dt="0"/>
  <p:txStyles>
    <p:titleStyle>
      <a:lvl1pPr algn="r" rtl="0" eaLnBrk="0" fontAlgn="base" hangingPunct="0">
        <a:spcBef>
          <a:spcPct val="0"/>
        </a:spcBef>
        <a:spcAft>
          <a:spcPct val="0"/>
        </a:spcAft>
        <a:defRPr b="1">
          <a:solidFill>
            <a:schemeClr val="bg1"/>
          </a:solidFill>
          <a:latin typeface="+mj-lt"/>
          <a:ea typeface="+mj-ea"/>
          <a:cs typeface="+mj-cs"/>
        </a:defRPr>
      </a:lvl1pPr>
      <a:lvl2pPr algn="r" rtl="0" eaLnBrk="0" fontAlgn="base" hangingPunct="0">
        <a:spcBef>
          <a:spcPct val="0"/>
        </a:spcBef>
        <a:spcAft>
          <a:spcPct val="0"/>
        </a:spcAft>
        <a:defRPr b="1">
          <a:solidFill>
            <a:schemeClr val="bg1"/>
          </a:solidFill>
          <a:latin typeface="Arial" charset="0"/>
        </a:defRPr>
      </a:lvl2pPr>
      <a:lvl3pPr algn="r" rtl="0" eaLnBrk="0" fontAlgn="base" hangingPunct="0">
        <a:spcBef>
          <a:spcPct val="0"/>
        </a:spcBef>
        <a:spcAft>
          <a:spcPct val="0"/>
        </a:spcAft>
        <a:defRPr b="1">
          <a:solidFill>
            <a:schemeClr val="bg1"/>
          </a:solidFill>
          <a:latin typeface="Arial" charset="0"/>
        </a:defRPr>
      </a:lvl3pPr>
      <a:lvl4pPr algn="r" rtl="0" eaLnBrk="0" fontAlgn="base" hangingPunct="0">
        <a:spcBef>
          <a:spcPct val="0"/>
        </a:spcBef>
        <a:spcAft>
          <a:spcPct val="0"/>
        </a:spcAft>
        <a:defRPr b="1">
          <a:solidFill>
            <a:schemeClr val="bg1"/>
          </a:solidFill>
          <a:latin typeface="Arial" charset="0"/>
        </a:defRPr>
      </a:lvl4pPr>
      <a:lvl5pPr algn="r" rtl="0" eaLnBrk="0" fontAlgn="base" hangingPunct="0">
        <a:spcBef>
          <a:spcPct val="0"/>
        </a:spcBef>
        <a:spcAft>
          <a:spcPct val="0"/>
        </a:spcAft>
        <a:defRPr b="1">
          <a:solidFill>
            <a:schemeClr val="bg1"/>
          </a:solidFill>
          <a:latin typeface="Arial" charset="0"/>
        </a:defRPr>
      </a:lvl5pPr>
      <a:lvl6pPr marL="457200" algn="r" rtl="0" eaLnBrk="1" fontAlgn="base" hangingPunct="1">
        <a:spcBef>
          <a:spcPct val="0"/>
        </a:spcBef>
        <a:spcAft>
          <a:spcPct val="0"/>
        </a:spcAft>
        <a:defRPr b="1">
          <a:solidFill>
            <a:schemeClr val="bg1"/>
          </a:solidFill>
          <a:latin typeface="Arial" charset="0"/>
        </a:defRPr>
      </a:lvl6pPr>
      <a:lvl7pPr marL="914400" algn="r" rtl="0" eaLnBrk="1" fontAlgn="base" hangingPunct="1">
        <a:spcBef>
          <a:spcPct val="0"/>
        </a:spcBef>
        <a:spcAft>
          <a:spcPct val="0"/>
        </a:spcAft>
        <a:defRPr b="1">
          <a:solidFill>
            <a:schemeClr val="bg1"/>
          </a:solidFill>
          <a:latin typeface="Arial" charset="0"/>
        </a:defRPr>
      </a:lvl7pPr>
      <a:lvl8pPr marL="1371600" algn="r" rtl="0" eaLnBrk="1" fontAlgn="base" hangingPunct="1">
        <a:spcBef>
          <a:spcPct val="0"/>
        </a:spcBef>
        <a:spcAft>
          <a:spcPct val="0"/>
        </a:spcAft>
        <a:defRPr b="1">
          <a:solidFill>
            <a:schemeClr val="bg1"/>
          </a:solidFill>
          <a:latin typeface="Arial" charset="0"/>
        </a:defRPr>
      </a:lvl8pPr>
      <a:lvl9pPr marL="1828800" algn="r" rtl="0" eaLnBrk="1" fontAlgn="base" hangingPunct="1">
        <a:spcBef>
          <a:spcPct val="0"/>
        </a:spcBef>
        <a:spcAft>
          <a:spcPct val="0"/>
        </a:spcAft>
        <a:defRPr b="1">
          <a:solidFill>
            <a:schemeClr val="bg1"/>
          </a:solidFill>
          <a:latin typeface="Arial" charset="0"/>
        </a:defRPr>
      </a:lvl9pPr>
    </p:titleStyle>
    <p:bodyStyle>
      <a:lvl1pPr marL="342900" indent="-342900" algn="l" rtl="0" eaLnBrk="0" fontAlgn="base" hangingPunct="0">
        <a:lnSpc>
          <a:spcPct val="110000"/>
        </a:lnSpc>
        <a:spcBef>
          <a:spcPct val="20000"/>
        </a:spcBef>
        <a:spcAft>
          <a:spcPct val="0"/>
        </a:spcAft>
        <a:defRPr sz="2400" b="1">
          <a:solidFill>
            <a:schemeClr val="hlink"/>
          </a:solidFill>
          <a:latin typeface="+mn-lt"/>
          <a:ea typeface="+mn-ea"/>
          <a:cs typeface="+mn-cs"/>
        </a:defRPr>
      </a:lvl1pPr>
      <a:lvl2pPr marL="742950" indent="-285750" algn="l" rtl="0" eaLnBrk="0" fontAlgn="base" hangingPunct="0">
        <a:lnSpc>
          <a:spcPct val="120000"/>
        </a:lnSpc>
        <a:spcBef>
          <a:spcPct val="20000"/>
        </a:spcBef>
        <a:spcAft>
          <a:spcPct val="0"/>
        </a:spcAft>
        <a:buFont typeface="Wingdings" pitchFamily="2" charset="2"/>
        <a:buBlip>
          <a:blip r:embed="rId12"/>
        </a:buBlip>
        <a:defRPr sz="2000">
          <a:solidFill>
            <a:schemeClr val="hlink"/>
          </a:solidFill>
          <a:latin typeface="+mn-lt"/>
        </a:defRPr>
      </a:lvl2pPr>
      <a:lvl3pPr marL="1143000" indent="-228600" algn="l" rtl="0" eaLnBrk="0" fontAlgn="base" hangingPunct="0">
        <a:lnSpc>
          <a:spcPct val="120000"/>
        </a:lnSpc>
        <a:spcBef>
          <a:spcPct val="20000"/>
        </a:spcBef>
        <a:spcAft>
          <a:spcPct val="0"/>
        </a:spcAft>
        <a:buSzPct val="50000"/>
        <a:buFont typeface="Webdings" pitchFamily="18" charset="2"/>
        <a:buChar char="n"/>
        <a:defRPr>
          <a:solidFill>
            <a:schemeClr val="hlink"/>
          </a:solidFill>
          <a:latin typeface="+mn-lt"/>
        </a:defRPr>
      </a:lvl3pPr>
      <a:lvl4pPr marL="1600200" indent="-228600" algn="l" rtl="0" eaLnBrk="0" fontAlgn="base" hangingPunct="0">
        <a:lnSpc>
          <a:spcPct val="120000"/>
        </a:lnSpc>
        <a:spcBef>
          <a:spcPct val="20000"/>
        </a:spcBef>
        <a:spcAft>
          <a:spcPct val="0"/>
        </a:spcAft>
        <a:buBlip>
          <a:blip r:embed="rId13"/>
        </a:buBlip>
        <a:defRPr i="1">
          <a:solidFill>
            <a:schemeClr val="hlink"/>
          </a:solidFill>
          <a:latin typeface="+mn-lt"/>
        </a:defRPr>
      </a:lvl4pPr>
      <a:lvl5pPr marL="2057400" indent="-228600" algn="l" rtl="0" eaLnBrk="0" fontAlgn="base" hangingPunct="0">
        <a:lnSpc>
          <a:spcPct val="120000"/>
        </a:lnSpc>
        <a:spcBef>
          <a:spcPct val="20000"/>
        </a:spcBef>
        <a:spcAft>
          <a:spcPct val="0"/>
        </a:spcAft>
        <a:buSzPct val="60000"/>
        <a:buFont typeface="Wingdings" pitchFamily="2" charset="2"/>
        <a:buChar char="t"/>
        <a:defRPr>
          <a:solidFill>
            <a:schemeClr val="hlink"/>
          </a:solidFill>
          <a:latin typeface="+mn-lt"/>
        </a:defRPr>
      </a:lvl5pPr>
      <a:lvl6pPr marL="2514600" indent="-228600" algn="l" rtl="0" eaLnBrk="1" fontAlgn="base" hangingPunct="1">
        <a:lnSpc>
          <a:spcPct val="120000"/>
        </a:lnSpc>
        <a:spcBef>
          <a:spcPct val="20000"/>
        </a:spcBef>
        <a:spcAft>
          <a:spcPct val="0"/>
        </a:spcAft>
        <a:buSzPct val="60000"/>
        <a:buFont typeface="Wingdings" pitchFamily="1" charset="2"/>
        <a:buChar char="t"/>
        <a:defRPr>
          <a:solidFill>
            <a:schemeClr val="hlink"/>
          </a:solidFill>
          <a:latin typeface="+mn-lt"/>
        </a:defRPr>
      </a:lvl6pPr>
      <a:lvl7pPr marL="2971800" indent="-228600" algn="l" rtl="0" eaLnBrk="1" fontAlgn="base" hangingPunct="1">
        <a:lnSpc>
          <a:spcPct val="120000"/>
        </a:lnSpc>
        <a:spcBef>
          <a:spcPct val="20000"/>
        </a:spcBef>
        <a:spcAft>
          <a:spcPct val="0"/>
        </a:spcAft>
        <a:buSzPct val="60000"/>
        <a:buFont typeface="Wingdings" pitchFamily="1" charset="2"/>
        <a:buChar char="t"/>
        <a:defRPr>
          <a:solidFill>
            <a:schemeClr val="hlink"/>
          </a:solidFill>
          <a:latin typeface="+mn-lt"/>
        </a:defRPr>
      </a:lvl7pPr>
      <a:lvl8pPr marL="3429000" indent="-228600" algn="l" rtl="0" eaLnBrk="1" fontAlgn="base" hangingPunct="1">
        <a:lnSpc>
          <a:spcPct val="120000"/>
        </a:lnSpc>
        <a:spcBef>
          <a:spcPct val="20000"/>
        </a:spcBef>
        <a:spcAft>
          <a:spcPct val="0"/>
        </a:spcAft>
        <a:buSzPct val="60000"/>
        <a:buFont typeface="Wingdings" pitchFamily="1" charset="2"/>
        <a:buChar char="t"/>
        <a:defRPr>
          <a:solidFill>
            <a:schemeClr val="hlink"/>
          </a:solidFill>
          <a:latin typeface="+mn-lt"/>
        </a:defRPr>
      </a:lvl8pPr>
      <a:lvl9pPr marL="3886200" indent="-228600" algn="l" rtl="0" eaLnBrk="1" fontAlgn="base" hangingPunct="1">
        <a:lnSpc>
          <a:spcPct val="120000"/>
        </a:lnSpc>
        <a:spcBef>
          <a:spcPct val="20000"/>
        </a:spcBef>
        <a:spcAft>
          <a:spcPct val="0"/>
        </a:spcAft>
        <a:buSzPct val="60000"/>
        <a:buFont typeface="Wingdings" pitchFamily="1" charset="2"/>
        <a:buChar char="t"/>
        <a:defRPr>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crr.cz/" TargetMode="External"/><Relationship Id="rId2" Type="http://schemas.openxmlformats.org/officeDocument/2006/relationships/hyperlink" Target="http://www.strukturalni-fondy.cz/cs/Microsites/IROP/Uvodni-stran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feature=player_embedded&amp;v=YtGqM05O0eg" TargetMode="Externa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hyperlink" Target="https://www.youtube.com/watch?feature=player_embedded&amp;v=-ddciPfEDLc" TargetMode="External"/><Relationship Id="rId5" Type="http://schemas.openxmlformats.org/officeDocument/2006/relationships/hyperlink" Target="https://www.youtube.com/watch?feature=player_embedded&amp;v=zL3r5D423mo" TargetMode="External"/><Relationship Id="rId4" Type="http://schemas.openxmlformats.org/officeDocument/2006/relationships/hyperlink" Target="https://www.youtube.com/watch?feature=player_embedded&amp;v=rxWSGCbHO_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323528" y="2924944"/>
            <a:ext cx="8676456" cy="3170099"/>
          </a:xfrm>
          <a:prstGeom prst="rect">
            <a:avLst/>
          </a:prstGeom>
          <a:noFill/>
          <a:ln w="9525">
            <a:noFill/>
            <a:miter lim="800000"/>
            <a:headEnd/>
            <a:tailEnd/>
          </a:ln>
        </p:spPr>
        <p:txBody>
          <a:bodyPr wrap="square">
            <a:spAutoFit/>
          </a:bodyPr>
          <a:lstStyle/>
          <a:p>
            <a:pPr algn="ctr" eaLnBrk="0" hangingPunct="0">
              <a:spcBef>
                <a:spcPct val="50000"/>
              </a:spcBef>
              <a:defRPr/>
            </a:pPr>
            <a:r>
              <a:rPr lang="en-GB" sz="4000" b="1" dirty="0" smtClean="0">
                <a:latin typeface="+mj-lt"/>
                <a:cs typeface="+mn-cs"/>
              </a:rPr>
              <a:t>Zooming in on </a:t>
            </a:r>
            <a:r>
              <a:rPr lang="en-GB" sz="4000" b="1" dirty="0" err="1" smtClean="0">
                <a:latin typeface="+mj-lt"/>
                <a:cs typeface="+mn-cs"/>
              </a:rPr>
              <a:t>Interreg</a:t>
            </a:r>
            <a:r>
              <a:rPr lang="en-GB" sz="4000" b="1" dirty="0" smtClean="0">
                <a:latin typeface="+mj-lt"/>
                <a:cs typeface="+mn-cs"/>
              </a:rPr>
              <a:t> Europe</a:t>
            </a:r>
          </a:p>
          <a:p>
            <a:pPr algn="ctr" eaLnBrk="0" hangingPunct="0">
              <a:spcBef>
                <a:spcPct val="50000"/>
              </a:spcBef>
              <a:defRPr/>
            </a:pPr>
            <a:endParaRPr lang="fr-FR" sz="2000" dirty="0" smtClean="0">
              <a:latin typeface="+mj-lt"/>
              <a:cs typeface="+mn-cs"/>
            </a:endParaRPr>
          </a:p>
          <a:p>
            <a:pPr algn="ctr" eaLnBrk="0" hangingPunct="0">
              <a:spcBef>
                <a:spcPct val="50000"/>
              </a:spcBef>
              <a:defRPr/>
            </a:pPr>
            <a:endParaRPr lang="en-GB" sz="2000" dirty="0" smtClean="0">
              <a:latin typeface="+mj-lt"/>
              <a:cs typeface="+mn-cs"/>
            </a:endParaRPr>
          </a:p>
          <a:p>
            <a:pPr algn="ctr" eaLnBrk="0" hangingPunct="0">
              <a:spcBef>
                <a:spcPct val="50000"/>
              </a:spcBef>
              <a:defRPr/>
            </a:pPr>
            <a:endParaRPr lang="fr-FR" sz="2000" b="1" dirty="0" smtClean="0">
              <a:latin typeface="+mj-lt"/>
              <a:cs typeface="+mn-cs"/>
            </a:endParaRPr>
          </a:p>
          <a:p>
            <a:pPr algn="ctr" eaLnBrk="0" hangingPunct="0">
              <a:spcBef>
                <a:spcPct val="50000"/>
              </a:spcBef>
              <a:defRPr/>
            </a:pPr>
            <a:endParaRPr lang="en-GB" sz="2000" b="1" dirty="0" smtClean="0">
              <a:latin typeface="+mj-lt"/>
              <a:cs typeface="+mn-cs"/>
            </a:endParaRPr>
          </a:p>
          <a:p>
            <a:pPr eaLnBrk="0" hangingPunct="0">
              <a:spcBef>
                <a:spcPts val="0"/>
              </a:spcBef>
              <a:defRPr/>
            </a:pPr>
            <a:r>
              <a:rPr lang="en-GB" sz="2000" b="1" dirty="0" smtClean="0">
                <a:latin typeface="+mj-lt"/>
                <a:cs typeface="+mn-cs"/>
              </a:rPr>
              <a:t>Petra Polaskova</a:t>
            </a:r>
            <a:r>
              <a:rPr lang="en-GB" sz="2000" dirty="0" smtClean="0">
                <a:solidFill>
                  <a:srgbClr val="00316E"/>
                </a:solidFill>
                <a:latin typeface="Arial" pitchFamily="34" charset="0"/>
              </a:rPr>
              <a:t>| Communication Officer</a:t>
            </a:r>
          </a:p>
          <a:p>
            <a:pPr eaLnBrk="0" hangingPunct="0">
              <a:spcBef>
                <a:spcPts val="0"/>
              </a:spcBef>
              <a:defRPr/>
            </a:pPr>
            <a:r>
              <a:rPr lang="en-GB" sz="2000" i="1" dirty="0" err="1" smtClean="0">
                <a:latin typeface="+mj-lt"/>
                <a:cs typeface="+mn-cs"/>
              </a:rPr>
              <a:t>Interreg</a:t>
            </a:r>
            <a:r>
              <a:rPr lang="en-GB" sz="2000" i="1" dirty="0" smtClean="0">
                <a:latin typeface="+mj-lt"/>
                <a:cs typeface="+mn-cs"/>
              </a:rPr>
              <a:t> Europe </a:t>
            </a:r>
            <a:r>
              <a:rPr lang="en-GB" sz="2000" i="1" dirty="0" smtClean="0">
                <a:solidFill>
                  <a:srgbClr val="00316E"/>
                </a:solidFill>
                <a:latin typeface="Arial" pitchFamily="34" charset="0"/>
              </a:rPr>
              <a:t>Secretariat</a:t>
            </a:r>
            <a:endParaRPr lang="en-GB" sz="2000" i="1" dirty="0">
              <a:solidFill>
                <a:srgbClr val="00316E"/>
              </a:solidFill>
              <a:latin typeface="Arial" pitchFamily="34" charset="0"/>
            </a:endParaRPr>
          </a:p>
        </p:txBody>
      </p:sp>
      <p:sp>
        <p:nvSpPr>
          <p:cNvPr id="2" name="Rectangle 1"/>
          <p:cNvSpPr/>
          <p:nvPr/>
        </p:nvSpPr>
        <p:spPr>
          <a:xfrm>
            <a:off x="7306860" y="6309320"/>
            <a:ext cx="1390124" cy="369332"/>
          </a:xfrm>
          <a:prstGeom prst="rect">
            <a:avLst/>
          </a:prstGeom>
        </p:spPr>
        <p:txBody>
          <a:bodyPr wrap="none">
            <a:spAutoFit/>
          </a:bodyPr>
          <a:lstStyle/>
          <a:p>
            <a:pPr algn="ctr" eaLnBrk="0" hangingPunct="0">
              <a:spcBef>
                <a:spcPct val="50000"/>
              </a:spcBef>
              <a:defRPr/>
            </a:pPr>
            <a:r>
              <a:rPr lang="en-GB" sz="1800" dirty="0">
                <a:latin typeface="+mj-lt"/>
              </a:rPr>
              <a:t>6</a:t>
            </a:r>
            <a:r>
              <a:rPr lang="en-GB" sz="1800" dirty="0" smtClean="0">
                <a:latin typeface="+mj-lt"/>
              </a:rPr>
              <a:t> May </a:t>
            </a:r>
            <a:r>
              <a:rPr lang="en-GB" sz="1800" dirty="0">
                <a:latin typeface="+mj-lt"/>
              </a:rPr>
              <a:t>2015</a:t>
            </a:r>
          </a:p>
        </p:txBody>
      </p:sp>
    </p:spTree>
    <p:extLst>
      <p:ext uri="{BB962C8B-B14F-4D97-AF65-F5344CB8AC3E}">
        <p14:creationId xmlns:p14="http://schemas.microsoft.com/office/powerpoint/2010/main" val="2835707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077779" y="798610"/>
            <a:ext cx="7792904" cy="489878"/>
          </a:xfrm>
          <a:prstGeom prst="rect">
            <a:avLst/>
          </a:prstGeom>
          <a:noFill/>
          <a:ln w="9525">
            <a:noFill/>
            <a:miter lim="800000"/>
            <a:headEnd/>
            <a:tailEnd/>
          </a:ln>
        </p:spPr>
        <p:txBody>
          <a:bodyPr wrap="square">
            <a:spAutoFit/>
          </a:bodyPr>
          <a:lstStyle/>
          <a:p>
            <a:pPr algn="ctr">
              <a:lnSpc>
                <a:spcPts val="3100"/>
              </a:lnSpc>
              <a:spcBef>
                <a:spcPts val="1200"/>
              </a:spcBef>
              <a:spcAft>
                <a:spcPts val="1200"/>
              </a:spcAft>
              <a:defRPr/>
            </a:pPr>
            <a:r>
              <a:rPr lang="en-GB" b="1" kern="50" dirty="0">
                <a:solidFill>
                  <a:srgbClr val="00316E"/>
                </a:solidFill>
                <a:latin typeface="+mn-lt"/>
                <a:ea typeface="SimSun"/>
                <a:cs typeface="Mangal"/>
              </a:rPr>
              <a:t>C</a:t>
            </a:r>
            <a:r>
              <a:rPr lang="en-GB" b="1" kern="50" dirty="0" smtClean="0">
                <a:solidFill>
                  <a:srgbClr val="00316E"/>
                </a:solidFill>
                <a:latin typeface="+mn-lt"/>
                <a:ea typeface="SimSun"/>
                <a:cs typeface="Mangal"/>
              </a:rPr>
              <a:t>hange programme governance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569669"/>
            <a:ext cx="4400550" cy="1343025"/>
          </a:xfrm>
          <a:prstGeom prst="rect">
            <a:avLst/>
          </a:prstGeom>
        </p:spPr>
      </p:pic>
      <p:sp>
        <p:nvSpPr>
          <p:cNvPr id="5" name="Rectangle 3"/>
          <p:cNvSpPr txBox="1">
            <a:spLocks noChangeArrowheads="1"/>
          </p:cNvSpPr>
          <p:nvPr/>
        </p:nvSpPr>
        <p:spPr bwMode="auto">
          <a:xfrm>
            <a:off x="827584" y="2912694"/>
            <a:ext cx="7776864" cy="3093154"/>
          </a:xfrm>
          <a:prstGeom prst="rect">
            <a:avLst/>
          </a:prstGeom>
          <a:noFill/>
          <a:ln w="9525">
            <a:noFill/>
            <a:miter lim="800000"/>
            <a:headEnd/>
            <a:tailEnd/>
          </a:ln>
        </p:spPr>
        <p:txBody>
          <a:bodyPr wrap="square">
            <a:spAutoFit/>
          </a:bodyPr>
          <a:lstStyle/>
          <a:p>
            <a:pPr>
              <a:lnSpc>
                <a:spcPts val="3100"/>
              </a:lnSpc>
              <a:spcBef>
                <a:spcPts val="600"/>
              </a:spcBef>
              <a:spcAft>
                <a:spcPts val="600"/>
              </a:spcAft>
              <a:defRPr/>
            </a:pPr>
            <a:r>
              <a:rPr lang="en-GB" sz="2400" kern="50" dirty="0" smtClean="0">
                <a:solidFill>
                  <a:srgbClr val="00316E"/>
                </a:solidFill>
                <a:latin typeface="+mn-lt"/>
                <a:ea typeface="SimSun"/>
                <a:cs typeface="Mangal"/>
              </a:rPr>
              <a:t>Modification of the monitoring system for the evaluation of the innovation measures in the ROP of:</a:t>
            </a:r>
          </a:p>
          <a:p>
            <a:pPr marL="800100" lvl="1" indent="-342900">
              <a:lnSpc>
                <a:spcPts val="3100"/>
              </a:lnSpc>
              <a:spcBef>
                <a:spcPts val="600"/>
              </a:spcBef>
              <a:spcAft>
                <a:spcPts val="600"/>
              </a:spcAft>
              <a:buFontTx/>
              <a:buChar char="-"/>
              <a:defRPr/>
            </a:pPr>
            <a:r>
              <a:rPr lang="en-GB" sz="2400" kern="50" dirty="0" smtClean="0">
                <a:solidFill>
                  <a:srgbClr val="00316E"/>
                </a:solidFill>
                <a:latin typeface="+mn-lt"/>
                <a:ea typeface="SimSun"/>
                <a:cs typeface="Mangal"/>
              </a:rPr>
              <a:t>Bretagne (FR)</a:t>
            </a:r>
          </a:p>
          <a:p>
            <a:pPr marL="800100" lvl="1" indent="-342900">
              <a:lnSpc>
                <a:spcPts val="3100"/>
              </a:lnSpc>
              <a:spcBef>
                <a:spcPts val="600"/>
              </a:spcBef>
              <a:spcAft>
                <a:spcPts val="600"/>
              </a:spcAft>
              <a:buFontTx/>
              <a:buChar char="-"/>
              <a:defRPr/>
            </a:pPr>
            <a:r>
              <a:rPr lang="en-GB" sz="2400" kern="50" dirty="0" smtClean="0">
                <a:solidFill>
                  <a:srgbClr val="00316E"/>
                </a:solidFill>
                <a:latin typeface="+mn-lt"/>
                <a:ea typeface="SimSun"/>
                <a:cs typeface="Mangal"/>
              </a:rPr>
              <a:t>PACA (FR)</a:t>
            </a:r>
          </a:p>
          <a:p>
            <a:pPr marL="800100" lvl="1" indent="-342900">
              <a:lnSpc>
                <a:spcPts val="3100"/>
              </a:lnSpc>
              <a:spcBef>
                <a:spcPts val="600"/>
              </a:spcBef>
              <a:spcAft>
                <a:spcPts val="600"/>
              </a:spcAft>
              <a:buFontTx/>
              <a:buChar char="-"/>
              <a:defRPr/>
            </a:pPr>
            <a:r>
              <a:rPr lang="en-GB" sz="2400" kern="50" dirty="0" smtClean="0">
                <a:solidFill>
                  <a:srgbClr val="00316E"/>
                </a:solidFill>
                <a:latin typeface="+mn-lt"/>
                <a:ea typeface="SimSun"/>
                <a:cs typeface="Mangal"/>
              </a:rPr>
              <a:t>Puglia (IT)</a:t>
            </a:r>
          </a:p>
          <a:p>
            <a:pPr marL="800100" lvl="1" indent="-342900">
              <a:lnSpc>
                <a:spcPts val="3100"/>
              </a:lnSpc>
              <a:spcBef>
                <a:spcPts val="600"/>
              </a:spcBef>
              <a:spcAft>
                <a:spcPts val="600"/>
              </a:spcAft>
              <a:buFontTx/>
              <a:buChar char="-"/>
              <a:defRPr/>
            </a:pPr>
            <a:r>
              <a:rPr lang="en-GB" sz="2400" kern="50" dirty="0" err="1" smtClean="0">
                <a:solidFill>
                  <a:srgbClr val="00316E"/>
                </a:solidFill>
                <a:latin typeface="+mn-lt"/>
                <a:ea typeface="SimSun"/>
                <a:cs typeface="Mangal"/>
              </a:rPr>
              <a:t>Wielkopolska</a:t>
            </a:r>
            <a:r>
              <a:rPr lang="en-GB" sz="2400" kern="50" dirty="0" smtClean="0">
                <a:solidFill>
                  <a:srgbClr val="00316E"/>
                </a:solidFill>
                <a:latin typeface="+mn-lt"/>
                <a:ea typeface="SimSun"/>
                <a:cs typeface="Mangal"/>
              </a:rPr>
              <a:t> (PL)</a:t>
            </a:r>
          </a:p>
        </p:txBody>
      </p:sp>
      <p:sp>
        <p:nvSpPr>
          <p:cNvPr id="6" name="Content Placeholder 2"/>
          <p:cNvSpPr txBox="1">
            <a:spLocks/>
          </p:cNvSpPr>
          <p:nvPr/>
        </p:nvSpPr>
        <p:spPr bwMode="auto">
          <a:xfrm>
            <a:off x="861906" y="19111"/>
            <a:ext cx="8229600" cy="404663"/>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smtClean="0">
                <a:solidFill>
                  <a:schemeClr val="bg1"/>
                </a:solidFill>
                <a:latin typeface="+mn-lt"/>
              </a:rPr>
              <a:t>1. Improving Structural Funds</a:t>
            </a:r>
            <a:endParaRPr lang="en-GB" b="1" dirty="0">
              <a:solidFill>
                <a:schemeClr val="bg1"/>
              </a:solidFill>
              <a:latin typeface="+mn-lt"/>
              <a:cs typeface="+mn-cs"/>
            </a:endParaRPr>
          </a:p>
        </p:txBody>
      </p:sp>
    </p:spTree>
    <p:extLst>
      <p:ext uri="{BB962C8B-B14F-4D97-AF65-F5344CB8AC3E}">
        <p14:creationId xmlns:p14="http://schemas.microsoft.com/office/powerpoint/2010/main" val="94070065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259632" y="836712"/>
            <a:ext cx="6891471" cy="489878"/>
          </a:xfrm>
          <a:prstGeom prst="rect">
            <a:avLst/>
          </a:prstGeom>
          <a:noFill/>
          <a:ln w="9525">
            <a:noFill/>
            <a:miter lim="800000"/>
            <a:headEnd/>
            <a:tailEnd/>
          </a:ln>
        </p:spPr>
        <p:txBody>
          <a:bodyPr wrap="square">
            <a:spAutoFit/>
          </a:bodyPr>
          <a:lstStyle/>
          <a:p>
            <a:pPr algn="ctr">
              <a:lnSpc>
                <a:spcPts val="3100"/>
              </a:lnSpc>
              <a:spcBef>
                <a:spcPts val="1200"/>
              </a:spcBef>
              <a:spcAft>
                <a:spcPts val="1200"/>
              </a:spcAft>
              <a:defRPr/>
            </a:pPr>
            <a:r>
              <a:rPr lang="en-GB" b="1" kern="50" dirty="0">
                <a:solidFill>
                  <a:srgbClr val="00316E"/>
                </a:solidFill>
                <a:latin typeface="+mn-lt"/>
                <a:ea typeface="SimSun"/>
                <a:cs typeface="Mangal"/>
              </a:rPr>
              <a:t>C</a:t>
            </a:r>
            <a:r>
              <a:rPr lang="en-GB" b="1" kern="50" dirty="0" smtClean="0">
                <a:solidFill>
                  <a:srgbClr val="00316E"/>
                </a:solidFill>
                <a:latin typeface="+mn-lt"/>
                <a:ea typeface="SimSun"/>
                <a:cs typeface="Mangal"/>
              </a:rPr>
              <a:t>hange programme structure</a:t>
            </a:r>
          </a:p>
        </p:txBody>
      </p:sp>
      <p:sp>
        <p:nvSpPr>
          <p:cNvPr id="9" name="Rectangle 8"/>
          <p:cNvSpPr>
            <a:spLocks noChangeArrowheads="1"/>
          </p:cNvSpPr>
          <p:nvPr/>
        </p:nvSpPr>
        <p:spPr bwMode="auto">
          <a:xfrm>
            <a:off x="611560" y="1690786"/>
            <a:ext cx="8640763"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kumimoji="1" lang="en-GB" altLang="fr-FR" sz="2200" dirty="0" smtClean="0">
                <a:solidFill>
                  <a:srgbClr val="00316E"/>
                </a:solidFill>
              </a:rPr>
              <a:t>	 </a:t>
            </a:r>
            <a:r>
              <a:rPr kumimoji="1" lang="en-GB" altLang="fr-FR" sz="2200" u="sng" dirty="0" smtClean="0">
                <a:solidFill>
                  <a:srgbClr val="00316E"/>
                </a:solidFill>
              </a:rPr>
              <a:t>Sub-theme</a:t>
            </a:r>
            <a:r>
              <a:rPr kumimoji="1" lang="en-GB" altLang="fr-FR" sz="2200" dirty="0">
                <a:solidFill>
                  <a:srgbClr val="00316E"/>
                </a:solidFill>
              </a:rPr>
              <a:t>: Employment, human capital, </a:t>
            </a:r>
            <a:r>
              <a:rPr kumimoji="1" lang="en-GB" altLang="fr-FR" sz="2200" dirty="0" smtClean="0">
                <a:solidFill>
                  <a:srgbClr val="00316E"/>
                </a:solidFill>
              </a:rPr>
              <a:t>education</a:t>
            </a:r>
            <a:r>
              <a:rPr kumimoji="1" lang="en-GB" altLang="fr-FR" sz="2000" dirty="0" smtClean="0">
                <a:solidFill>
                  <a:srgbClr val="00316E"/>
                </a:solidFill>
              </a:rPr>
              <a:t> </a:t>
            </a:r>
            <a:endParaRPr kumimoji="1" lang="en-GB" altLang="fr-FR" sz="2000" dirty="0">
              <a:solidFill>
                <a:srgbClr val="00316E"/>
              </a:solidFill>
            </a:endParaRPr>
          </a:p>
          <a:p>
            <a:pPr eaLnBrk="1" hangingPunct="1"/>
            <a:endParaRPr kumimoji="1" lang="en-GB" altLang="fr-FR" sz="2000" dirty="0">
              <a:solidFill>
                <a:srgbClr val="00316E"/>
              </a:solidFill>
            </a:endParaRPr>
          </a:p>
          <a:p>
            <a:pPr eaLnBrk="1" hangingPunct="1"/>
            <a:r>
              <a:rPr kumimoji="1" lang="en-GB" altLang="fr-FR" sz="2000" dirty="0">
                <a:solidFill>
                  <a:srgbClr val="00316E"/>
                </a:solidFill>
              </a:rPr>
              <a:t>   </a:t>
            </a:r>
            <a:r>
              <a:rPr kumimoji="1" lang="en-GB" altLang="fr-FR" sz="2000" u="sng" dirty="0">
                <a:solidFill>
                  <a:srgbClr val="00316E"/>
                </a:solidFill>
              </a:rPr>
              <a:t>Partner concerned</a:t>
            </a:r>
            <a:r>
              <a:rPr kumimoji="1" lang="en-GB" altLang="fr-FR" sz="2000" dirty="0">
                <a:solidFill>
                  <a:srgbClr val="00316E"/>
                </a:solidFill>
              </a:rPr>
              <a:t>: Bulgarian Ministry of Labour and Social Policy</a:t>
            </a:r>
            <a:br>
              <a:rPr kumimoji="1" lang="en-GB" altLang="fr-FR" sz="2000" dirty="0">
                <a:solidFill>
                  <a:srgbClr val="00316E"/>
                </a:solidFill>
              </a:rPr>
            </a:br>
            <a:endParaRPr kumimoji="1" lang="en-GB" altLang="fr-FR" sz="2000" dirty="0">
              <a:solidFill>
                <a:srgbClr val="00316E"/>
              </a:solidFill>
            </a:endParaRPr>
          </a:p>
          <a:p>
            <a:pPr eaLnBrk="1" hangingPunct="1"/>
            <a:r>
              <a:rPr kumimoji="1" lang="en-GB" altLang="fr-FR" sz="2000" dirty="0">
                <a:solidFill>
                  <a:srgbClr val="00316E"/>
                </a:solidFill>
              </a:rPr>
              <a:t>   </a:t>
            </a:r>
            <a:r>
              <a:rPr kumimoji="1" lang="en-GB" altLang="fr-FR" sz="2000" u="sng" dirty="0">
                <a:solidFill>
                  <a:srgbClr val="00316E"/>
                </a:solidFill>
              </a:rPr>
              <a:t>Policy improved</a:t>
            </a:r>
            <a:r>
              <a:rPr kumimoji="1" lang="en-GB" altLang="fr-FR" sz="2000" dirty="0">
                <a:solidFill>
                  <a:srgbClr val="00316E"/>
                </a:solidFill>
              </a:rPr>
              <a:t>: Bulgarian ESF development programme modified</a:t>
            </a:r>
          </a:p>
        </p:txBody>
      </p:sp>
      <p:sp>
        <p:nvSpPr>
          <p:cNvPr id="10" name="Rectangle 9"/>
          <p:cNvSpPr>
            <a:spLocks noChangeArrowheads="1"/>
          </p:cNvSpPr>
          <p:nvPr/>
        </p:nvSpPr>
        <p:spPr bwMode="auto">
          <a:xfrm>
            <a:off x="-72231" y="-304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kumimoji="1" lang="en-US" altLang="fr-FR" sz="2400">
              <a:solidFill>
                <a:srgbClr val="00316E"/>
              </a:solidFill>
            </a:endParaRPr>
          </a:p>
        </p:txBody>
      </p:sp>
      <p:sp>
        <p:nvSpPr>
          <p:cNvPr id="11" name="Rounded Rectangle 10"/>
          <p:cNvSpPr>
            <a:spLocks noChangeArrowheads="1"/>
          </p:cNvSpPr>
          <p:nvPr/>
        </p:nvSpPr>
        <p:spPr bwMode="auto">
          <a:xfrm>
            <a:off x="395536" y="3573016"/>
            <a:ext cx="8353623" cy="2826306"/>
          </a:xfrm>
          <a:prstGeom prst="roundRect">
            <a:avLst>
              <a:gd name="adj" fmla="val 16667"/>
            </a:avLst>
          </a:prstGeom>
          <a:solidFill>
            <a:srgbClr val="00316E"/>
          </a:solidFill>
          <a:ln w="9525" algn="ctr">
            <a:solidFill>
              <a:srgbClr val="00316E"/>
            </a:solidFill>
            <a:round/>
            <a:headEnd/>
            <a:tailEnd/>
          </a:ln>
        </p:spPr>
        <p:txBody>
          <a:bodyPr wrap="square">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r-FR" altLang="fr-FR" sz="2000" dirty="0">
                <a:solidFill>
                  <a:schemeClr val="bg1"/>
                </a:solidFill>
              </a:rPr>
              <a:t> </a:t>
            </a:r>
            <a:r>
              <a:rPr lang="en-GB" altLang="fr-FR" sz="2000" b="1" dirty="0" err="1">
                <a:solidFill>
                  <a:schemeClr val="bg1"/>
                </a:solidFill>
              </a:rPr>
              <a:t>Vasil</a:t>
            </a:r>
            <a:r>
              <a:rPr lang="en-GB" altLang="fr-FR" sz="2000" b="1" dirty="0">
                <a:solidFill>
                  <a:schemeClr val="bg1"/>
                </a:solidFill>
              </a:rPr>
              <a:t> </a:t>
            </a:r>
            <a:r>
              <a:rPr lang="en-GB" altLang="fr-FR" sz="2000" b="1" dirty="0" err="1">
                <a:solidFill>
                  <a:schemeClr val="bg1"/>
                </a:solidFill>
              </a:rPr>
              <a:t>Asenov</a:t>
            </a:r>
            <a:r>
              <a:rPr lang="en-GB" altLang="fr-FR" sz="2000" b="1" dirty="0">
                <a:solidFill>
                  <a:schemeClr val="bg1"/>
                </a:solidFill>
              </a:rPr>
              <a:t> </a:t>
            </a:r>
            <a:r>
              <a:rPr lang="en-GB" altLang="fr-FR" sz="2000" dirty="0">
                <a:solidFill>
                  <a:schemeClr val="bg1"/>
                </a:solidFill>
              </a:rPr>
              <a:t>from the Ministry of Labour and Social Policy, Bulgaria</a:t>
            </a:r>
          </a:p>
          <a:p>
            <a:pPr eaLnBrk="1" hangingPunct="1"/>
            <a:endParaRPr lang="en-GB" altLang="fr-FR" sz="2000" dirty="0">
              <a:solidFill>
                <a:schemeClr val="bg1"/>
              </a:solidFill>
            </a:endParaRPr>
          </a:p>
          <a:p>
            <a:pPr eaLnBrk="1" hangingPunct="1"/>
            <a:r>
              <a:rPr lang="en-GB" altLang="fr-FR" sz="2000" i="1" dirty="0">
                <a:solidFill>
                  <a:schemeClr val="bg1"/>
                </a:solidFill>
              </a:rPr>
              <a:t>“In the beginning, the ESF ‘Development’ programme was designed only to tackle unemployment after mass redundancies in enterprises. The foreseen budget was EUR 75 million. Thanks to ESF6 CIA, we were able to redesign the programme and include preferential treatment to people age 50+. It helped a lot, as it gave us a good idea how people in these target groups could be included in trainings.”</a:t>
            </a:r>
            <a:endParaRPr lang="fr-FR" altLang="fr-FR" sz="2000" dirty="0">
              <a:solidFill>
                <a:schemeClr val="bg1"/>
              </a:solidFill>
            </a:endParaRPr>
          </a:p>
        </p:txBody>
      </p:sp>
      <p:pic>
        <p:nvPicPr>
          <p:cNvPr id="12" name="Picture 11" descr="esf.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14027"/>
            <a:ext cx="1888937" cy="53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861906" y="19111"/>
            <a:ext cx="8229600" cy="404663"/>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smtClean="0">
                <a:solidFill>
                  <a:schemeClr val="bg1"/>
                </a:solidFill>
                <a:latin typeface="+mn-lt"/>
              </a:rPr>
              <a:t>1. Improving Structural Funds</a:t>
            </a:r>
            <a:endParaRPr lang="en-GB" b="1" dirty="0">
              <a:solidFill>
                <a:schemeClr val="bg1"/>
              </a:solidFill>
              <a:latin typeface="+mn-lt"/>
              <a:cs typeface="+mn-cs"/>
            </a:endParaRPr>
          </a:p>
        </p:txBody>
      </p:sp>
    </p:spTree>
    <p:extLst>
      <p:ext uri="{BB962C8B-B14F-4D97-AF65-F5344CB8AC3E}">
        <p14:creationId xmlns:p14="http://schemas.microsoft.com/office/powerpoint/2010/main" val="282398779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avoiceformen.com/wp-content/uploads/sites/2/2013/01/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28"/>
            <a:ext cx="10435720" cy="686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77896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908720"/>
            <a:ext cx="7488833" cy="1200329"/>
          </a:xfrm>
          <a:prstGeom prst="rect">
            <a:avLst/>
          </a:prstGeom>
          <a:noFill/>
        </p:spPr>
        <p:txBody>
          <a:bodyPr wrap="square">
            <a:spAutoFit/>
          </a:bodyPr>
          <a:lstStyle/>
          <a:p>
            <a:pPr algn="ctr">
              <a:spcBef>
                <a:spcPct val="50000"/>
              </a:spcBef>
              <a:spcAft>
                <a:spcPts val="600"/>
              </a:spcAft>
              <a:defRPr/>
            </a:pPr>
            <a:r>
              <a:rPr lang="en-GB" sz="3600" b="1" kern="0" dirty="0">
                <a:solidFill>
                  <a:srgbClr val="00316E"/>
                </a:solidFill>
                <a:latin typeface="+mn-lt"/>
              </a:rPr>
              <a:t>2</a:t>
            </a:r>
            <a:r>
              <a:rPr lang="en-GB" sz="3600" b="1" kern="0" dirty="0" smtClean="0">
                <a:solidFill>
                  <a:srgbClr val="00316E"/>
                </a:solidFill>
                <a:latin typeface="+mn-lt"/>
              </a:rPr>
              <a:t>.  Public administrations as main target groups</a:t>
            </a:r>
            <a:endParaRPr lang="en-GB" sz="3600" b="1" kern="0" dirty="0">
              <a:solidFill>
                <a:srgbClr val="00316E"/>
              </a:solidFill>
              <a:latin typeface="+mn-lt"/>
            </a:endParaRPr>
          </a:p>
        </p:txBody>
      </p:sp>
      <p:pic>
        <p:nvPicPr>
          <p:cNvPr id="11266" name="Picture 2" descr="http://upload.wikimedia.org/wikipedia/commons/thumb/1/11/Big_stones_on_beach.jpg/1024px-Big_stones_on_beac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2276872"/>
            <a:ext cx="9180512" cy="571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9742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861906" y="19111"/>
            <a:ext cx="8229600" cy="430887"/>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a:solidFill>
                  <a:schemeClr val="bg1"/>
                </a:solidFill>
                <a:latin typeface="+mn-lt"/>
              </a:rPr>
              <a:t>2</a:t>
            </a:r>
            <a:r>
              <a:rPr lang="en-GB" sz="2000" b="1" dirty="0" smtClean="0">
                <a:solidFill>
                  <a:schemeClr val="bg1"/>
                </a:solidFill>
                <a:latin typeface="+mn-lt"/>
              </a:rPr>
              <a:t>. Involving policymakers</a:t>
            </a:r>
            <a:endParaRPr lang="en-GB" b="1" dirty="0">
              <a:solidFill>
                <a:schemeClr val="bg1"/>
              </a:solidFill>
              <a:latin typeface="+mn-lt"/>
              <a:cs typeface="+mn-cs"/>
            </a:endParaRPr>
          </a:p>
        </p:txBody>
      </p:sp>
      <p:sp>
        <p:nvSpPr>
          <p:cNvPr id="3" name="Text Box 3"/>
          <p:cNvSpPr txBox="1">
            <a:spLocks noChangeArrowheads="1"/>
          </p:cNvSpPr>
          <p:nvPr/>
        </p:nvSpPr>
        <p:spPr bwMode="auto">
          <a:xfrm>
            <a:off x="467544" y="774398"/>
            <a:ext cx="7992888" cy="523220"/>
          </a:xfrm>
          <a:prstGeom prst="rect">
            <a:avLst/>
          </a:prstGeom>
          <a:noFill/>
          <a:ln w="9525">
            <a:noFill/>
            <a:miter lim="800000"/>
            <a:headEnd/>
            <a:tailEnd/>
          </a:ln>
        </p:spPr>
        <p:txBody>
          <a:bodyPr wrap="square">
            <a:spAutoFit/>
          </a:bodyPr>
          <a:lstStyle/>
          <a:p>
            <a:pPr algn="ctr" eaLnBrk="0" hangingPunct="0">
              <a:spcBef>
                <a:spcPct val="30000"/>
              </a:spcBef>
              <a:defRPr/>
            </a:pPr>
            <a:r>
              <a:rPr lang="en-GB" b="1" dirty="0" smtClean="0">
                <a:latin typeface="+mj-lt"/>
              </a:rPr>
              <a:t>Why? Rationale</a:t>
            </a:r>
            <a:endParaRPr lang="en-GB" b="1" dirty="0">
              <a:latin typeface="+mj-lt"/>
            </a:endParaRPr>
          </a:p>
        </p:txBody>
      </p:sp>
      <p:sp>
        <p:nvSpPr>
          <p:cNvPr id="4" name="TextBox 3"/>
          <p:cNvSpPr txBox="1"/>
          <p:nvPr/>
        </p:nvSpPr>
        <p:spPr>
          <a:xfrm>
            <a:off x="1947" y="1470892"/>
            <a:ext cx="9145016" cy="1015663"/>
          </a:xfrm>
          <a:prstGeom prst="rect">
            <a:avLst/>
          </a:prstGeom>
          <a:noFill/>
        </p:spPr>
        <p:txBody>
          <a:bodyPr wrap="square">
            <a:spAutoFit/>
          </a:bodyPr>
          <a:lstStyle/>
          <a:p>
            <a:pPr algn="ctr">
              <a:spcBef>
                <a:spcPct val="50000"/>
              </a:spcBef>
              <a:defRPr/>
            </a:pPr>
            <a:r>
              <a:rPr lang="en-GB" sz="2400" dirty="0" smtClean="0">
                <a:latin typeface="+mn-lt"/>
              </a:rPr>
              <a:t>INTERREG EUROPE: </a:t>
            </a:r>
          </a:p>
          <a:p>
            <a:pPr algn="ctr">
              <a:spcBef>
                <a:spcPct val="50000"/>
              </a:spcBef>
              <a:defRPr/>
            </a:pPr>
            <a:r>
              <a:rPr lang="en-GB" sz="2400" dirty="0" smtClean="0">
                <a:latin typeface="+mn-lt"/>
              </a:rPr>
              <a:t>dedicated to improving </a:t>
            </a:r>
            <a:r>
              <a:rPr lang="en-GB" sz="2400" b="1" dirty="0" smtClean="0">
                <a:latin typeface="+mn-lt"/>
              </a:rPr>
              <a:t>policy instruments </a:t>
            </a:r>
          </a:p>
        </p:txBody>
      </p:sp>
      <p:sp>
        <p:nvSpPr>
          <p:cNvPr id="5" name="TextBox 4"/>
          <p:cNvSpPr txBox="1"/>
          <p:nvPr/>
        </p:nvSpPr>
        <p:spPr>
          <a:xfrm>
            <a:off x="229965" y="3218556"/>
            <a:ext cx="8865036" cy="1200329"/>
          </a:xfrm>
          <a:prstGeom prst="rect">
            <a:avLst/>
          </a:prstGeom>
          <a:noFill/>
        </p:spPr>
        <p:txBody>
          <a:bodyPr wrap="square">
            <a:spAutoFit/>
          </a:bodyPr>
          <a:lstStyle/>
          <a:p>
            <a:pPr algn="ctr">
              <a:lnSpc>
                <a:spcPct val="200000"/>
              </a:lnSpc>
              <a:defRPr/>
            </a:pPr>
            <a:r>
              <a:rPr lang="en-GB" sz="2400" dirty="0" smtClean="0">
                <a:latin typeface="+mn-lt"/>
              </a:rPr>
              <a:t>Public administrations: </a:t>
            </a:r>
          </a:p>
          <a:p>
            <a:pPr algn="ctr">
              <a:defRPr/>
            </a:pPr>
            <a:r>
              <a:rPr lang="en-GB" sz="2400" dirty="0" smtClean="0">
                <a:latin typeface="+mn-lt"/>
              </a:rPr>
              <a:t>organisations responsible for </a:t>
            </a:r>
            <a:r>
              <a:rPr lang="en-GB" sz="2400" b="1" dirty="0" smtClean="0">
                <a:latin typeface="+mn-lt"/>
              </a:rPr>
              <a:t>policy</a:t>
            </a:r>
            <a:r>
              <a:rPr lang="en-GB" sz="2400" dirty="0" smtClean="0">
                <a:latin typeface="+mn-lt"/>
              </a:rPr>
              <a:t> </a:t>
            </a:r>
            <a:r>
              <a:rPr lang="en-GB" sz="2400" dirty="0">
                <a:latin typeface="+mn-lt"/>
              </a:rPr>
              <a:t>design and </a:t>
            </a:r>
            <a:r>
              <a:rPr lang="en-GB" sz="2400" dirty="0" smtClean="0">
                <a:latin typeface="+mn-lt"/>
              </a:rPr>
              <a:t>implementation</a:t>
            </a:r>
            <a:endParaRPr lang="en-GB" sz="2400" b="1" dirty="0" smtClean="0">
              <a:latin typeface="+mn-lt"/>
            </a:endParaRPr>
          </a:p>
        </p:txBody>
      </p:sp>
      <p:cxnSp>
        <p:nvCxnSpPr>
          <p:cNvPr id="6" name="Straight Connector 63"/>
          <p:cNvCxnSpPr>
            <a:cxnSpLocks noChangeShapeType="1"/>
          </p:cNvCxnSpPr>
          <p:nvPr/>
        </p:nvCxnSpPr>
        <p:spPr bwMode="auto">
          <a:xfrm flipV="1">
            <a:off x="4463988" y="2628468"/>
            <a:ext cx="0" cy="852059"/>
          </a:xfrm>
          <a:prstGeom prst="line">
            <a:avLst/>
          </a:prstGeom>
          <a:noFill/>
          <a:ln w="165100" algn="ctr">
            <a:solidFill>
              <a:srgbClr val="002060"/>
            </a:solidFill>
            <a:prstDash val="solid"/>
            <a:round/>
            <a:headEnd type="triangle"/>
            <a:tailEnd/>
          </a:ln>
          <a:extLst>
            <a:ext uri="{909E8E84-426E-40DD-AFC4-6F175D3DCCD1}">
              <a14:hiddenFill xmlns:a14="http://schemas.microsoft.com/office/drawing/2010/main">
                <a:noFill/>
              </a14:hiddenFill>
            </a:ext>
          </a:extLst>
        </p:spPr>
      </p:cxnSp>
      <p:cxnSp>
        <p:nvCxnSpPr>
          <p:cNvPr id="9" name="Straight Connector 63"/>
          <p:cNvCxnSpPr>
            <a:cxnSpLocks noChangeShapeType="1"/>
          </p:cNvCxnSpPr>
          <p:nvPr/>
        </p:nvCxnSpPr>
        <p:spPr bwMode="auto">
          <a:xfrm flipV="1">
            <a:off x="4463988" y="4501627"/>
            <a:ext cx="0" cy="852059"/>
          </a:xfrm>
          <a:prstGeom prst="line">
            <a:avLst/>
          </a:prstGeom>
          <a:noFill/>
          <a:ln w="165100" algn="ctr">
            <a:solidFill>
              <a:srgbClr val="002060"/>
            </a:solidFill>
            <a:prstDash val="solid"/>
            <a:round/>
            <a:headEnd type="triangle"/>
            <a:tailEnd/>
          </a:ln>
          <a:extLst>
            <a:ext uri="{909E8E84-426E-40DD-AFC4-6F175D3DCCD1}">
              <a14:hiddenFill xmlns:a14="http://schemas.microsoft.com/office/drawing/2010/main">
                <a:noFill/>
              </a14:hiddenFill>
            </a:ext>
          </a:extLst>
        </p:spPr>
      </p:cxnSp>
      <p:sp>
        <p:nvSpPr>
          <p:cNvPr id="10" name="TextBox 9"/>
          <p:cNvSpPr txBox="1"/>
          <p:nvPr/>
        </p:nvSpPr>
        <p:spPr>
          <a:xfrm>
            <a:off x="499520" y="5353686"/>
            <a:ext cx="8136903" cy="1015663"/>
          </a:xfrm>
          <a:prstGeom prst="rect">
            <a:avLst/>
          </a:prstGeom>
          <a:noFill/>
        </p:spPr>
        <p:txBody>
          <a:bodyPr wrap="square">
            <a:spAutoFit/>
          </a:bodyPr>
          <a:lstStyle/>
          <a:p>
            <a:pPr algn="ctr">
              <a:spcBef>
                <a:spcPct val="50000"/>
              </a:spcBef>
              <a:defRPr/>
            </a:pPr>
            <a:r>
              <a:rPr lang="en-GB" sz="2400" dirty="0" smtClean="0">
                <a:latin typeface="+mn-lt"/>
              </a:rPr>
              <a:t>Public administrations: </a:t>
            </a:r>
          </a:p>
          <a:p>
            <a:pPr algn="ctr">
              <a:spcBef>
                <a:spcPct val="50000"/>
              </a:spcBef>
              <a:defRPr/>
            </a:pPr>
            <a:r>
              <a:rPr lang="en-GB" sz="2400" dirty="0" smtClean="0">
                <a:latin typeface="+mn-lt"/>
              </a:rPr>
              <a:t>core target group of </a:t>
            </a:r>
            <a:r>
              <a:rPr lang="en-GB" sz="2400" b="1" dirty="0" smtClean="0">
                <a:latin typeface="+mn-lt"/>
              </a:rPr>
              <a:t>INTERREG EUROPE </a:t>
            </a:r>
          </a:p>
        </p:txBody>
      </p:sp>
    </p:spTree>
    <p:extLst>
      <p:ext uri="{BB962C8B-B14F-4D97-AF65-F5344CB8AC3E}">
        <p14:creationId xmlns:p14="http://schemas.microsoft.com/office/powerpoint/2010/main" val="377624179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861906" y="19111"/>
            <a:ext cx="8229600" cy="430887"/>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a:solidFill>
                  <a:schemeClr val="bg1"/>
                </a:solidFill>
                <a:latin typeface="+mn-lt"/>
              </a:rPr>
              <a:t>2</a:t>
            </a:r>
            <a:r>
              <a:rPr lang="en-GB" sz="2000" b="1" dirty="0" smtClean="0">
                <a:solidFill>
                  <a:schemeClr val="bg1"/>
                </a:solidFill>
                <a:latin typeface="+mn-lt"/>
              </a:rPr>
              <a:t>. Involving policymakers</a:t>
            </a:r>
            <a:endParaRPr lang="en-GB" b="1" dirty="0">
              <a:solidFill>
                <a:schemeClr val="bg1"/>
              </a:solidFill>
              <a:latin typeface="+mn-lt"/>
              <a:cs typeface="+mn-cs"/>
            </a:endParaRPr>
          </a:p>
        </p:txBody>
      </p:sp>
      <p:sp>
        <p:nvSpPr>
          <p:cNvPr id="4" name="TextBox 3"/>
          <p:cNvSpPr txBox="1"/>
          <p:nvPr/>
        </p:nvSpPr>
        <p:spPr>
          <a:xfrm>
            <a:off x="304244" y="2069950"/>
            <a:ext cx="8787262" cy="3816429"/>
          </a:xfrm>
          <a:prstGeom prst="rect">
            <a:avLst/>
          </a:prstGeom>
          <a:noFill/>
        </p:spPr>
        <p:txBody>
          <a:bodyPr wrap="square">
            <a:spAutoFit/>
          </a:bodyPr>
          <a:lstStyle/>
          <a:p>
            <a:pPr>
              <a:spcBef>
                <a:spcPct val="50000"/>
              </a:spcBef>
              <a:defRPr/>
            </a:pPr>
            <a:r>
              <a:rPr lang="en-GB" sz="2400" dirty="0" smtClean="0">
                <a:latin typeface="+mn-lt"/>
              </a:rPr>
              <a:t>Participation of public administration: </a:t>
            </a:r>
            <a:r>
              <a:rPr lang="en-GB" sz="2400" b="1" dirty="0" smtClean="0">
                <a:latin typeface="+mn-lt"/>
              </a:rPr>
              <a:t>pre requisite</a:t>
            </a:r>
          </a:p>
          <a:p>
            <a:pPr>
              <a:spcBef>
                <a:spcPct val="50000"/>
              </a:spcBef>
              <a:tabLst>
                <a:tab pos="355600" algn="l"/>
              </a:tabLst>
              <a:defRPr/>
            </a:pPr>
            <a:r>
              <a:rPr lang="en-GB" sz="2400" dirty="0">
                <a:latin typeface="+mn-lt"/>
              </a:rPr>
              <a:t>	</a:t>
            </a:r>
            <a:r>
              <a:rPr lang="en-GB" sz="2400" dirty="0" smtClean="0">
                <a:latin typeface="+mn-lt"/>
              </a:rPr>
              <a:t>e.g. When Structural Funds programme addressed,</a:t>
            </a:r>
            <a:br>
              <a:rPr lang="en-GB" sz="2400" dirty="0" smtClean="0">
                <a:latin typeface="+mn-lt"/>
              </a:rPr>
            </a:br>
            <a:r>
              <a:rPr lang="en-GB" sz="2400" dirty="0" smtClean="0">
                <a:latin typeface="+mn-lt"/>
              </a:rPr>
              <a:t> 		Managing Authorities (MA) / Intermediate Bodies (IB) 			should be involved</a:t>
            </a:r>
            <a:endParaRPr lang="en-GB" sz="2400" dirty="0">
              <a:latin typeface="+mn-lt"/>
            </a:endParaRPr>
          </a:p>
          <a:p>
            <a:pPr>
              <a:spcBef>
                <a:spcPct val="50000"/>
              </a:spcBef>
              <a:defRPr/>
            </a:pPr>
            <a:endParaRPr lang="en-GB" sz="1600" dirty="0" smtClean="0">
              <a:latin typeface="+mn-lt"/>
            </a:endParaRPr>
          </a:p>
          <a:p>
            <a:pPr>
              <a:spcBef>
                <a:spcPct val="50000"/>
              </a:spcBef>
              <a:defRPr/>
            </a:pPr>
            <a:r>
              <a:rPr lang="en-GB" sz="2400" dirty="0" smtClean="0">
                <a:latin typeface="+mn-lt"/>
              </a:rPr>
              <a:t>If organisation responsible for the policy instrument addressed is not a partner, it should provide a </a:t>
            </a:r>
            <a:r>
              <a:rPr lang="en-GB" sz="2400" b="1" dirty="0" smtClean="0">
                <a:latin typeface="+mn-lt"/>
              </a:rPr>
              <a:t>letter of support:</a:t>
            </a:r>
            <a:endParaRPr lang="en-GB" sz="2400" b="1" dirty="0">
              <a:latin typeface="+mn-lt"/>
            </a:endParaRPr>
          </a:p>
          <a:p>
            <a:pPr lvl="1">
              <a:spcBef>
                <a:spcPct val="50000"/>
              </a:spcBef>
              <a:defRPr/>
            </a:pPr>
            <a:r>
              <a:rPr lang="en-GB" sz="2000" i="1" dirty="0">
                <a:latin typeface="+mn-lt"/>
              </a:rPr>
              <a:t>a commitment to fully support and closely follow the project </a:t>
            </a:r>
            <a:r>
              <a:rPr lang="en-GB" sz="2000" i="1" dirty="0" smtClean="0">
                <a:latin typeface="+mn-lt"/>
              </a:rPr>
              <a:t>implementation</a:t>
            </a:r>
            <a:endParaRPr lang="en-GB" sz="2000" i="1" dirty="0">
              <a:latin typeface="+mn-lt"/>
            </a:endParaRPr>
          </a:p>
        </p:txBody>
      </p:sp>
      <p:sp>
        <p:nvSpPr>
          <p:cNvPr id="6" name="Text Box 3"/>
          <p:cNvSpPr txBox="1">
            <a:spLocks noChangeArrowheads="1"/>
          </p:cNvSpPr>
          <p:nvPr/>
        </p:nvSpPr>
        <p:spPr bwMode="auto">
          <a:xfrm>
            <a:off x="701431" y="1137377"/>
            <a:ext cx="7992888" cy="523220"/>
          </a:xfrm>
          <a:prstGeom prst="rect">
            <a:avLst/>
          </a:prstGeom>
          <a:noFill/>
          <a:ln w="9525">
            <a:noFill/>
            <a:miter lim="800000"/>
            <a:headEnd/>
            <a:tailEnd/>
          </a:ln>
        </p:spPr>
        <p:txBody>
          <a:bodyPr wrap="square">
            <a:spAutoFit/>
          </a:bodyPr>
          <a:lstStyle/>
          <a:p>
            <a:pPr algn="ctr" eaLnBrk="0" hangingPunct="0">
              <a:spcBef>
                <a:spcPct val="30000"/>
              </a:spcBef>
              <a:defRPr/>
            </a:pPr>
            <a:r>
              <a:rPr lang="en-GB" b="1" dirty="0" smtClean="0">
                <a:latin typeface="+mj-lt"/>
              </a:rPr>
              <a:t>How is it reflected at project level?</a:t>
            </a:r>
            <a:endParaRPr lang="en-GB" b="1" dirty="0">
              <a:latin typeface="+mj-lt"/>
            </a:endParaRPr>
          </a:p>
        </p:txBody>
      </p:sp>
    </p:spTree>
    <p:extLst>
      <p:ext uri="{BB962C8B-B14F-4D97-AF65-F5344CB8AC3E}">
        <p14:creationId xmlns:p14="http://schemas.microsoft.com/office/powerpoint/2010/main" val="13472369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861906" y="19111"/>
            <a:ext cx="8229600" cy="430887"/>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a:solidFill>
                  <a:schemeClr val="bg1"/>
                </a:solidFill>
                <a:latin typeface="+mn-lt"/>
              </a:rPr>
              <a:t>2</a:t>
            </a:r>
            <a:r>
              <a:rPr lang="en-GB" sz="2000" b="1" dirty="0" smtClean="0">
                <a:solidFill>
                  <a:schemeClr val="bg1"/>
                </a:solidFill>
                <a:latin typeface="+mn-lt"/>
              </a:rPr>
              <a:t>. Involving policymakers</a:t>
            </a:r>
            <a:endParaRPr lang="en-GB" b="1" dirty="0">
              <a:solidFill>
                <a:schemeClr val="bg1"/>
              </a:solidFill>
              <a:latin typeface="+mn-lt"/>
              <a:cs typeface="+mn-cs"/>
            </a:endParaRPr>
          </a:p>
        </p:txBody>
      </p:sp>
      <p:sp>
        <p:nvSpPr>
          <p:cNvPr id="4" name="TextBox 3"/>
          <p:cNvSpPr txBox="1"/>
          <p:nvPr/>
        </p:nvSpPr>
        <p:spPr>
          <a:xfrm>
            <a:off x="516437" y="1916832"/>
            <a:ext cx="8372212" cy="4478149"/>
          </a:xfrm>
          <a:prstGeom prst="rect">
            <a:avLst/>
          </a:prstGeom>
          <a:noFill/>
        </p:spPr>
        <p:txBody>
          <a:bodyPr wrap="square">
            <a:spAutoFit/>
          </a:bodyPr>
          <a:lstStyle/>
          <a:p>
            <a:r>
              <a:rPr lang="en-GB" sz="2400" dirty="0">
                <a:latin typeface="+mj-lt"/>
              </a:rPr>
              <a:t>R</a:t>
            </a:r>
            <a:r>
              <a:rPr lang="en-GB" sz="2400" dirty="0" smtClean="0">
                <a:latin typeface="+mj-lt"/>
              </a:rPr>
              <a:t>equired </a:t>
            </a:r>
            <a:r>
              <a:rPr lang="en-GB" sz="2400" dirty="0">
                <a:latin typeface="+mj-lt"/>
              </a:rPr>
              <a:t>for a partner when</a:t>
            </a:r>
            <a:r>
              <a:rPr lang="en-GB" sz="2400" dirty="0" smtClean="0">
                <a:latin typeface="+mj-lt"/>
              </a:rPr>
              <a:t>:</a:t>
            </a:r>
          </a:p>
          <a:p>
            <a:endParaRPr lang="fr-FR" sz="2400" dirty="0">
              <a:latin typeface="+mj-lt"/>
            </a:endParaRPr>
          </a:p>
          <a:p>
            <a:pPr marL="342900" lvl="0" indent="-342900">
              <a:buFontTx/>
              <a:buChar char="-"/>
            </a:pPr>
            <a:r>
              <a:rPr lang="en-GB" sz="2400" dirty="0" smtClean="0">
                <a:latin typeface="+mj-lt"/>
              </a:rPr>
              <a:t>Structural </a:t>
            </a:r>
            <a:r>
              <a:rPr lang="en-GB" sz="2400" dirty="0">
                <a:latin typeface="+mj-lt"/>
              </a:rPr>
              <a:t>Funds programme </a:t>
            </a:r>
            <a:r>
              <a:rPr lang="en-GB" sz="2400" dirty="0" smtClean="0">
                <a:latin typeface="+mj-lt"/>
              </a:rPr>
              <a:t>is addressed </a:t>
            </a:r>
            <a:r>
              <a:rPr lang="en-GB" sz="2400" dirty="0">
                <a:latin typeface="+mj-lt"/>
              </a:rPr>
              <a:t>but </a:t>
            </a:r>
            <a:r>
              <a:rPr lang="en-GB" sz="2400" dirty="0" smtClean="0">
                <a:latin typeface="+mj-lt"/>
              </a:rPr>
              <a:t>MA/IB </a:t>
            </a:r>
            <a:r>
              <a:rPr lang="en-GB" sz="2400" dirty="0">
                <a:latin typeface="+mj-lt"/>
              </a:rPr>
              <a:t>(or other relevant bodies) in charge of </a:t>
            </a:r>
            <a:r>
              <a:rPr lang="en-GB" sz="2400" dirty="0" smtClean="0">
                <a:latin typeface="+mj-lt"/>
              </a:rPr>
              <a:t>this programme is not </a:t>
            </a:r>
            <a:r>
              <a:rPr lang="en-GB" sz="2400" dirty="0">
                <a:latin typeface="+mj-lt"/>
              </a:rPr>
              <a:t>directly involved in the </a:t>
            </a:r>
            <a:r>
              <a:rPr lang="en-GB" sz="2400" dirty="0" smtClean="0">
                <a:latin typeface="+mj-lt"/>
              </a:rPr>
              <a:t>project</a:t>
            </a:r>
          </a:p>
          <a:p>
            <a:pPr lvl="0"/>
            <a:endParaRPr lang="en-GB" sz="2400" dirty="0" smtClean="0">
              <a:latin typeface="+mj-lt"/>
            </a:endParaRPr>
          </a:p>
          <a:p>
            <a:pPr marL="342900" lvl="0" indent="-342900">
              <a:buFontTx/>
              <a:buChar char="-"/>
            </a:pPr>
            <a:r>
              <a:rPr lang="en-GB" sz="2400" dirty="0">
                <a:latin typeface="+mj-lt"/>
              </a:rPr>
              <a:t>Another policy instrument (outside Structural Funds) </a:t>
            </a:r>
            <a:r>
              <a:rPr lang="en-GB" sz="2400" dirty="0" smtClean="0">
                <a:latin typeface="+mj-lt"/>
              </a:rPr>
              <a:t>is addressed</a:t>
            </a:r>
            <a:r>
              <a:rPr lang="en-GB" sz="2400" dirty="0">
                <a:latin typeface="+mj-lt"/>
              </a:rPr>
              <a:t>, but the organisation responsible for this instrument </a:t>
            </a:r>
            <a:r>
              <a:rPr lang="en-GB" sz="2400" dirty="0" smtClean="0">
                <a:latin typeface="+mj-lt"/>
              </a:rPr>
              <a:t>is not </a:t>
            </a:r>
            <a:r>
              <a:rPr lang="en-GB" sz="2400" dirty="0">
                <a:latin typeface="+mj-lt"/>
              </a:rPr>
              <a:t>directly involved in the project</a:t>
            </a:r>
          </a:p>
          <a:p>
            <a:pPr>
              <a:spcBef>
                <a:spcPct val="50000"/>
              </a:spcBef>
              <a:defRPr/>
            </a:pPr>
            <a:r>
              <a:rPr lang="en-GB" sz="2400" dirty="0" smtClean="0">
                <a:latin typeface="+mj-lt"/>
              </a:rPr>
              <a:t> </a:t>
            </a:r>
            <a:endParaRPr lang="en-GB" sz="2400" b="1" u="sng" dirty="0">
              <a:latin typeface="+mj-lt"/>
            </a:endParaRPr>
          </a:p>
          <a:p>
            <a:pPr>
              <a:spcBef>
                <a:spcPct val="50000"/>
              </a:spcBef>
              <a:defRPr/>
            </a:pPr>
            <a:endParaRPr lang="en-GB" sz="2200" dirty="0">
              <a:latin typeface="+mj-lt"/>
            </a:endParaRPr>
          </a:p>
        </p:txBody>
      </p:sp>
      <p:sp>
        <p:nvSpPr>
          <p:cNvPr id="6" name="Text Box 3"/>
          <p:cNvSpPr txBox="1">
            <a:spLocks noChangeArrowheads="1"/>
          </p:cNvSpPr>
          <p:nvPr/>
        </p:nvSpPr>
        <p:spPr bwMode="auto">
          <a:xfrm>
            <a:off x="878745" y="987245"/>
            <a:ext cx="7992888" cy="523220"/>
          </a:xfrm>
          <a:prstGeom prst="rect">
            <a:avLst/>
          </a:prstGeom>
          <a:noFill/>
          <a:ln w="9525">
            <a:noFill/>
            <a:miter lim="800000"/>
            <a:headEnd/>
            <a:tailEnd/>
          </a:ln>
        </p:spPr>
        <p:txBody>
          <a:bodyPr wrap="square">
            <a:spAutoFit/>
          </a:bodyPr>
          <a:lstStyle/>
          <a:p>
            <a:pPr algn="ctr" eaLnBrk="0" hangingPunct="0">
              <a:spcBef>
                <a:spcPct val="30000"/>
              </a:spcBef>
              <a:defRPr/>
            </a:pPr>
            <a:r>
              <a:rPr lang="en-GB" b="1" dirty="0" smtClean="0">
                <a:latin typeface="+mj-lt"/>
              </a:rPr>
              <a:t>Letter of support</a:t>
            </a:r>
            <a:endParaRPr lang="en-GB" b="1" dirty="0">
              <a:latin typeface="+mj-lt"/>
            </a:endParaRPr>
          </a:p>
        </p:txBody>
      </p:sp>
    </p:spTree>
    <p:extLst>
      <p:ext uri="{BB962C8B-B14F-4D97-AF65-F5344CB8AC3E}">
        <p14:creationId xmlns:p14="http://schemas.microsoft.com/office/powerpoint/2010/main" val="33477199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8"/>
          <p:cNvSpPr>
            <a:spLocks noChangeArrowheads="1"/>
          </p:cNvSpPr>
          <p:nvPr/>
        </p:nvSpPr>
        <p:spPr bwMode="auto">
          <a:xfrm>
            <a:off x="479787" y="1052736"/>
            <a:ext cx="8497887" cy="523220"/>
          </a:xfrm>
          <a:prstGeom prst="rect">
            <a:avLst/>
          </a:prstGeom>
          <a:noFill/>
          <a:ln w="9525">
            <a:noFill/>
            <a:miter lim="800000"/>
            <a:headEnd/>
            <a:tailEnd/>
          </a:ln>
        </p:spPr>
        <p:txBody>
          <a:bodyPr>
            <a:spAutoFit/>
          </a:bodyPr>
          <a:lstStyle/>
          <a:p>
            <a:pPr algn="ctr">
              <a:defRPr/>
            </a:pPr>
            <a:r>
              <a:rPr lang="en-GB" b="1" dirty="0" smtClean="0">
                <a:latin typeface="+mj-lt"/>
              </a:rPr>
              <a:t>A new role for MAs/IBs of SF programmes</a:t>
            </a:r>
          </a:p>
        </p:txBody>
      </p:sp>
      <p:sp>
        <p:nvSpPr>
          <p:cNvPr id="7" name="Rectangle 3"/>
          <p:cNvSpPr txBox="1">
            <a:spLocks noChangeArrowheads="1"/>
          </p:cNvSpPr>
          <p:nvPr/>
        </p:nvSpPr>
        <p:spPr bwMode="auto">
          <a:xfrm>
            <a:off x="624274" y="1844824"/>
            <a:ext cx="8208911" cy="3785652"/>
          </a:xfrm>
          <a:prstGeom prst="rect">
            <a:avLst/>
          </a:prstGeom>
          <a:noFill/>
          <a:ln w="9525">
            <a:noFill/>
            <a:miter lim="800000"/>
            <a:headEnd/>
            <a:tailEnd/>
          </a:ln>
        </p:spPr>
        <p:txBody>
          <a:bodyPr wrap="square">
            <a:spAutoFit/>
          </a:bodyPr>
          <a:lstStyle/>
          <a:p>
            <a:pPr marL="342900" indent="-342900">
              <a:spcBef>
                <a:spcPts val="0"/>
              </a:spcBef>
              <a:spcAft>
                <a:spcPts val="0"/>
              </a:spcAft>
              <a:buFont typeface="Arial" panose="020B0604020202020204" pitchFamily="34" charset="0"/>
              <a:buChar char="•"/>
              <a:defRPr/>
            </a:pPr>
            <a:r>
              <a:rPr lang="en-GB" sz="2400" kern="50" dirty="0" smtClean="0">
                <a:solidFill>
                  <a:srgbClr val="00316E"/>
                </a:solidFill>
                <a:latin typeface="+mn-lt"/>
                <a:ea typeface="SimSun"/>
                <a:cs typeface="Mangal"/>
              </a:rPr>
              <a:t>Active participation as </a:t>
            </a:r>
            <a:r>
              <a:rPr lang="en-GB" sz="2400" b="1" kern="50" dirty="0" smtClean="0">
                <a:solidFill>
                  <a:srgbClr val="00316E"/>
                </a:solidFill>
                <a:latin typeface="+mn-lt"/>
                <a:ea typeface="SimSun"/>
                <a:cs typeface="Mangal"/>
              </a:rPr>
              <a:t>project</a:t>
            </a:r>
            <a:r>
              <a:rPr lang="en-GB" sz="2400" kern="50" dirty="0" smtClean="0">
                <a:solidFill>
                  <a:srgbClr val="00316E"/>
                </a:solidFill>
                <a:latin typeface="+mn-lt"/>
                <a:ea typeface="SimSun"/>
                <a:cs typeface="Mangal"/>
              </a:rPr>
              <a:t> partners. Important role for mobilising relevant stakeholders</a:t>
            </a:r>
          </a:p>
          <a:p>
            <a:pPr>
              <a:lnSpc>
                <a:spcPct val="150000"/>
              </a:lnSpc>
              <a:spcBef>
                <a:spcPts val="0"/>
              </a:spcBef>
              <a:spcAft>
                <a:spcPts val="0"/>
              </a:spcAft>
              <a:defRPr/>
            </a:pPr>
            <a:r>
              <a:rPr lang="en-GB" sz="2400" kern="50" dirty="0" smtClean="0">
                <a:solidFill>
                  <a:srgbClr val="00316E"/>
                </a:solidFill>
                <a:latin typeface="+mn-lt"/>
                <a:ea typeface="SimSun"/>
                <a:cs typeface="Mangal"/>
              </a:rPr>
              <a:t>    If not a partner:</a:t>
            </a:r>
          </a:p>
          <a:p>
            <a:pPr marL="914400" lvl="1" indent="-457200">
              <a:lnSpc>
                <a:spcPct val="150000"/>
              </a:lnSpc>
              <a:spcBef>
                <a:spcPts val="0"/>
              </a:spcBef>
              <a:spcAft>
                <a:spcPts val="0"/>
              </a:spcAft>
              <a:buFont typeface="Courier New" panose="02070309020205020404" pitchFamily="49" charset="0"/>
              <a:buChar char="o"/>
              <a:defRPr/>
            </a:pPr>
            <a:r>
              <a:rPr lang="en-GB" sz="2200" kern="50" dirty="0" smtClean="0">
                <a:solidFill>
                  <a:srgbClr val="00316E"/>
                </a:solidFill>
                <a:latin typeface="+mn-lt"/>
                <a:ea typeface="SimSun"/>
                <a:cs typeface="Mangal"/>
              </a:rPr>
              <a:t>Political endorsement as providers of letters of support</a:t>
            </a:r>
          </a:p>
          <a:p>
            <a:pPr marL="914400" lvl="1" indent="-457200">
              <a:lnSpc>
                <a:spcPct val="150000"/>
              </a:lnSpc>
              <a:spcBef>
                <a:spcPts val="0"/>
              </a:spcBef>
              <a:spcAft>
                <a:spcPts val="0"/>
              </a:spcAft>
              <a:buFont typeface="Courier New" panose="02070309020205020404" pitchFamily="49" charset="0"/>
              <a:buChar char="o"/>
              <a:defRPr/>
            </a:pPr>
            <a:r>
              <a:rPr lang="en-GB" sz="2200" kern="50" dirty="0" smtClean="0">
                <a:solidFill>
                  <a:srgbClr val="00316E"/>
                </a:solidFill>
                <a:latin typeface="+mn-lt"/>
                <a:ea typeface="SimSun"/>
                <a:cs typeface="Mangal"/>
              </a:rPr>
              <a:t>Participation in the stakeholder group</a:t>
            </a:r>
          </a:p>
          <a:p>
            <a:pPr marL="914400" lvl="1" indent="-457200">
              <a:spcBef>
                <a:spcPts val="0"/>
              </a:spcBef>
              <a:spcAft>
                <a:spcPts val="0"/>
              </a:spcAft>
              <a:buFont typeface="Courier New" panose="02070309020205020404" pitchFamily="49" charset="0"/>
              <a:buChar char="o"/>
              <a:defRPr/>
            </a:pPr>
            <a:r>
              <a:rPr lang="en-GB" sz="2200" kern="50" dirty="0" smtClean="0">
                <a:solidFill>
                  <a:srgbClr val="00316E"/>
                </a:solidFill>
                <a:latin typeface="+mn-lt"/>
                <a:ea typeface="SimSun"/>
                <a:cs typeface="Mangal"/>
              </a:rPr>
              <a:t>Active involvement in phase 2 of projects (roll-out of the action plan)</a:t>
            </a:r>
          </a:p>
          <a:p>
            <a:pPr marL="457200" indent="-457200">
              <a:lnSpc>
                <a:spcPct val="150000"/>
              </a:lnSpc>
              <a:spcBef>
                <a:spcPts val="1200"/>
              </a:spcBef>
              <a:spcAft>
                <a:spcPts val="0"/>
              </a:spcAft>
              <a:buFont typeface="Arial" panose="020B0604020202020204" pitchFamily="34" charset="0"/>
              <a:buChar char="•"/>
              <a:defRPr/>
            </a:pPr>
            <a:r>
              <a:rPr lang="en-GB" sz="2400" kern="50" dirty="0" smtClean="0">
                <a:solidFill>
                  <a:srgbClr val="00316E"/>
                </a:solidFill>
                <a:latin typeface="+mn-lt"/>
                <a:ea typeface="SimSun"/>
                <a:cs typeface="Mangal"/>
              </a:rPr>
              <a:t>Active use of policy learning </a:t>
            </a:r>
            <a:r>
              <a:rPr lang="en-GB" sz="2400" b="1" kern="50" dirty="0" smtClean="0">
                <a:solidFill>
                  <a:srgbClr val="00316E"/>
                </a:solidFill>
                <a:latin typeface="+mn-lt"/>
                <a:ea typeface="SimSun"/>
                <a:cs typeface="Mangal"/>
              </a:rPr>
              <a:t>platforms</a:t>
            </a:r>
          </a:p>
        </p:txBody>
      </p:sp>
      <p:sp>
        <p:nvSpPr>
          <p:cNvPr id="5" name="Content Placeholder 2"/>
          <p:cNvSpPr txBox="1">
            <a:spLocks/>
          </p:cNvSpPr>
          <p:nvPr/>
        </p:nvSpPr>
        <p:spPr bwMode="auto">
          <a:xfrm>
            <a:off x="861906" y="19111"/>
            <a:ext cx="8229600" cy="430887"/>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a:solidFill>
                  <a:schemeClr val="bg1"/>
                </a:solidFill>
                <a:latin typeface="+mn-lt"/>
              </a:rPr>
              <a:t>2</a:t>
            </a:r>
            <a:r>
              <a:rPr lang="en-GB" sz="2000" b="1" dirty="0" smtClean="0">
                <a:solidFill>
                  <a:schemeClr val="bg1"/>
                </a:solidFill>
                <a:latin typeface="+mn-lt"/>
              </a:rPr>
              <a:t>. Involving policymakers</a:t>
            </a:r>
            <a:endParaRPr lang="en-GB" b="1" dirty="0">
              <a:solidFill>
                <a:schemeClr val="bg1"/>
              </a:solidFill>
              <a:latin typeface="+mn-lt"/>
              <a:cs typeface="+mn-cs"/>
            </a:endParaRPr>
          </a:p>
        </p:txBody>
      </p:sp>
    </p:spTree>
    <p:extLst>
      <p:ext uri="{BB962C8B-B14F-4D97-AF65-F5344CB8AC3E}">
        <p14:creationId xmlns:p14="http://schemas.microsoft.com/office/powerpoint/2010/main" val="341051003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192551" y="0"/>
            <a:ext cx="2951449" cy="400110"/>
          </a:xfrm>
          <a:prstGeom prst="rect">
            <a:avLst/>
          </a:prstGeom>
        </p:spPr>
        <p:txBody>
          <a:bodyPr wrap="none">
            <a:spAutoFit/>
          </a:bodyPr>
          <a:lstStyle/>
          <a:p>
            <a:pPr algn="r">
              <a:defRPr/>
            </a:pPr>
            <a:r>
              <a:rPr lang="cs-CZ" sz="2000" b="1" dirty="0">
                <a:solidFill>
                  <a:schemeClr val="bg1"/>
                </a:solidFill>
                <a:latin typeface="Arial" charset="0"/>
              </a:rPr>
              <a:t>5</a:t>
            </a:r>
            <a:r>
              <a:rPr lang="en-GB" sz="2000" b="1" dirty="0" smtClean="0">
                <a:solidFill>
                  <a:schemeClr val="bg1"/>
                </a:solidFill>
                <a:latin typeface="Arial" charset="0"/>
              </a:rPr>
              <a:t>. </a:t>
            </a:r>
            <a:r>
              <a:rPr lang="en-GB" sz="2000" b="1" dirty="0">
                <a:solidFill>
                  <a:schemeClr val="bg1"/>
                </a:solidFill>
                <a:latin typeface="Arial" charset="0"/>
              </a:rPr>
              <a:t>INTERREG EUROPE</a:t>
            </a:r>
          </a:p>
        </p:txBody>
      </p:sp>
      <p:sp>
        <p:nvSpPr>
          <p:cNvPr id="4" name="TextovéPole 3"/>
          <p:cNvSpPr txBox="1"/>
          <p:nvPr/>
        </p:nvSpPr>
        <p:spPr>
          <a:xfrm>
            <a:off x="971600" y="836712"/>
            <a:ext cx="6768752" cy="384721"/>
          </a:xfrm>
          <a:prstGeom prst="rect">
            <a:avLst/>
          </a:prstGeom>
          <a:noFill/>
        </p:spPr>
        <p:txBody>
          <a:bodyPr wrap="square" rtlCol="0">
            <a:spAutoFit/>
          </a:bodyPr>
          <a:lstStyle/>
          <a:p>
            <a:r>
              <a:rPr lang="cs-CZ" sz="1900" b="1" dirty="0" smtClean="0">
                <a:latin typeface="+mn-lt"/>
              </a:rPr>
              <a:t>Programy Cíle 1 v ČR- Investice pro růst a zaměstnanost </a:t>
            </a:r>
            <a:endParaRPr lang="cs-CZ" sz="1900" b="1" dirty="0">
              <a:latin typeface="+mn-lt"/>
            </a:endParaRPr>
          </a:p>
        </p:txBody>
      </p:sp>
      <p:graphicFrame>
        <p:nvGraphicFramePr>
          <p:cNvPr id="5" name="Tabulka 4"/>
          <p:cNvGraphicFramePr>
            <a:graphicFrameLocks noGrp="1"/>
          </p:cNvGraphicFramePr>
          <p:nvPr>
            <p:extLst>
              <p:ext uri="{D42A27DB-BD31-4B8C-83A1-F6EECF244321}">
                <p14:modId xmlns:p14="http://schemas.microsoft.com/office/powerpoint/2010/main" val="1518070835"/>
              </p:ext>
            </p:extLst>
          </p:nvPr>
        </p:nvGraphicFramePr>
        <p:xfrm>
          <a:off x="395536" y="1640395"/>
          <a:ext cx="8064895" cy="4596917"/>
        </p:xfrm>
        <a:graphic>
          <a:graphicData uri="http://schemas.openxmlformats.org/drawingml/2006/table">
            <a:tbl>
              <a:tblPr>
                <a:tableStyleId>{5C22544A-7EE6-4342-B048-85BDC9FD1C3A}</a:tableStyleId>
              </a:tblPr>
              <a:tblGrid>
                <a:gridCol w="1959694"/>
                <a:gridCol w="2035067"/>
                <a:gridCol w="1189815"/>
                <a:gridCol w="2880319"/>
              </a:tblGrid>
              <a:tr h="314122">
                <a:tc>
                  <a:txBody>
                    <a:bodyPr/>
                    <a:lstStyle/>
                    <a:p>
                      <a:pPr algn="ctr" fontAlgn="ctr"/>
                      <a:r>
                        <a:rPr lang="cs-CZ" sz="1000" b="1" u="none" strike="noStrike" dirty="0" smtClean="0">
                          <a:effectLst/>
                        </a:rPr>
                        <a:t>Operační program</a:t>
                      </a:r>
                      <a:endParaRPr lang="cs-CZ" sz="1000" b="1" i="0" u="none" strike="noStrike" dirty="0">
                        <a:effectLst/>
                        <a:latin typeface="Arial"/>
                      </a:endParaRPr>
                    </a:p>
                  </a:txBody>
                  <a:tcPr marL="3476" marR="3476" marT="3476" marB="0" anchor="ctr">
                    <a:solidFill>
                      <a:schemeClr val="bg1">
                        <a:lumMod val="65000"/>
                      </a:schemeClr>
                    </a:solidFill>
                  </a:tcPr>
                </a:tc>
                <a:tc>
                  <a:txBody>
                    <a:bodyPr/>
                    <a:lstStyle/>
                    <a:p>
                      <a:pPr algn="ctr" fontAlgn="ctr"/>
                      <a:r>
                        <a:rPr lang="cs-CZ" sz="1000" b="1" i="0" u="none" strike="noStrike" dirty="0" smtClean="0">
                          <a:effectLst/>
                          <a:latin typeface="Arial"/>
                        </a:rPr>
                        <a:t>ŘO/ZS</a:t>
                      </a:r>
                      <a:endParaRPr lang="cs-CZ" sz="1000" b="1" i="0" u="none" strike="noStrike" dirty="0">
                        <a:effectLst/>
                        <a:latin typeface="Arial"/>
                      </a:endParaRPr>
                    </a:p>
                  </a:txBody>
                  <a:tcPr marL="3476" marR="3476" marT="3476" marB="0" anchor="ctr">
                    <a:solidFill>
                      <a:schemeClr val="bg1">
                        <a:lumMod val="65000"/>
                      </a:schemeClr>
                    </a:solidFill>
                  </a:tcPr>
                </a:tc>
                <a:tc>
                  <a:txBody>
                    <a:bodyPr/>
                    <a:lstStyle/>
                    <a:p>
                      <a:pPr algn="ctr" fontAlgn="ctr"/>
                      <a:r>
                        <a:rPr lang="cs-CZ" sz="1000" b="1" i="0" u="none" strike="noStrike" dirty="0" smtClean="0">
                          <a:effectLst/>
                          <a:latin typeface="Arial"/>
                        </a:rPr>
                        <a:t>Role</a:t>
                      </a:r>
                      <a:endParaRPr lang="cs-CZ" sz="1000" b="1" i="0" u="none" strike="noStrike" dirty="0">
                        <a:effectLst/>
                        <a:latin typeface="Arial"/>
                      </a:endParaRPr>
                    </a:p>
                  </a:txBody>
                  <a:tcPr marL="3476" marR="3476" marT="3476" marB="0" anchor="ctr">
                    <a:solidFill>
                      <a:schemeClr val="bg1">
                        <a:lumMod val="65000"/>
                      </a:schemeClr>
                    </a:solidFill>
                  </a:tcPr>
                </a:tc>
                <a:tc>
                  <a:txBody>
                    <a:bodyPr/>
                    <a:lstStyle/>
                    <a:p>
                      <a:pPr algn="ctr" fontAlgn="ctr"/>
                      <a:r>
                        <a:rPr lang="cs-CZ" sz="1000" b="1" u="none" strike="noStrike" dirty="0">
                          <a:effectLst/>
                        </a:rPr>
                        <a:t>Link</a:t>
                      </a:r>
                      <a:endParaRPr lang="cs-CZ" sz="1000" b="1" i="0" u="none" strike="noStrike" dirty="0">
                        <a:effectLst/>
                        <a:latin typeface="Arial"/>
                      </a:endParaRPr>
                    </a:p>
                  </a:txBody>
                  <a:tcPr marL="3476" marR="3476" marT="3476" marB="0" anchor="ctr">
                    <a:solidFill>
                      <a:schemeClr val="bg1">
                        <a:lumMod val="65000"/>
                      </a:schemeClr>
                    </a:solidFill>
                  </a:tcPr>
                </a:tc>
              </a:tr>
              <a:tr h="348493">
                <a:tc rowSpan="2">
                  <a:txBody>
                    <a:bodyPr/>
                    <a:lstStyle/>
                    <a:p>
                      <a:pPr algn="l" fontAlgn="ctr"/>
                      <a:r>
                        <a:rPr lang="en-US" sz="1000" b="1" u="none" strike="noStrike" dirty="0">
                          <a:effectLst/>
                        </a:rPr>
                        <a:t>OP </a:t>
                      </a:r>
                      <a:r>
                        <a:rPr lang="cs-CZ" sz="1000" b="1" u="none" strike="noStrike" dirty="0" smtClean="0">
                          <a:effectLst/>
                        </a:rPr>
                        <a:t>Podnikání a inovace pro konkurenceschopnost</a:t>
                      </a:r>
                      <a:endParaRPr lang="en-US" sz="1000" b="1" i="0" u="none" strike="noStrike" dirty="0">
                        <a:effectLst/>
                        <a:latin typeface="Arial"/>
                      </a:endParaRPr>
                    </a:p>
                  </a:txBody>
                  <a:tcPr marL="3476" marR="3476" marT="3476" marB="0" anchor="ctr"/>
                </a:tc>
                <a:tc>
                  <a:txBody>
                    <a:bodyPr/>
                    <a:lstStyle/>
                    <a:p>
                      <a:pPr algn="l" fontAlgn="ctr"/>
                      <a:r>
                        <a:rPr lang="cs-CZ" sz="1000" u="none" strike="noStrike" dirty="0">
                          <a:effectLst/>
                        </a:rPr>
                        <a:t>Ministerstvo průmyslu a obchodu</a:t>
                      </a:r>
                      <a:endParaRPr lang="cs-CZ" sz="1000" b="0" i="0" u="none" strike="noStrike" dirty="0">
                        <a:effectLst/>
                        <a:latin typeface="Arial"/>
                      </a:endParaRPr>
                    </a:p>
                  </a:txBody>
                  <a:tcPr marL="3476" marR="3476" marT="3476" marB="0" anchor="ctr"/>
                </a:tc>
                <a:tc>
                  <a:txBody>
                    <a:bodyPr/>
                    <a:lstStyle/>
                    <a:p>
                      <a:pPr algn="l" fontAlgn="ctr"/>
                      <a:r>
                        <a:rPr lang="cs-CZ" sz="1000" b="0" u="none" strike="noStrike" dirty="0" smtClean="0">
                          <a:effectLst/>
                        </a:rPr>
                        <a:t>ŘO</a:t>
                      </a:r>
                      <a:endParaRPr lang="en-US" sz="1000" b="0" i="0" u="none" strike="noStrike" dirty="0">
                        <a:effectLst/>
                        <a:latin typeface="Arial"/>
                      </a:endParaRPr>
                    </a:p>
                  </a:txBody>
                  <a:tcPr marL="3476" marR="3476" marT="3476" marB="0" anchor="ctr" anchorCtr="1"/>
                </a:tc>
                <a:tc>
                  <a:txBody>
                    <a:bodyPr/>
                    <a:lstStyle/>
                    <a:p>
                      <a:pPr algn="l" fontAlgn="ctr"/>
                      <a:r>
                        <a:rPr lang="cs-CZ" sz="1000" u="none" strike="noStrike" dirty="0">
                          <a:effectLst/>
                        </a:rPr>
                        <a:t>http://www.mpo.cz/default_en.html</a:t>
                      </a:r>
                      <a:endParaRPr lang="cs-CZ" sz="1000" b="0" i="0" u="none" strike="noStrike" dirty="0">
                        <a:effectLst/>
                        <a:latin typeface="Arial"/>
                      </a:endParaRPr>
                    </a:p>
                  </a:txBody>
                  <a:tcPr marL="3476" marR="3476" marT="3476" marB="0" anchor="ctr"/>
                </a:tc>
              </a:tr>
              <a:tr h="299860">
                <a:tc vMerge="1">
                  <a:txBody>
                    <a:bodyPr/>
                    <a:lstStyle/>
                    <a:p>
                      <a:pPr algn="l" fontAlgn="ctr"/>
                      <a:endParaRPr lang="en-US" sz="1000" b="1" i="0" u="none" strike="noStrike" dirty="0">
                        <a:effectLst/>
                        <a:latin typeface="Arial"/>
                      </a:endParaRPr>
                    </a:p>
                  </a:txBody>
                  <a:tcPr marL="3476" marR="3476" marT="3476" marB="0" anchor="ctr"/>
                </a:tc>
                <a:tc>
                  <a:txBody>
                    <a:bodyPr/>
                    <a:lstStyle/>
                    <a:p>
                      <a:pPr algn="l" fontAlgn="ctr"/>
                      <a:r>
                        <a:rPr lang="cs-CZ" sz="1000" u="none" strike="noStrike" dirty="0" err="1">
                          <a:effectLst/>
                        </a:rPr>
                        <a:t>Czechinvest</a:t>
                      </a:r>
                      <a:endParaRPr lang="cs-CZ" sz="1000" b="0" i="0" u="none" strike="noStrike" dirty="0">
                        <a:effectLst/>
                        <a:latin typeface="Arial"/>
                      </a:endParaRPr>
                    </a:p>
                  </a:txBody>
                  <a:tcPr marL="3476" marR="3476" marT="3476" marB="0" anchor="ctr"/>
                </a:tc>
                <a:tc>
                  <a:txBody>
                    <a:bodyPr/>
                    <a:lstStyle/>
                    <a:p>
                      <a:pPr algn="l" fontAlgn="ctr"/>
                      <a:r>
                        <a:rPr lang="cs-CZ" sz="1000" b="0" i="0" u="none" strike="noStrike" dirty="0" smtClean="0">
                          <a:effectLst/>
                          <a:latin typeface="+mn-lt"/>
                        </a:rPr>
                        <a:t>ZS</a:t>
                      </a:r>
                      <a:endParaRPr lang="en-US" sz="1000" b="0" i="0" u="none" strike="noStrike" dirty="0">
                        <a:effectLst/>
                        <a:latin typeface="Arial"/>
                      </a:endParaRPr>
                    </a:p>
                  </a:txBody>
                  <a:tcPr marL="3476" marR="3476" marT="3476" marB="0" anchor="ctr" anchorCtr="1"/>
                </a:tc>
                <a:tc>
                  <a:txBody>
                    <a:bodyPr/>
                    <a:lstStyle/>
                    <a:p>
                      <a:pPr algn="l" fontAlgn="ctr"/>
                      <a:r>
                        <a:rPr lang="cs-CZ" sz="1000" u="none" strike="noStrike" dirty="0">
                          <a:effectLst/>
                        </a:rPr>
                        <a:t>http://www.czechinvest.org/</a:t>
                      </a:r>
                      <a:endParaRPr lang="cs-CZ" sz="1000" b="0" i="0" u="none" strike="noStrike" dirty="0">
                        <a:effectLst/>
                        <a:latin typeface="Arial"/>
                      </a:endParaRPr>
                    </a:p>
                  </a:txBody>
                  <a:tcPr marL="3476" marR="3476" marT="3476" marB="0" anchor="ctr"/>
                </a:tc>
              </a:tr>
              <a:tr h="320936">
                <a:tc>
                  <a:txBody>
                    <a:bodyPr/>
                    <a:lstStyle/>
                    <a:p>
                      <a:pPr algn="l" fontAlgn="ctr"/>
                      <a:r>
                        <a:rPr lang="en-US" sz="1000" b="1" u="none" strike="noStrike" dirty="0">
                          <a:effectLst/>
                        </a:rPr>
                        <a:t>OP </a:t>
                      </a:r>
                      <a:r>
                        <a:rPr lang="cs-CZ" sz="1000" b="1" u="none" strike="noStrike" dirty="0" smtClean="0">
                          <a:effectLst/>
                        </a:rPr>
                        <a:t>Výzkum,</a:t>
                      </a:r>
                      <a:r>
                        <a:rPr lang="cs-CZ" sz="1000" b="1" u="none" strike="noStrike" baseline="0" dirty="0" smtClean="0">
                          <a:effectLst/>
                        </a:rPr>
                        <a:t> vývoj a vzdělávání</a:t>
                      </a:r>
                      <a:endParaRPr lang="en-US" sz="1000" b="1" i="0" u="none" strike="noStrike" dirty="0">
                        <a:effectLst/>
                        <a:latin typeface="Arial"/>
                      </a:endParaRPr>
                    </a:p>
                  </a:txBody>
                  <a:tcPr marL="3476" marR="3476" marT="3476" marB="0" anchor="ctr">
                    <a:solidFill>
                      <a:schemeClr val="bg1">
                        <a:lumMod val="85000"/>
                      </a:schemeClr>
                    </a:solidFill>
                  </a:tcPr>
                </a:tc>
                <a:tc>
                  <a:txBody>
                    <a:bodyPr/>
                    <a:lstStyle/>
                    <a:p>
                      <a:pPr algn="l" fontAlgn="ctr"/>
                      <a:r>
                        <a:rPr lang="cs-CZ" sz="1000" u="none" strike="noStrike" dirty="0">
                          <a:effectLst/>
                        </a:rPr>
                        <a:t>Ministerstvo školství, mládeže a tělovýchovy </a:t>
                      </a:r>
                      <a:endParaRPr lang="cs-CZ" sz="1000" b="0" i="0" u="none" strike="noStrike" dirty="0">
                        <a:effectLst/>
                        <a:latin typeface="Arial"/>
                      </a:endParaRPr>
                    </a:p>
                  </a:txBody>
                  <a:tcPr marL="3476" marR="3476" marT="3476" marB="0" anchor="ctr">
                    <a:solidFill>
                      <a:schemeClr val="bg1">
                        <a:lumMod val="85000"/>
                      </a:schemeClr>
                    </a:solidFill>
                  </a:tcPr>
                </a:tc>
                <a:tc>
                  <a:txBody>
                    <a:bodyPr/>
                    <a:lstStyle/>
                    <a:p>
                      <a:pPr algn="l" fontAlgn="ctr"/>
                      <a:r>
                        <a:rPr lang="cs-CZ" sz="1000" b="0" u="none" strike="noStrike" dirty="0" smtClean="0">
                          <a:effectLst/>
                        </a:rPr>
                        <a:t>ŘO</a:t>
                      </a:r>
                      <a:endParaRPr lang="en-US" sz="1000" b="0" i="0" u="none" strike="noStrike" dirty="0">
                        <a:effectLst/>
                        <a:latin typeface="Arial"/>
                      </a:endParaRPr>
                    </a:p>
                  </a:txBody>
                  <a:tcPr marL="3476" marR="3476" marT="3476" marB="0" anchor="ctr" anchorCtr="1">
                    <a:solidFill>
                      <a:schemeClr val="bg1">
                        <a:lumMod val="85000"/>
                      </a:schemeClr>
                    </a:solidFill>
                  </a:tcPr>
                </a:tc>
                <a:tc>
                  <a:txBody>
                    <a:bodyPr/>
                    <a:lstStyle/>
                    <a:p>
                      <a:pPr algn="l" fontAlgn="ctr"/>
                      <a:r>
                        <a:rPr lang="cs-CZ" sz="1000" u="none" strike="noStrike" dirty="0">
                          <a:effectLst/>
                        </a:rPr>
                        <a:t>http://www.msmt.cz/contacts-and-informations</a:t>
                      </a:r>
                      <a:endParaRPr lang="cs-CZ" sz="1000" b="0" i="0" u="none" strike="noStrike" dirty="0">
                        <a:effectLst/>
                        <a:latin typeface="Arial"/>
                      </a:endParaRPr>
                    </a:p>
                  </a:txBody>
                  <a:tcPr marL="3476" marR="3476" marT="3476" marB="0" anchor="ctr">
                    <a:solidFill>
                      <a:schemeClr val="bg1">
                        <a:lumMod val="85000"/>
                      </a:schemeClr>
                    </a:solidFill>
                  </a:tcPr>
                </a:tc>
              </a:tr>
              <a:tr h="314122">
                <a:tc>
                  <a:txBody>
                    <a:bodyPr/>
                    <a:lstStyle/>
                    <a:p>
                      <a:pPr algn="l" fontAlgn="ctr"/>
                      <a:r>
                        <a:rPr lang="cs-CZ" sz="1000" b="1" u="none" strike="noStrike" dirty="0">
                          <a:effectLst/>
                        </a:rPr>
                        <a:t>OP </a:t>
                      </a:r>
                      <a:r>
                        <a:rPr lang="cs-CZ" sz="1000" b="1" u="none" strike="noStrike" dirty="0" smtClean="0">
                          <a:effectLst/>
                        </a:rPr>
                        <a:t>Zaměstnanost</a:t>
                      </a:r>
                      <a:endParaRPr lang="cs-CZ" sz="1000" b="1" i="0" u="none" strike="noStrike" dirty="0">
                        <a:effectLst/>
                        <a:latin typeface="Arial"/>
                      </a:endParaRPr>
                    </a:p>
                  </a:txBody>
                  <a:tcPr marL="3476" marR="3476" marT="3476" marB="0" anchor="ctr"/>
                </a:tc>
                <a:tc>
                  <a:txBody>
                    <a:bodyPr/>
                    <a:lstStyle/>
                    <a:p>
                      <a:pPr algn="l" fontAlgn="ctr"/>
                      <a:r>
                        <a:rPr lang="pt-BR" sz="1000" u="none" strike="noStrike" dirty="0">
                          <a:effectLst/>
                        </a:rPr>
                        <a:t>Ministerstvo práce a sociálních věcí</a:t>
                      </a:r>
                      <a:endParaRPr lang="pt-BR" sz="1000" b="0" i="0" u="none" strike="noStrike" dirty="0">
                        <a:effectLst/>
                        <a:latin typeface="Arial"/>
                      </a:endParaRPr>
                    </a:p>
                  </a:txBody>
                  <a:tcPr marL="3476" marR="3476" marT="3476" marB="0" anchor="ctr"/>
                </a:tc>
                <a:tc>
                  <a:txBody>
                    <a:bodyPr/>
                    <a:lstStyle/>
                    <a:p>
                      <a:pPr algn="l" fontAlgn="ctr"/>
                      <a:r>
                        <a:rPr lang="cs-CZ" sz="1000" b="0" u="none" strike="noStrike" dirty="0" smtClean="0">
                          <a:effectLst/>
                        </a:rPr>
                        <a:t>ŘO</a:t>
                      </a:r>
                      <a:endParaRPr lang="cs-CZ" sz="1000" b="0" i="0" u="none" strike="noStrike" dirty="0">
                        <a:effectLst/>
                        <a:latin typeface="Arial"/>
                      </a:endParaRPr>
                    </a:p>
                  </a:txBody>
                  <a:tcPr marL="3476" marR="3476" marT="3476" marB="0" anchor="ctr" anchorCtr="1"/>
                </a:tc>
                <a:tc>
                  <a:txBody>
                    <a:bodyPr/>
                    <a:lstStyle/>
                    <a:p>
                      <a:pPr algn="l" fontAlgn="ctr"/>
                      <a:r>
                        <a:rPr lang="cs-CZ" sz="1000" u="none" strike="noStrike" dirty="0">
                          <a:effectLst/>
                        </a:rPr>
                        <a:t>http://www.esfcr.cz/op-zamestnanost-2014-2020</a:t>
                      </a:r>
                      <a:endParaRPr lang="cs-CZ" sz="1000" b="0" i="0" u="none" strike="noStrike" dirty="0">
                        <a:effectLst/>
                        <a:latin typeface="Arial"/>
                      </a:endParaRPr>
                    </a:p>
                  </a:txBody>
                  <a:tcPr marL="3476" marR="3476" marT="3476" marB="0" anchor="ctr"/>
                </a:tc>
              </a:tr>
              <a:tr h="314122">
                <a:tc rowSpan="2">
                  <a:txBody>
                    <a:bodyPr/>
                    <a:lstStyle/>
                    <a:p>
                      <a:pPr algn="l" fontAlgn="ctr"/>
                      <a:r>
                        <a:rPr lang="cs-CZ" sz="1000" b="1" u="none" strike="noStrike" dirty="0">
                          <a:effectLst/>
                        </a:rPr>
                        <a:t>OP </a:t>
                      </a:r>
                      <a:r>
                        <a:rPr lang="cs-CZ" sz="1000" b="1" u="none" strike="noStrike" dirty="0" smtClean="0">
                          <a:effectLst/>
                        </a:rPr>
                        <a:t>Doprava</a:t>
                      </a:r>
                      <a:endParaRPr lang="cs-CZ" sz="1000" b="1" i="0" u="none" strike="noStrike" dirty="0">
                        <a:effectLst/>
                        <a:latin typeface="Arial"/>
                      </a:endParaRPr>
                    </a:p>
                  </a:txBody>
                  <a:tcPr marL="3476" marR="3476" marT="3476" marB="0" anchor="ctr">
                    <a:solidFill>
                      <a:schemeClr val="bg1">
                        <a:lumMod val="85000"/>
                      </a:schemeClr>
                    </a:solidFill>
                  </a:tcPr>
                </a:tc>
                <a:tc>
                  <a:txBody>
                    <a:bodyPr/>
                    <a:lstStyle/>
                    <a:p>
                      <a:pPr algn="l" fontAlgn="ctr"/>
                      <a:r>
                        <a:rPr lang="cs-CZ" sz="1000" u="none" strike="noStrike" dirty="0">
                          <a:effectLst/>
                        </a:rPr>
                        <a:t>Ministerstvo dopravy</a:t>
                      </a:r>
                      <a:endParaRPr lang="cs-CZ" sz="1000" b="0" i="0" u="none" strike="noStrike" dirty="0">
                        <a:effectLst/>
                        <a:latin typeface="Arial"/>
                      </a:endParaRPr>
                    </a:p>
                  </a:txBody>
                  <a:tcPr marL="3476" marR="3476" marT="3476" marB="0" anchor="ctr">
                    <a:solidFill>
                      <a:schemeClr val="bg1">
                        <a:lumMod val="85000"/>
                      </a:schemeClr>
                    </a:solidFill>
                  </a:tcPr>
                </a:tc>
                <a:tc>
                  <a:txBody>
                    <a:bodyPr/>
                    <a:lstStyle/>
                    <a:p>
                      <a:pPr algn="l" fontAlgn="ctr"/>
                      <a:r>
                        <a:rPr lang="cs-CZ" sz="1000" b="0" i="0" u="none" strike="noStrike" dirty="0" smtClean="0">
                          <a:effectLst/>
                          <a:latin typeface="Arial"/>
                        </a:rPr>
                        <a:t>ŘO</a:t>
                      </a:r>
                      <a:endParaRPr lang="cs-CZ" sz="1000" b="0" i="0" u="none" strike="noStrike" dirty="0">
                        <a:effectLst/>
                        <a:latin typeface="Arial"/>
                      </a:endParaRPr>
                    </a:p>
                  </a:txBody>
                  <a:tcPr marL="3476" marR="3476" marT="3476" marB="0" anchor="ctr" anchorCtr="1">
                    <a:solidFill>
                      <a:schemeClr val="bg1">
                        <a:lumMod val="85000"/>
                      </a:schemeClr>
                    </a:solidFill>
                  </a:tcPr>
                </a:tc>
                <a:tc>
                  <a:txBody>
                    <a:bodyPr/>
                    <a:lstStyle/>
                    <a:p>
                      <a:pPr algn="l" fontAlgn="ctr"/>
                      <a:r>
                        <a:rPr lang="cs-CZ" sz="1000" u="none" strike="noStrike" dirty="0">
                          <a:effectLst/>
                        </a:rPr>
                        <a:t>http://www.mdcr.cz/en/HomePage.htm</a:t>
                      </a:r>
                      <a:endParaRPr lang="cs-CZ" sz="1000" b="0" i="0" u="none" strike="noStrike" dirty="0">
                        <a:effectLst/>
                        <a:latin typeface="Arial"/>
                      </a:endParaRPr>
                    </a:p>
                  </a:txBody>
                  <a:tcPr marL="3476" marR="3476" marT="3476" marB="0" anchor="ctr">
                    <a:solidFill>
                      <a:schemeClr val="bg1">
                        <a:lumMod val="85000"/>
                      </a:schemeClr>
                    </a:solidFill>
                  </a:tcPr>
                </a:tc>
              </a:tr>
              <a:tr h="314122">
                <a:tc vMerge="1">
                  <a:txBody>
                    <a:bodyPr/>
                    <a:lstStyle/>
                    <a:p>
                      <a:pPr algn="l" fontAlgn="ctr"/>
                      <a:endParaRPr lang="cs-CZ" sz="1000" b="1" i="0" u="none" strike="noStrike" dirty="0">
                        <a:effectLst/>
                        <a:latin typeface="Arial"/>
                      </a:endParaRPr>
                    </a:p>
                  </a:txBody>
                  <a:tcPr marL="3476" marR="3476" marT="3476" marB="0" anchor="ctr"/>
                </a:tc>
                <a:tc>
                  <a:txBody>
                    <a:bodyPr/>
                    <a:lstStyle/>
                    <a:p>
                      <a:pPr algn="l" fontAlgn="ctr"/>
                      <a:r>
                        <a:rPr lang="cs-CZ" sz="1000" u="none" strike="noStrike" dirty="0">
                          <a:effectLst/>
                        </a:rPr>
                        <a:t>Státní fond dopravní infrastruktury</a:t>
                      </a:r>
                      <a:endParaRPr lang="cs-CZ" sz="1000" b="0" i="0" u="none" strike="noStrike" dirty="0">
                        <a:effectLst/>
                        <a:latin typeface="Arial"/>
                      </a:endParaRPr>
                    </a:p>
                  </a:txBody>
                  <a:tcPr marL="3476" marR="3476" marT="3476" marB="0" anchor="ctr">
                    <a:solidFill>
                      <a:schemeClr val="bg1">
                        <a:lumMod val="85000"/>
                      </a:schemeClr>
                    </a:solidFill>
                  </a:tcPr>
                </a:tc>
                <a:tc>
                  <a:txBody>
                    <a:bodyPr/>
                    <a:lstStyle/>
                    <a:p>
                      <a:pPr algn="l" fontAlgn="ctr"/>
                      <a:r>
                        <a:rPr lang="cs-CZ" sz="1000" b="0" u="none" strike="noStrike" dirty="0" smtClean="0">
                          <a:effectLst/>
                        </a:rPr>
                        <a:t>ZS</a:t>
                      </a:r>
                      <a:endParaRPr lang="cs-CZ" sz="1000" b="0" i="0" u="none" strike="noStrike" dirty="0">
                        <a:effectLst/>
                        <a:latin typeface="Arial"/>
                      </a:endParaRPr>
                    </a:p>
                  </a:txBody>
                  <a:tcPr marL="3476" marR="3476" marT="3476" marB="0" anchor="ctr" anchorCtr="1">
                    <a:solidFill>
                      <a:schemeClr val="bg1">
                        <a:lumMod val="85000"/>
                      </a:schemeClr>
                    </a:solidFill>
                  </a:tcPr>
                </a:tc>
                <a:tc>
                  <a:txBody>
                    <a:bodyPr/>
                    <a:lstStyle/>
                    <a:p>
                      <a:pPr algn="l" fontAlgn="ctr"/>
                      <a:r>
                        <a:rPr lang="cs-CZ" sz="1000" u="none" strike="noStrike" dirty="0">
                          <a:effectLst/>
                        </a:rPr>
                        <a:t>http://www.sfdi.cz/en/</a:t>
                      </a:r>
                      <a:endParaRPr lang="cs-CZ" sz="1000" b="0" i="0" u="none" strike="noStrike" dirty="0">
                        <a:effectLst/>
                        <a:latin typeface="Arial"/>
                      </a:endParaRPr>
                    </a:p>
                  </a:txBody>
                  <a:tcPr marL="3476" marR="3476" marT="3476" marB="0" anchor="ctr">
                    <a:solidFill>
                      <a:schemeClr val="bg1">
                        <a:lumMod val="85000"/>
                      </a:schemeClr>
                    </a:solidFill>
                  </a:tcPr>
                </a:tc>
              </a:tr>
              <a:tr h="314122">
                <a:tc rowSpan="3">
                  <a:txBody>
                    <a:bodyPr/>
                    <a:lstStyle/>
                    <a:p>
                      <a:pPr algn="l" fontAlgn="ctr"/>
                      <a:r>
                        <a:rPr lang="cs-CZ" sz="1000" b="1" u="none" strike="noStrike" dirty="0">
                          <a:effectLst/>
                        </a:rPr>
                        <a:t>OP </a:t>
                      </a:r>
                      <a:r>
                        <a:rPr lang="cs-CZ" sz="1000" b="1" u="none" strike="noStrike" dirty="0" smtClean="0">
                          <a:effectLst/>
                        </a:rPr>
                        <a:t>Životní prostředí</a:t>
                      </a:r>
                      <a:endParaRPr lang="cs-CZ" sz="1000" b="1" i="0" u="none" strike="noStrike" dirty="0">
                        <a:effectLst/>
                        <a:latin typeface="Arial"/>
                      </a:endParaRPr>
                    </a:p>
                  </a:txBody>
                  <a:tcPr marL="3476" marR="3476" marT="3476" marB="0" anchor="ctr"/>
                </a:tc>
                <a:tc>
                  <a:txBody>
                    <a:bodyPr/>
                    <a:lstStyle/>
                    <a:p>
                      <a:pPr algn="l" fontAlgn="ctr"/>
                      <a:r>
                        <a:rPr lang="cs-CZ" sz="1000" u="none" strike="noStrike">
                          <a:effectLst/>
                        </a:rPr>
                        <a:t>Ministerstvo životního prostředí</a:t>
                      </a:r>
                      <a:endParaRPr lang="cs-CZ" sz="1000" b="0" i="0" u="none" strike="noStrike">
                        <a:effectLst/>
                        <a:latin typeface="Arial"/>
                      </a:endParaRPr>
                    </a:p>
                  </a:txBody>
                  <a:tcPr marL="3476" marR="3476" marT="3476" marB="0" anchor="ctr"/>
                </a:tc>
                <a:tc>
                  <a:txBody>
                    <a:bodyPr/>
                    <a:lstStyle/>
                    <a:p>
                      <a:pPr algn="l" fontAlgn="ctr"/>
                      <a:r>
                        <a:rPr lang="cs-CZ" sz="1000" b="0" u="none" strike="noStrike" dirty="0" smtClean="0">
                          <a:effectLst/>
                        </a:rPr>
                        <a:t>ŘO</a:t>
                      </a:r>
                      <a:endParaRPr lang="cs-CZ" sz="1000" b="0" i="0" u="none" strike="noStrike" dirty="0">
                        <a:effectLst/>
                        <a:latin typeface="Arial"/>
                      </a:endParaRPr>
                    </a:p>
                  </a:txBody>
                  <a:tcPr marL="3476" marR="3476" marT="3476" marB="0" anchor="ctr" anchorCtr="1"/>
                </a:tc>
                <a:tc>
                  <a:txBody>
                    <a:bodyPr/>
                    <a:lstStyle/>
                    <a:p>
                      <a:pPr algn="l" fontAlgn="ctr"/>
                      <a:r>
                        <a:rPr lang="cs-CZ" sz="1000" u="none" strike="noStrike" dirty="0">
                          <a:effectLst/>
                        </a:rPr>
                        <a:t>http://www.mzp.cz/en/</a:t>
                      </a:r>
                      <a:endParaRPr lang="cs-CZ" sz="1000" b="0" i="0" u="none" strike="noStrike" dirty="0">
                        <a:effectLst/>
                        <a:latin typeface="Arial"/>
                      </a:endParaRPr>
                    </a:p>
                  </a:txBody>
                  <a:tcPr marL="3476" marR="3476" marT="3476" marB="0" anchor="ctr"/>
                </a:tc>
              </a:tr>
              <a:tr h="314122">
                <a:tc vMerge="1">
                  <a:txBody>
                    <a:bodyPr/>
                    <a:lstStyle/>
                    <a:p>
                      <a:pPr algn="l" fontAlgn="ctr"/>
                      <a:endParaRPr lang="cs-CZ" sz="1000" b="1" i="0" u="none" strike="noStrike" dirty="0">
                        <a:effectLst/>
                        <a:latin typeface="Arial"/>
                      </a:endParaRPr>
                    </a:p>
                  </a:txBody>
                  <a:tcPr marL="3476" marR="3476" marT="3476" marB="0" anchor="ctr"/>
                </a:tc>
                <a:tc>
                  <a:txBody>
                    <a:bodyPr/>
                    <a:lstStyle/>
                    <a:p>
                      <a:pPr algn="l" fontAlgn="ctr"/>
                      <a:r>
                        <a:rPr lang="pl-PL" sz="1000" u="none" strike="noStrike" dirty="0">
                          <a:effectLst/>
                        </a:rPr>
                        <a:t>Agentura ochrany přírody a krajiny</a:t>
                      </a:r>
                      <a:endParaRPr lang="pl-PL" sz="1000" b="0" i="0" u="none" strike="noStrike" dirty="0">
                        <a:effectLst/>
                        <a:latin typeface="Arial"/>
                      </a:endParaRPr>
                    </a:p>
                  </a:txBody>
                  <a:tcPr marL="3476" marR="3476" marT="3476" marB="0" anchor="ctr"/>
                </a:tc>
                <a:tc>
                  <a:txBody>
                    <a:bodyPr/>
                    <a:lstStyle/>
                    <a:p>
                      <a:pPr algn="l" fontAlgn="ctr"/>
                      <a:r>
                        <a:rPr lang="cs-CZ" sz="1000" b="0" u="none" strike="noStrike" dirty="0" smtClean="0">
                          <a:effectLst/>
                        </a:rPr>
                        <a:t>ZS</a:t>
                      </a:r>
                      <a:endParaRPr lang="cs-CZ" sz="1000" b="0" i="0" u="none" strike="noStrike" dirty="0">
                        <a:effectLst/>
                        <a:latin typeface="Arial"/>
                      </a:endParaRPr>
                    </a:p>
                  </a:txBody>
                  <a:tcPr marL="3476" marR="3476" marT="3476" marB="0" anchor="ctr" anchorCtr="1"/>
                </a:tc>
                <a:tc>
                  <a:txBody>
                    <a:bodyPr/>
                    <a:lstStyle/>
                    <a:p>
                      <a:pPr algn="l" fontAlgn="ctr"/>
                      <a:r>
                        <a:rPr lang="cs-CZ" sz="1000" u="none" strike="noStrike" dirty="0">
                          <a:effectLst/>
                        </a:rPr>
                        <a:t>http://www.ochranaprirody.cz/</a:t>
                      </a:r>
                      <a:endParaRPr lang="cs-CZ" sz="1000" b="0" i="0" u="none" strike="noStrike" dirty="0">
                        <a:effectLst/>
                        <a:latin typeface="Arial"/>
                      </a:endParaRPr>
                    </a:p>
                  </a:txBody>
                  <a:tcPr marL="3476" marR="3476" marT="3476" marB="0" anchor="ctr"/>
                </a:tc>
              </a:tr>
              <a:tr h="314122">
                <a:tc vMerge="1">
                  <a:txBody>
                    <a:bodyPr/>
                    <a:lstStyle/>
                    <a:p>
                      <a:pPr algn="l" fontAlgn="ctr"/>
                      <a:endParaRPr lang="cs-CZ" sz="1000" b="1" i="0" u="none" strike="noStrike" dirty="0">
                        <a:effectLst/>
                        <a:latin typeface="Arial"/>
                      </a:endParaRPr>
                    </a:p>
                  </a:txBody>
                  <a:tcPr marL="3476" marR="3476" marT="3476" marB="0" anchor="ctr"/>
                </a:tc>
                <a:tc>
                  <a:txBody>
                    <a:bodyPr/>
                    <a:lstStyle/>
                    <a:p>
                      <a:pPr algn="l" fontAlgn="ctr"/>
                      <a:r>
                        <a:rPr lang="cs-CZ" sz="1000" u="none" strike="noStrike" dirty="0">
                          <a:effectLst/>
                        </a:rPr>
                        <a:t>Státní fond životního prostředí</a:t>
                      </a:r>
                      <a:endParaRPr lang="cs-CZ" sz="1000" b="0" i="0" u="none" strike="noStrike" dirty="0">
                        <a:effectLst/>
                        <a:latin typeface="Arial"/>
                      </a:endParaRPr>
                    </a:p>
                  </a:txBody>
                  <a:tcPr marL="3476" marR="3476" marT="3476" marB="0" anchor="ctr"/>
                </a:tc>
                <a:tc>
                  <a:txBody>
                    <a:bodyPr/>
                    <a:lstStyle/>
                    <a:p>
                      <a:pPr algn="l" fontAlgn="ctr"/>
                      <a:r>
                        <a:rPr lang="cs-CZ" sz="1000" b="0" i="0" u="none" strike="noStrike" dirty="0" smtClean="0">
                          <a:effectLst/>
                          <a:latin typeface="+mn-lt"/>
                        </a:rPr>
                        <a:t>ZS</a:t>
                      </a:r>
                      <a:endParaRPr lang="cs-CZ" sz="1000" b="0" i="0" u="none" strike="noStrike" dirty="0">
                        <a:effectLst/>
                        <a:latin typeface="Arial"/>
                      </a:endParaRPr>
                    </a:p>
                  </a:txBody>
                  <a:tcPr marL="3476" marR="3476" marT="3476" marB="0" anchor="ctr" anchorCtr="1"/>
                </a:tc>
                <a:tc>
                  <a:txBody>
                    <a:bodyPr/>
                    <a:lstStyle/>
                    <a:p>
                      <a:pPr algn="l" fontAlgn="ctr"/>
                      <a:r>
                        <a:rPr lang="cs-CZ" sz="1000" u="none" strike="noStrike" dirty="0">
                          <a:effectLst/>
                        </a:rPr>
                        <a:t>https://www.sfzp.cz/</a:t>
                      </a:r>
                      <a:endParaRPr lang="cs-CZ" sz="1000" b="0" i="0" u="none" strike="noStrike" dirty="0">
                        <a:effectLst/>
                        <a:latin typeface="Arial"/>
                      </a:endParaRPr>
                    </a:p>
                  </a:txBody>
                  <a:tcPr marL="3476" marR="3476" marT="3476" marB="0" anchor="ctr"/>
                </a:tc>
              </a:tr>
              <a:tr h="314122">
                <a:tc rowSpan="2">
                  <a:txBody>
                    <a:bodyPr/>
                    <a:lstStyle/>
                    <a:p>
                      <a:pPr algn="l" fontAlgn="ctr"/>
                      <a:r>
                        <a:rPr lang="cs-CZ" sz="1000" b="1" u="none" strike="noStrike" dirty="0" smtClean="0">
                          <a:effectLst/>
                        </a:rPr>
                        <a:t>Integrovaný regionální operační program</a:t>
                      </a:r>
                      <a:endParaRPr lang="cs-CZ" sz="1000" b="1" i="0" u="none" strike="noStrike" dirty="0">
                        <a:effectLst/>
                        <a:latin typeface="Arial"/>
                      </a:endParaRPr>
                    </a:p>
                  </a:txBody>
                  <a:tcPr marL="3476" marR="3476" marT="3476" marB="0" anchor="ctr">
                    <a:solidFill>
                      <a:schemeClr val="bg1">
                        <a:lumMod val="85000"/>
                      </a:schemeClr>
                    </a:solidFill>
                  </a:tcPr>
                </a:tc>
                <a:tc>
                  <a:txBody>
                    <a:bodyPr/>
                    <a:lstStyle/>
                    <a:p>
                      <a:pPr algn="l" fontAlgn="ctr"/>
                      <a:r>
                        <a:rPr lang="cs-CZ" sz="1000" u="none" strike="noStrike" dirty="0">
                          <a:effectLst/>
                        </a:rPr>
                        <a:t>Ministerstvo pro místní rozvoj</a:t>
                      </a:r>
                      <a:endParaRPr lang="cs-CZ" sz="1000" b="0" i="0" u="none" strike="noStrike" dirty="0">
                        <a:effectLst/>
                        <a:latin typeface="Arial"/>
                      </a:endParaRPr>
                    </a:p>
                  </a:txBody>
                  <a:tcPr marL="3476" marR="3476" marT="3476" marB="0" anchor="ctr">
                    <a:solidFill>
                      <a:schemeClr val="bg1">
                        <a:lumMod val="85000"/>
                      </a:schemeClr>
                    </a:solidFill>
                  </a:tcPr>
                </a:tc>
                <a:tc>
                  <a:txBody>
                    <a:bodyPr/>
                    <a:lstStyle/>
                    <a:p>
                      <a:pPr algn="l" fontAlgn="ctr"/>
                      <a:r>
                        <a:rPr lang="cs-CZ" sz="1000" b="0" u="none" strike="noStrike" dirty="0" smtClean="0">
                          <a:effectLst/>
                        </a:rPr>
                        <a:t>ŘO</a:t>
                      </a:r>
                      <a:endParaRPr lang="cs-CZ" sz="1000" b="0" i="0" u="none" strike="noStrike" dirty="0">
                        <a:effectLst/>
                        <a:latin typeface="Arial"/>
                      </a:endParaRPr>
                    </a:p>
                  </a:txBody>
                  <a:tcPr marL="3476" marR="3476" marT="3476" marB="0" anchor="ctr" anchorCtr="1">
                    <a:solidFill>
                      <a:schemeClr val="bg1">
                        <a:lumMod val="85000"/>
                      </a:schemeClr>
                    </a:solidFill>
                  </a:tcPr>
                </a:tc>
                <a:tc>
                  <a:txBody>
                    <a:bodyPr/>
                    <a:lstStyle/>
                    <a:p>
                      <a:pPr algn="l" fontAlgn="b"/>
                      <a:r>
                        <a:rPr lang="cs-CZ" sz="1000" u="sng" strike="noStrike" dirty="0">
                          <a:effectLst/>
                          <a:hlinkClick r:id="rId2"/>
                        </a:rPr>
                        <a:t>www.strukturalni-fondy.cz/irop</a:t>
                      </a:r>
                      <a:endParaRPr lang="cs-CZ" sz="1000" b="0" i="0" u="sng" strike="noStrike" dirty="0">
                        <a:solidFill>
                          <a:srgbClr val="0000FF"/>
                        </a:solidFill>
                        <a:effectLst/>
                        <a:latin typeface="Arial"/>
                      </a:endParaRPr>
                    </a:p>
                  </a:txBody>
                  <a:tcPr marL="3476" marR="3476" marT="3476" marB="0" anchor="ctr">
                    <a:solidFill>
                      <a:schemeClr val="bg1">
                        <a:lumMod val="85000"/>
                      </a:schemeClr>
                    </a:solidFill>
                  </a:tcPr>
                </a:tc>
              </a:tr>
              <a:tr h="314122">
                <a:tc vMerge="1">
                  <a:txBody>
                    <a:bodyPr/>
                    <a:lstStyle/>
                    <a:p>
                      <a:pPr algn="l" fontAlgn="ctr"/>
                      <a:endParaRPr lang="cs-CZ" sz="1000" b="1" i="0" u="none" strike="noStrike" dirty="0">
                        <a:effectLst/>
                        <a:latin typeface="Arial"/>
                      </a:endParaRPr>
                    </a:p>
                  </a:txBody>
                  <a:tcPr marL="3476" marR="3476" marT="3476" marB="0" anchor="ctr"/>
                </a:tc>
                <a:tc>
                  <a:txBody>
                    <a:bodyPr/>
                    <a:lstStyle/>
                    <a:p>
                      <a:pPr algn="l" fontAlgn="ctr"/>
                      <a:r>
                        <a:rPr lang="cs-CZ" sz="1000" u="none" strike="noStrike" dirty="0">
                          <a:effectLst/>
                        </a:rPr>
                        <a:t>Centrum pro regionální rozvoj</a:t>
                      </a:r>
                      <a:endParaRPr lang="cs-CZ" sz="1000" b="0" i="0" u="none" strike="noStrike" dirty="0">
                        <a:effectLst/>
                        <a:latin typeface="Arial"/>
                      </a:endParaRPr>
                    </a:p>
                  </a:txBody>
                  <a:tcPr marL="3476" marR="3476" marT="3476" marB="0" anchor="ctr">
                    <a:solidFill>
                      <a:schemeClr val="bg1">
                        <a:lumMod val="85000"/>
                      </a:schemeClr>
                    </a:solidFill>
                  </a:tcPr>
                </a:tc>
                <a:tc>
                  <a:txBody>
                    <a:bodyPr/>
                    <a:lstStyle/>
                    <a:p>
                      <a:pPr algn="l" fontAlgn="ctr"/>
                      <a:r>
                        <a:rPr lang="cs-CZ" sz="1000" b="0" u="none" strike="noStrike" dirty="0" smtClean="0">
                          <a:effectLst/>
                        </a:rPr>
                        <a:t>ZS</a:t>
                      </a:r>
                      <a:endParaRPr lang="cs-CZ" sz="1000" b="0" i="0" u="none" strike="noStrike" dirty="0">
                        <a:effectLst/>
                        <a:latin typeface="Arial"/>
                      </a:endParaRPr>
                    </a:p>
                  </a:txBody>
                  <a:tcPr marL="3476" marR="3476" marT="3476" marB="0" anchor="ctr" anchorCtr="1">
                    <a:solidFill>
                      <a:schemeClr val="bg1">
                        <a:lumMod val="85000"/>
                      </a:schemeClr>
                    </a:solidFill>
                  </a:tcPr>
                </a:tc>
                <a:tc>
                  <a:txBody>
                    <a:bodyPr/>
                    <a:lstStyle/>
                    <a:p>
                      <a:pPr algn="l" fontAlgn="b"/>
                      <a:r>
                        <a:rPr lang="cs-CZ" sz="1000" u="sng" strike="noStrike" dirty="0">
                          <a:effectLst/>
                          <a:hlinkClick r:id="rId3"/>
                        </a:rPr>
                        <a:t>www.crr.cz</a:t>
                      </a:r>
                      <a:endParaRPr lang="cs-CZ" sz="1000" b="0" i="0" u="sng" strike="noStrike" dirty="0">
                        <a:solidFill>
                          <a:srgbClr val="0000FF"/>
                        </a:solidFill>
                        <a:effectLst/>
                        <a:latin typeface="Arial"/>
                      </a:endParaRPr>
                    </a:p>
                  </a:txBody>
                  <a:tcPr marL="3476" marR="3476" marT="3476" marB="0" anchor="ctr">
                    <a:solidFill>
                      <a:schemeClr val="bg1">
                        <a:lumMod val="85000"/>
                      </a:schemeClr>
                    </a:solidFill>
                  </a:tcPr>
                </a:tc>
              </a:tr>
              <a:tr h="320936">
                <a:tc>
                  <a:txBody>
                    <a:bodyPr/>
                    <a:lstStyle/>
                    <a:p>
                      <a:pPr algn="l" fontAlgn="ctr"/>
                      <a:r>
                        <a:rPr lang="en-US" sz="1000" b="1" u="none" strike="noStrike" dirty="0">
                          <a:effectLst/>
                        </a:rPr>
                        <a:t>OP </a:t>
                      </a:r>
                      <a:r>
                        <a:rPr lang="cs-CZ" sz="1000" b="1" u="none" strike="noStrike" dirty="0" smtClean="0">
                          <a:effectLst/>
                        </a:rPr>
                        <a:t>Praha</a:t>
                      </a:r>
                      <a:r>
                        <a:rPr lang="en-US" sz="1000" b="1" u="none" strike="noStrike" dirty="0" smtClean="0">
                          <a:effectLst/>
                        </a:rPr>
                        <a:t> – </a:t>
                      </a:r>
                      <a:r>
                        <a:rPr lang="cs-CZ" sz="1000" b="1" u="none" strike="noStrike" dirty="0" smtClean="0">
                          <a:effectLst/>
                        </a:rPr>
                        <a:t>pól růstu ČR</a:t>
                      </a:r>
                      <a:endParaRPr lang="en-US" sz="1000" b="1" i="0" u="none" strike="noStrike" dirty="0">
                        <a:effectLst/>
                        <a:latin typeface="Arial"/>
                      </a:endParaRPr>
                    </a:p>
                  </a:txBody>
                  <a:tcPr marL="3476" marR="3476" marT="3476" marB="0" anchor="ctr"/>
                </a:tc>
                <a:tc>
                  <a:txBody>
                    <a:bodyPr/>
                    <a:lstStyle/>
                    <a:p>
                      <a:pPr algn="l" fontAlgn="ctr"/>
                      <a:r>
                        <a:rPr lang="cs-CZ" sz="1000" u="none" strike="noStrike" dirty="0">
                          <a:effectLst/>
                        </a:rPr>
                        <a:t>Magistrát hlavního města Prahy</a:t>
                      </a:r>
                      <a:endParaRPr lang="cs-CZ" sz="1000" b="0" i="0" u="none" strike="noStrike" dirty="0">
                        <a:effectLst/>
                        <a:latin typeface="Arial"/>
                      </a:endParaRPr>
                    </a:p>
                  </a:txBody>
                  <a:tcPr marL="3476" marR="3476" marT="3476" marB="0" anchor="ctr"/>
                </a:tc>
                <a:tc>
                  <a:txBody>
                    <a:bodyPr/>
                    <a:lstStyle/>
                    <a:p>
                      <a:pPr algn="l" fontAlgn="ctr"/>
                      <a:r>
                        <a:rPr lang="cs-CZ" sz="1000" b="0" u="none" strike="noStrike" dirty="0" smtClean="0">
                          <a:effectLst/>
                        </a:rPr>
                        <a:t>ŘO</a:t>
                      </a:r>
                      <a:endParaRPr lang="en-US" sz="1000" b="0" i="0" u="none" strike="noStrike" dirty="0">
                        <a:effectLst/>
                        <a:latin typeface="Arial"/>
                      </a:endParaRPr>
                    </a:p>
                  </a:txBody>
                  <a:tcPr marL="3476" marR="3476" marT="3476" marB="0" anchor="ctr" anchorCtr="1"/>
                </a:tc>
                <a:tc>
                  <a:txBody>
                    <a:bodyPr/>
                    <a:lstStyle/>
                    <a:p>
                      <a:pPr algn="l" fontAlgn="ctr"/>
                      <a:r>
                        <a:rPr lang="cs-CZ" sz="1000" u="none" strike="noStrike" dirty="0">
                          <a:effectLst/>
                        </a:rPr>
                        <a:t>http://www.prahafondy.eu/cz/budoucnost-2014/op-praha---pol-rustu-cr.html</a:t>
                      </a:r>
                      <a:endParaRPr lang="cs-CZ" sz="1000" b="0" i="0" u="none" strike="noStrike" dirty="0">
                        <a:effectLst/>
                        <a:latin typeface="Arial"/>
                      </a:endParaRPr>
                    </a:p>
                  </a:txBody>
                  <a:tcPr marL="3476" marR="3476" marT="3476" marB="0" anchor="ctr"/>
                </a:tc>
              </a:tr>
              <a:tr h="479594">
                <a:tc>
                  <a:txBody>
                    <a:bodyPr/>
                    <a:lstStyle/>
                    <a:p>
                      <a:pPr algn="l" fontAlgn="ctr"/>
                      <a:r>
                        <a:rPr lang="cs-CZ" sz="1000" b="1" u="none" strike="noStrike" dirty="0">
                          <a:effectLst/>
                        </a:rPr>
                        <a:t>OP </a:t>
                      </a:r>
                      <a:r>
                        <a:rPr lang="cs-CZ" sz="1000" b="1" u="none" strike="noStrike" dirty="0" smtClean="0">
                          <a:effectLst/>
                        </a:rPr>
                        <a:t>Technická asistence</a:t>
                      </a:r>
                      <a:endParaRPr lang="cs-CZ" sz="1000" b="1" i="0" u="none" strike="noStrike" dirty="0">
                        <a:effectLst/>
                        <a:latin typeface="Arial"/>
                      </a:endParaRPr>
                    </a:p>
                  </a:txBody>
                  <a:tcPr marL="3476" marR="3476" marT="3476" marB="0" anchor="ctr">
                    <a:solidFill>
                      <a:schemeClr val="bg1">
                        <a:lumMod val="85000"/>
                      </a:schemeClr>
                    </a:solidFill>
                  </a:tcPr>
                </a:tc>
                <a:tc>
                  <a:txBody>
                    <a:bodyPr/>
                    <a:lstStyle/>
                    <a:p>
                      <a:pPr algn="l" fontAlgn="ctr"/>
                      <a:r>
                        <a:rPr lang="cs-CZ" sz="1000" u="none" strike="noStrike" dirty="0">
                          <a:effectLst/>
                        </a:rPr>
                        <a:t>Ministerstvo pro místní rozvoj</a:t>
                      </a:r>
                      <a:endParaRPr lang="cs-CZ" sz="1000" b="0" i="0" u="none" strike="noStrike" dirty="0">
                        <a:effectLst/>
                        <a:latin typeface="Arial"/>
                      </a:endParaRPr>
                    </a:p>
                  </a:txBody>
                  <a:tcPr marL="3476" marR="3476" marT="3476" marB="0" anchor="ctr">
                    <a:solidFill>
                      <a:schemeClr val="bg1">
                        <a:lumMod val="85000"/>
                      </a:schemeClr>
                    </a:solidFill>
                  </a:tcPr>
                </a:tc>
                <a:tc>
                  <a:txBody>
                    <a:bodyPr/>
                    <a:lstStyle/>
                    <a:p>
                      <a:pPr algn="l" fontAlgn="ctr"/>
                      <a:r>
                        <a:rPr lang="cs-CZ" sz="1000" b="0" i="0" u="none" strike="noStrike" dirty="0" smtClean="0">
                          <a:effectLst/>
                          <a:latin typeface="Arial"/>
                        </a:rPr>
                        <a:t>ŘO</a:t>
                      </a:r>
                      <a:endParaRPr lang="cs-CZ" sz="1000" b="0" i="0" u="none" strike="noStrike" dirty="0">
                        <a:effectLst/>
                        <a:latin typeface="Arial"/>
                      </a:endParaRPr>
                    </a:p>
                  </a:txBody>
                  <a:tcPr marL="3476" marR="3476" marT="3476" marB="0" anchor="ctr" anchorCtr="1">
                    <a:solidFill>
                      <a:schemeClr val="bg1">
                        <a:lumMod val="85000"/>
                      </a:schemeClr>
                    </a:solidFill>
                  </a:tcPr>
                </a:tc>
                <a:tc>
                  <a:txBody>
                    <a:bodyPr/>
                    <a:lstStyle/>
                    <a:p>
                      <a:pPr algn="l" fontAlgn="ctr"/>
                      <a:r>
                        <a:rPr lang="cs-CZ" sz="1000" u="sng" strike="noStrike" dirty="0">
                          <a:effectLst/>
                        </a:rPr>
                        <a:t>http://www.strukturalni-fondy.cz/cs/Fondy-EU/2014-2020/Operacni-programy/OP-Technicka-pomoc</a:t>
                      </a:r>
                      <a:endParaRPr lang="cs-CZ" sz="1000" b="0" i="0" u="sng" strike="noStrike" dirty="0">
                        <a:solidFill>
                          <a:srgbClr val="0000FF"/>
                        </a:solidFill>
                        <a:effectLst/>
                        <a:latin typeface="Arial"/>
                      </a:endParaRPr>
                    </a:p>
                  </a:txBody>
                  <a:tcPr marL="3476" marR="3476" marT="3476" marB="0" anchor="ctr">
                    <a:solidFill>
                      <a:schemeClr val="bg1">
                        <a:lumMod val="85000"/>
                      </a:schemeClr>
                    </a:solidFill>
                  </a:tcPr>
                </a:tc>
              </a:tr>
            </a:tbl>
          </a:graphicData>
        </a:graphic>
      </p:graphicFrame>
    </p:spTree>
    <p:extLst>
      <p:ext uri="{BB962C8B-B14F-4D97-AF65-F5344CB8AC3E}">
        <p14:creationId xmlns:p14="http://schemas.microsoft.com/office/powerpoint/2010/main" val="57580896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avoiceformen.com/wp-content/uploads/sites/2/2013/01/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28"/>
            <a:ext cx="10435720" cy="686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4815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509120"/>
            <a:ext cx="1298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3526" y="2297355"/>
            <a:ext cx="8566521" cy="3354765"/>
          </a:xfrm>
          <a:prstGeom prst="rect">
            <a:avLst/>
          </a:prstGeom>
          <a:noFill/>
        </p:spPr>
        <p:txBody>
          <a:bodyPr wrap="square">
            <a:spAutoFit/>
          </a:bodyPr>
          <a:lstStyle/>
          <a:p>
            <a:pPr marL="1263650" lvl="2" indent="-349250">
              <a:spcBef>
                <a:spcPct val="50000"/>
              </a:spcBef>
              <a:spcAft>
                <a:spcPts val="600"/>
              </a:spcAft>
              <a:buFont typeface="+mj-lt"/>
              <a:buAutoNum type="arabicPeriod"/>
              <a:defRPr/>
            </a:pPr>
            <a:r>
              <a:rPr lang="en-GB" sz="2400" kern="0" dirty="0" smtClean="0">
                <a:solidFill>
                  <a:srgbClr val="00316E"/>
                </a:solidFill>
                <a:latin typeface="+mn-lt"/>
              </a:rPr>
              <a:t>Improving </a:t>
            </a:r>
            <a:r>
              <a:rPr lang="en-GB" sz="2400" kern="0" dirty="0">
                <a:solidFill>
                  <a:srgbClr val="00316E"/>
                </a:solidFill>
                <a:latin typeface="+mn-lt"/>
              </a:rPr>
              <a:t>Structural </a:t>
            </a:r>
            <a:r>
              <a:rPr lang="en-GB" sz="2400" kern="0" dirty="0" smtClean="0">
                <a:solidFill>
                  <a:srgbClr val="00316E"/>
                </a:solidFill>
                <a:latin typeface="+mn-lt"/>
              </a:rPr>
              <a:t>Funds programmes (</a:t>
            </a:r>
            <a:r>
              <a:rPr lang="en-GB" sz="2400" kern="0" dirty="0" smtClean="0">
                <a:solidFill>
                  <a:srgbClr val="00316E"/>
                </a:solidFill>
                <a:latin typeface="+mn-lt"/>
                <a:hlinkClick r:id="rId3"/>
              </a:rPr>
              <a:t>video</a:t>
            </a:r>
            <a:r>
              <a:rPr lang="en-GB" sz="2400" kern="0" dirty="0" smtClean="0">
                <a:solidFill>
                  <a:srgbClr val="00316E"/>
                </a:solidFill>
                <a:latin typeface="+mn-lt"/>
              </a:rPr>
              <a:t>)</a:t>
            </a:r>
            <a:endParaRPr lang="en-GB" sz="2400" kern="0" dirty="0">
              <a:solidFill>
                <a:srgbClr val="00316E"/>
              </a:solidFill>
              <a:latin typeface="+mn-lt"/>
            </a:endParaRPr>
          </a:p>
          <a:p>
            <a:pPr lvl="2">
              <a:spcBef>
                <a:spcPts val="1800"/>
              </a:spcBef>
              <a:spcAft>
                <a:spcPts val="1200"/>
              </a:spcAft>
              <a:buFontTx/>
              <a:buAutoNum type="arabicPeriod"/>
            </a:pPr>
            <a:r>
              <a:rPr lang="en-GB" sz="2400" kern="0" dirty="0" smtClean="0">
                <a:solidFill>
                  <a:srgbClr val="00316E"/>
                </a:solidFill>
                <a:latin typeface="+mn-lt"/>
              </a:rPr>
              <a:t> Public administrations as main target group (</a:t>
            </a:r>
            <a:r>
              <a:rPr lang="en-GB" sz="2400" kern="0" dirty="0" smtClean="0">
                <a:solidFill>
                  <a:srgbClr val="00316E"/>
                </a:solidFill>
                <a:latin typeface="+mn-lt"/>
                <a:hlinkClick r:id="rId4"/>
              </a:rPr>
              <a:t>video</a:t>
            </a:r>
            <a:r>
              <a:rPr lang="en-GB" sz="2400" kern="0" dirty="0" smtClean="0">
                <a:solidFill>
                  <a:srgbClr val="00316E"/>
                </a:solidFill>
                <a:latin typeface="+mn-lt"/>
              </a:rPr>
              <a:t>)</a:t>
            </a:r>
            <a:endParaRPr lang="en-GB" sz="2400" kern="0" dirty="0">
              <a:solidFill>
                <a:srgbClr val="00316E"/>
              </a:solidFill>
              <a:latin typeface="+mn-lt"/>
            </a:endParaRPr>
          </a:p>
          <a:p>
            <a:pPr marL="439738" lvl="0" indent="-439738">
              <a:spcBef>
                <a:spcPts val="1800"/>
              </a:spcBef>
              <a:spcAft>
                <a:spcPts val="1200"/>
              </a:spcAft>
              <a:buSzPct val="80000"/>
            </a:pPr>
            <a:r>
              <a:rPr lang="en-GB" sz="2400" kern="0" dirty="0" smtClean="0">
                <a:solidFill>
                  <a:srgbClr val="00316E"/>
                </a:solidFill>
                <a:latin typeface="+mn-lt"/>
              </a:rPr>
              <a:t>		3</a:t>
            </a:r>
            <a:r>
              <a:rPr lang="en-GB" sz="2400" kern="0" dirty="0">
                <a:solidFill>
                  <a:srgbClr val="00316E"/>
                </a:solidFill>
                <a:latin typeface="+mn-lt"/>
              </a:rPr>
              <a:t>. </a:t>
            </a:r>
            <a:r>
              <a:rPr lang="en-GB" sz="2400" kern="0" dirty="0" smtClean="0">
                <a:solidFill>
                  <a:srgbClr val="00316E"/>
                </a:solidFill>
                <a:latin typeface="+mn-lt"/>
              </a:rPr>
              <a:t>Mobilising stakeholders (</a:t>
            </a:r>
            <a:r>
              <a:rPr lang="en-GB" sz="2400" kern="0" dirty="0" smtClean="0">
                <a:solidFill>
                  <a:srgbClr val="00316E"/>
                </a:solidFill>
                <a:latin typeface="+mn-lt"/>
                <a:hlinkClick r:id="rId5"/>
              </a:rPr>
              <a:t>video</a:t>
            </a:r>
            <a:r>
              <a:rPr lang="en-GB" sz="2400" kern="0" dirty="0" smtClean="0">
                <a:solidFill>
                  <a:srgbClr val="00316E"/>
                </a:solidFill>
                <a:latin typeface="+mn-lt"/>
              </a:rPr>
              <a:t>)</a:t>
            </a:r>
            <a:endParaRPr lang="en-GB" sz="2400" kern="0" dirty="0">
              <a:solidFill>
                <a:srgbClr val="00316E"/>
              </a:solidFill>
              <a:latin typeface="+mn-lt"/>
            </a:endParaRPr>
          </a:p>
          <a:p>
            <a:pPr marL="439738" lvl="0" indent="-439738">
              <a:spcBef>
                <a:spcPts val="1800"/>
              </a:spcBef>
              <a:spcAft>
                <a:spcPts val="1200"/>
              </a:spcAft>
              <a:buSzPct val="80000"/>
            </a:pPr>
            <a:r>
              <a:rPr lang="en-GB" sz="2400" kern="0" dirty="0" smtClean="0">
                <a:solidFill>
                  <a:srgbClr val="00316E"/>
                </a:solidFill>
                <a:latin typeface="+mn-lt"/>
              </a:rPr>
              <a:t>		4</a:t>
            </a:r>
            <a:r>
              <a:rPr lang="en-GB" sz="2400" kern="0" dirty="0">
                <a:solidFill>
                  <a:srgbClr val="00316E"/>
                </a:solidFill>
                <a:latin typeface="+mn-lt"/>
              </a:rPr>
              <a:t>. </a:t>
            </a:r>
            <a:r>
              <a:rPr lang="en-GB" sz="2400" kern="0" dirty="0" smtClean="0">
                <a:solidFill>
                  <a:srgbClr val="00316E"/>
                </a:solidFill>
                <a:latin typeface="+mn-lt"/>
              </a:rPr>
              <a:t>Capturing results (</a:t>
            </a:r>
            <a:r>
              <a:rPr lang="en-GB" sz="2400" kern="0" dirty="0" smtClean="0">
                <a:solidFill>
                  <a:srgbClr val="00316E"/>
                </a:solidFill>
                <a:latin typeface="+mn-lt"/>
                <a:hlinkClick r:id="rId6"/>
              </a:rPr>
              <a:t>video</a:t>
            </a:r>
            <a:r>
              <a:rPr lang="en-GB" sz="2400" kern="0" dirty="0" smtClean="0">
                <a:solidFill>
                  <a:srgbClr val="00316E"/>
                </a:solidFill>
                <a:latin typeface="+mn-lt"/>
              </a:rPr>
              <a:t>)</a:t>
            </a:r>
            <a:endParaRPr lang="en-GB" sz="2400" dirty="0" smtClean="0">
              <a:latin typeface="+mn-lt"/>
            </a:endParaRPr>
          </a:p>
          <a:p>
            <a:pPr>
              <a:spcBef>
                <a:spcPct val="50000"/>
              </a:spcBef>
              <a:defRPr/>
            </a:pPr>
            <a:r>
              <a:rPr lang="en-GB" sz="2400" dirty="0" smtClean="0">
                <a:latin typeface="+mn-lt"/>
              </a:rPr>
              <a:t>All features derive from the </a:t>
            </a:r>
            <a:r>
              <a:rPr lang="en-GB" sz="2400" b="1" dirty="0" smtClean="0">
                <a:latin typeface="+mn-lt"/>
              </a:rPr>
              <a:t>result oriented approach</a:t>
            </a:r>
          </a:p>
        </p:txBody>
      </p:sp>
      <p:sp>
        <p:nvSpPr>
          <p:cNvPr id="2" name="Rectangle 1"/>
          <p:cNvSpPr/>
          <p:nvPr/>
        </p:nvSpPr>
        <p:spPr>
          <a:xfrm>
            <a:off x="646347" y="1223174"/>
            <a:ext cx="7920880" cy="523220"/>
          </a:xfrm>
          <a:prstGeom prst="rect">
            <a:avLst/>
          </a:prstGeom>
        </p:spPr>
        <p:txBody>
          <a:bodyPr wrap="square">
            <a:spAutoFit/>
          </a:bodyPr>
          <a:lstStyle/>
          <a:p>
            <a:pPr>
              <a:spcBef>
                <a:spcPct val="50000"/>
              </a:spcBef>
              <a:spcAft>
                <a:spcPts val="600"/>
              </a:spcAft>
              <a:defRPr/>
            </a:pPr>
            <a:r>
              <a:rPr lang="en-GB" b="1" kern="50" dirty="0">
                <a:solidFill>
                  <a:srgbClr val="00316E"/>
                </a:solidFill>
                <a:latin typeface="+mn-lt"/>
                <a:ea typeface="SimSun"/>
                <a:cs typeface="Mangal"/>
              </a:rPr>
              <a:t>Four features of INTERREG EUROPE projects</a:t>
            </a:r>
          </a:p>
        </p:txBody>
      </p:sp>
    </p:spTree>
    <p:extLst>
      <p:ext uri="{BB962C8B-B14F-4D97-AF65-F5344CB8AC3E}">
        <p14:creationId xmlns:p14="http://schemas.microsoft.com/office/powerpoint/2010/main" val="110950380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340768"/>
            <a:ext cx="6876256" cy="646331"/>
          </a:xfrm>
          <a:prstGeom prst="rect">
            <a:avLst/>
          </a:prstGeom>
          <a:noFill/>
        </p:spPr>
        <p:txBody>
          <a:bodyPr wrap="square">
            <a:spAutoFit/>
          </a:bodyPr>
          <a:lstStyle/>
          <a:p>
            <a:pPr algn="ctr">
              <a:spcBef>
                <a:spcPct val="50000"/>
              </a:spcBef>
              <a:spcAft>
                <a:spcPts val="600"/>
              </a:spcAft>
              <a:defRPr/>
            </a:pPr>
            <a:r>
              <a:rPr lang="en-GB" sz="3600" b="1" kern="0" dirty="0" smtClean="0">
                <a:solidFill>
                  <a:srgbClr val="00316E"/>
                </a:solidFill>
                <a:latin typeface="+mn-lt"/>
              </a:rPr>
              <a:t>3. Mobilising stakeholders</a:t>
            </a:r>
            <a:endParaRPr lang="en-GB" sz="3600" b="1" kern="0" dirty="0">
              <a:solidFill>
                <a:srgbClr val="00316E"/>
              </a:solidFill>
              <a:latin typeface="+mn-lt"/>
            </a:endParaRPr>
          </a:p>
        </p:txBody>
      </p:sp>
      <p:pic>
        <p:nvPicPr>
          <p:cNvPr id="10242" name="Picture 2" descr="http://www.tylerwestcott.com/2009May04/ruby_beach_stones_2_tylerwestcott.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 y="2204864"/>
            <a:ext cx="9140585" cy="606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19636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861906" y="19111"/>
            <a:ext cx="8229600" cy="430887"/>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a:solidFill>
                  <a:schemeClr val="bg1"/>
                </a:solidFill>
                <a:latin typeface="+mn-lt"/>
              </a:rPr>
              <a:t>3</a:t>
            </a:r>
            <a:r>
              <a:rPr lang="en-GB" sz="2000" b="1" dirty="0" smtClean="0">
                <a:solidFill>
                  <a:schemeClr val="bg1"/>
                </a:solidFill>
                <a:latin typeface="+mn-lt"/>
              </a:rPr>
              <a:t>. Mobilising stakeholder</a:t>
            </a:r>
            <a:endParaRPr lang="en-GB" b="1" dirty="0">
              <a:solidFill>
                <a:schemeClr val="bg1"/>
              </a:solidFill>
              <a:latin typeface="+mn-lt"/>
              <a:cs typeface="+mn-cs"/>
            </a:endParaRPr>
          </a:p>
        </p:txBody>
      </p:sp>
      <p:sp>
        <p:nvSpPr>
          <p:cNvPr id="11" name="Text Box 3"/>
          <p:cNvSpPr txBox="1">
            <a:spLocks noChangeArrowheads="1"/>
          </p:cNvSpPr>
          <p:nvPr/>
        </p:nvSpPr>
        <p:spPr bwMode="auto">
          <a:xfrm>
            <a:off x="467544" y="774398"/>
            <a:ext cx="7992888" cy="523220"/>
          </a:xfrm>
          <a:prstGeom prst="rect">
            <a:avLst/>
          </a:prstGeom>
          <a:noFill/>
          <a:ln w="9525">
            <a:noFill/>
            <a:miter lim="800000"/>
            <a:headEnd/>
            <a:tailEnd/>
          </a:ln>
        </p:spPr>
        <p:txBody>
          <a:bodyPr wrap="square">
            <a:spAutoFit/>
          </a:bodyPr>
          <a:lstStyle/>
          <a:p>
            <a:pPr algn="ctr" eaLnBrk="0" hangingPunct="0">
              <a:spcBef>
                <a:spcPct val="30000"/>
              </a:spcBef>
              <a:defRPr/>
            </a:pPr>
            <a:r>
              <a:rPr lang="en-GB" b="1" u="sng" dirty="0" smtClean="0">
                <a:latin typeface="+mj-lt"/>
              </a:rPr>
              <a:t>Why</a:t>
            </a:r>
            <a:r>
              <a:rPr lang="en-GB" b="1" dirty="0" smtClean="0">
                <a:latin typeface="+mj-lt"/>
              </a:rPr>
              <a:t>? Rationale</a:t>
            </a:r>
            <a:endParaRPr lang="en-GB" b="1" dirty="0">
              <a:latin typeface="+mj-lt"/>
            </a:endParaRPr>
          </a:p>
        </p:txBody>
      </p:sp>
      <p:grpSp>
        <p:nvGrpSpPr>
          <p:cNvPr id="12" name="Group 11"/>
          <p:cNvGrpSpPr/>
          <p:nvPr/>
        </p:nvGrpSpPr>
        <p:grpSpPr>
          <a:xfrm>
            <a:off x="723014" y="1385352"/>
            <a:ext cx="7704138" cy="4186554"/>
            <a:chOff x="1661646" y="1969288"/>
            <a:chExt cx="7704138" cy="4268248"/>
          </a:xfrm>
        </p:grpSpPr>
        <p:grpSp>
          <p:nvGrpSpPr>
            <p:cNvPr id="13" name="Group 25"/>
            <p:cNvGrpSpPr>
              <a:grpSpLocks/>
            </p:cNvGrpSpPr>
            <p:nvPr/>
          </p:nvGrpSpPr>
          <p:grpSpPr bwMode="auto">
            <a:xfrm>
              <a:off x="2408280" y="2420888"/>
              <a:ext cx="6384840" cy="3816648"/>
              <a:chOff x="2555776" y="1131590"/>
              <a:chExt cx="6588224" cy="3744416"/>
            </a:xfrm>
          </p:grpSpPr>
          <p:sp>
            <p:nvSpPr>
              <p:cNvPr id="15" name="Oval 14"/>
              <p:cNvSpPr/>
              <p:nvPr/>
            </p:nvSpPr>
            <p:spPr bwMode="auto">
              <a:xfrm>
                <a:off x="3131981" y="1276386"/>
                <a:ext cx="4247693" cy="3454825"/>
              </a:xfrm>
              <a:prstGeom prst="ellipse">
                <a:avLst/>
              </a:prstGeom>
              <a:solidFill>
                <a:schemeClr val="accent6">
                  <a:lumMod val="20000"/>
                  <a:lumOff val="80000"/>
                </a:schemeClr>
              </a:solidFill>
              <a:ln w="15875" cap="flat" cmpd="sng" algn="ctr">
                <a:solidFill>
                  <a:schemeClr val="tx1"/>
                </a:solidFill>
                <a:prstDash val="solid"/>
                <a:round/>
                <a:headEnd type="none" w="med" len="med"/>
                <a:tailEnd type="none" w="med" len="med"/>
              </a:ln>
              <a:effectLst/>
            </p:spPr>
            <p:txBody>
              <a:bodyPr/>
              <a:lstStyle/>
              <a:p>
                <a:pPr eaLnBrk="0" hangingPunct="0">
                  <a:spcBef>
                    <a:spcPct val="50000"/>
                  </a:spcBef>
                  <a:defRPr/>
                </a:pPr>
                <a:endParaRPr lang="en-GB">
                  <a:latin typeface="Times" pitchFamily="1" charset="0"/>
                </a:endParaRPr>
              </a:p>
            </p:txBody>
          </p:sp>
          <p:sp>
            <p:nvSpPr>
              <p:cNvPr id="16" name="Oval 15"/>
              <p:cNvSpPr/>
              <p:nvPr/>
            </p:nvSpPr>
            <p:spPr bwMode="auto">
              <a:xfrm>
                <a:off x="3880238" y="1985884"/>
                <a:ext cx="2942707" cy="2305147"/>
              </a:xfrm>
              <a:prstGeom prst="ellipse">
                <a:avLst/>
              </a:prstGeom>
              <a:solidFill>
                <a:schemeClr val="tx1">
                  <a:lumMod val="20000"/>
                  <a:lumOff val="80000"/>
                </a:schemeClr>
              </a:solidFill>
              <a:ln w="15875" cap="flat" cmpd="sng" algn="ctr">
                <a:solidFill>
                  <a:schemeClr val="tx1"/>
                </a:solidFill>
                <a:prstDash val="solid"/>
                <a:round/>
                <a:headEnd type="none" w="med" len="med"/>
                <a:tailEnd type="none" w="med" len="med"/>
              </a:ln>
              <a:effectLst/>
            </p:spPr>
            <p:txBody>
              <a:bodyPr/>
              <a:lstStyle/>
              <a:p>
                <a:pPr eaLnBrk="0" hangingPunct="0">
                  <a:spcBef>
                    <a:spcPct val="50000"/>
                  </a:spcBef>
                  <a:defRPr/>
                </a:pPr>
                <a:endParaRPr lang="en-GB">
                  <a:latin typeface="Times" pitchFamily="1" charset="0"/>
                </a:endParaRPr>
              </a:p>
            </p:txBody>
          </p:sp>
          <p:sp>
            <p:nvSpPr>
              <p:cNvPr id="17" name="Oval 16"/>
              <p:cNvSpPr/>
              <p:nvPr/>
            </p:nvSpPr>
            <p:spPr bwMode="auto">
              <a:xfrm>
                <a:off x="4427227" y="2788052"/>
                <a:ext cx="1873075" cy="1078727"/>
              </a:xfrm>
              <a:prstGeom prst="ellipse">
                <a:avLst/>
              </a:prstGeom>
              <a:solidFill>
                <a:schemeClr val="tx1">
                  <a:lumMod val="75000"/>
                </a:schemeClr>
              </a:solidFill>
              <a:ln w="15875" cap="flat" cmpd="sng" algn="ctr">
                <a:solidFill>
                  <a:schemeClr val="tx1"/>
                </a:solidFill>
                <a:prstDash val="solid"/>
                <a:round/>
                <a:headEnd type="none" w="med" len="med"/>
                <a:tailEnd type="none" w="med" len="med"/>
              </a:ln>
              <a:effectLst/>
            </p:spPr>
            <p:txBody>
              <a:bodyPr/>
              <a:lstStyle/>
              <a:p>
                <a:pPr eaLnBrk="0" hangingPunct="0">
                  <a:spcBef>
                    <a:spcPct val="50000"/>
                  </a:spcBef>
                  <a:defRPr/>
                </a:pPr>
                <a:endParaRPr lang="en-GB">
                  <a:latin typeface="Times" pitchFamily="1" charset="0"/>
                </a:endParaRPr>
              </a:p>
            </p:txBody>
          </p:sp>
          <p:sp>
            <p:nvSpPr>
              <p:cNvPr id="18" name="Oval 8"/>
              <p:cNvSpPr>
                <a:spLocks noChangeArrowheads="1"/>
              </p:cNvSpPr>
              <p:nvPr/>
            </p:nvSpPr>
            <p:spPr bwMode="auto">
              <a:xfrm>
                <a:off x="2555776" y="1131590"/>
                <a:ext cx="6408712" cy="3744416"/>
              </a:xfrm>
              <a:prstGeom prst="ellipse">
                <a:avLst/>
              </a:prstGeom>
              <a:noFill/>
              <a:ln w="15875" algn="ctr">
                <a:solidFill>
                  <a:schemeClr val="tx1"/>
                </a:solidFill>
                <a:prstDash val="sysDash"/>
                <a:round/>
                <a:headEnd/>
                <a:tailEnd/>
              </a:ln>
            </p:spPr>
            <p:txBody>
              <a:bodyPr/>
              <a:lstStyle/>
              <a:p>
                <a:pPr eaLnBrk="0" hangingPunct="0">
                  <a:spcBef>
                    <a:spcPct val="50000"/>
                  </a:spcBef>
                </a:pPr>
                <a:endParaRPr lang="en-GB"/>
              </a:p>
            </p:txBody>
          </p:sp>
          <p:sp>
            <p:nvSpPr>
              <p:cNvPr id="19" name="TextBox 18"/>
              <p:cNvSpPr txBox="1"/>
              <p:nvPr/>
            </p:nvSpPr>
            <p:spPr>
              <a:xfrm>
                <a:off x="4100982" y="1460276"/>
                <a:ext cx="2376241" cy="476378"/>
              </a:xfrm>
              <a:prstGeom prst="rect">
                <a:avLst/>
              </a:prstGeom>
              <a:noFill/>
            </p:spPr>
            <p:txBody>
              <a:bodyPr>
                <a:spAutoFit/>
              </a:bodyPr>
              <a:lstStyle/>
              <a:p>
                <a:pPr algn="ctr" eaLnBrk="0" hangingPunct="0">
                  <a:spcBef>
                    <a:spcPct val="50000"/>
                  </a:spcBef>
                  <a:defRPr/>
                </a:pPr>
                <a:r>
                  <a:rPr lang="en-GB" sz="1400" b="1" dirty="0">
                    <a:latin typeface="+mn-lt"/>
                  </a:rPr>
                  <a:t>3. Regional </a:t>
                </a:r>
                <a:r>
                  <a:rPr lang="en-GB" sz="1400" b="1" dirty="0" smtClean="0">
                    <a:latin typeface="+mn-lt"/>
                  </a:rPr>
                  <a:t>stakeholders </a:t>
                </a:r>
                <a:r>
                  <a:rPr lang="en-GB" sz="1400" b="1" dirty="0">
                    <a:latin typeface="+mn-lt"/>
                  </a:rPr>
                  <a:t>learning</a:t>
                </a:r>
              </a:p>
            </p:txBody>
          </p:sp>
          <p:sp>
            <p:nvSpPr>
              <p:cNvPr id="20" name="TextBox 19"/>
              <p:cNvSpPr txBox="1"/>
              <p:nvPr/>
            </p:nvSpPr>
            <p:spPr>
              <a:xfrm>
                <a:off x="4396389" y="2247964"/>
                <a:ext cx="1873075" cy="477826"/>
              </a:xfrm>
              <a:prstGeom prst="rect">
                <a:avLst/>
              </a:prstGeom>
              <a:noFill/>
            </p:spPr>
            <p:txBody>
              <a:bodyPr>
                <a:spAutoFit/>
              </a:bodyPr>
              <a:lstStyle/>
              <a:p>
                <a:pPr algn="ctr" eaLnBrk="0" hangingPunct="0">
                  <a:spcBef>
                    <a:spcPct val="50000"/>
                  </a:spcBef>
                  <a:defRPr/>
                </a:pPr>
                <a:r>
                  <a:rPr lang="en-GB" sz="1400" b="1" dirty="0">
                    <a:latin typeface="+mn-lt"/>
                  </a:rPr>
                  <a:t>2. Organisational learning</a:t>
                </a:r>
              </a:p>
            </p:txBody>
          </p:sp>
          <p:sp>
            <p:nvSpPr>
              <p:cNvPr id="21" name="TextBox 20"/>
              <p:cNvSpPr txBox="1"/>
              <p:nvPr/>
            </p:nvSpPr>
            <p:spPr>
              <a:xfrm>
                <a:off x="7163799" y="2499909"/>
                <a:ext cx="1980201" cy="476378"/>
              </a:xfrm>
              <a:prstGeom prst="rect">
                <a:avLst/>
              </a:prstGeom>
              <a:noFill/>
            </p:spPr>
            <p:txBody>
              <a:bodyPr>
                <a:spAutoFit/>
              </a:bodyPr>
              <a:lstStyle/>
              <a:p>
                <a:pPr algn="ctr" eaLnBrk="0" hangingPunct="0">
                  <a:spcBef>
                    <a:spcPts val="0"/>
                  </a:spcBef>
                  <a:defRPr/>
                </a:pPr>
                <a:r>
                  <a:rPr lang="en-GB" sz="1400" b="1" dirty="0">
                    <a:latin typeface="+mn-lt"/>
                  </a:rPr>
                  <a:t>4. External / </a:t>
                </a:r>
              </a:p>
              <a:p>
                <a:pPr algn="ctr" eaLnBrk="0" hangingPunct="0">
                  <a:spcBef>
                    <a:spcPts val="0"/>
                  </a:spcBef>
                  <a:defRPr/>
                </a:pPr>
                <a:r>
                  <a:rPr lang="en-GB" sz="1400" b="1" dirty="0">
                    <a:latin typeface="+mn-lt"/>
                  </a:rPr>
                  <a:t>EU level learning</a:t>
                </a:r>
              </a:p>
            </p:txBody>
          </p:sp>
          <p:sp>
            <p:nvSpPr>
              <p:cNvPr id="22" name="TextBox 21"/>
              <p:cNvSpPr txBox="1"/>
              <p:nvPr/>
            </p:nvSpPr>
            <p:spPr>
              <a:xfrm>
                <a:off x="4686906" y="3107180"/>
                <a:ext cx="1300116" cy="513318"/>
              </a:xfrm>
              <a:prstGeom prst="rect">
                <a:avLst/>
              </a:prstGeom>
              <a:noFill/>
            </p:spPr>
            <p:txBody>
              <a:bodyPr>
                <a:spAutoFit/>
              </a:bodyPr>
              <a:lstStyle/>
              <a:p>
                <a:pPr algn="ctr" eaLnBrk="0" hangingPunct="0">
                  <a:spcBef>
                    <a:spcPct val="50000"/>
                  </a:spcBef>
                  <a:defRPr/>
                </a:pPr>
                <a:r>
                  <a:rPr lang="en-GB" sz="1400" b="1" dirty="0">
                    <a:solidFill>
                      <a:schemeClr val="bg1"/>
                    </a:solidFill>
                    <a:latin typeface="+mn-lt"/>
                  </a:rPr>
                  <a:t>1. Individual  </a:t>
                </a:r>
                <a:r>
                  <a:rPr lang="en-GB" sz="1400" b="1" dirty="0" smtClean="0">
                    <a:solidFill>
                      <a:schemeClr val="bg1"/>
                    </a:solidFill>
                    <a:latin typeface="+mn-lt"/>
                  </a:rPr>
                  <a:t>learning</a:t>
                </a:r>
                <a:endParaRPr lang="en-GB" sz="1400" b="1" dirty="0">
                  <a:solidFill>
                    <a:schemeClr val="bg1"/>
                  </a:solidFill>
                  <a:latin typeface="+mn-lt"/>
                </a:endParaRPr>
              </a:p>
            </p:txBody>
          </p:sp>
          <p:sp>
            <p:nvSpPr>
              <p:cNvPr id="23" name="Curved Right Arrow 22"/>
              <p:cNvSpPr/>
              <p:nvPr/>
            </p:nvSpPr>
            <p:spPr bwMode="auto">
              <a:xfrm>
                <a:off x="4067944" y="2643758"/>
                <a:ext cx="432048" cy="720080"/>
              </a:xfrm>
              <a:prstGeom prst="curvedRightArrow">
                <a:avLst/>
              </a:prstGeom>
              <a:solidFill>
                <a:schemeClr val="tx1"/>
              </a:solidFill>
              <a:ln w="9525" cap="flat" cmpd="sng" algn="ctr">
                <a:noFill/>
                <a:prstDash val="solid"/>
                <a:round/>
                <a:headEnd type="none" w="med" len="med"/>
                <a:tailEnd type="none" w="med" len="med"/>
              </a:ln>
              <a:effectLst/>
              <a:scene3d>
                <a:camera prst="orthographicFront">
                  <a:rot lat="10800000" lon="0" rev="0"/>
                </a:camera>
                <a:lightRig rig="threePt" dir="t"/>
              </a:scene3d>
            </p:spPr>
            <p:txBody>
              <a:bodyPr/>
              <a:lstStyle/>
              <a:p>
                <a:pPr eaLnBrk="0" hangingPunct="0">
                  <a:spcBef>
                    <a:spcPct val="50000"/>
                  </a:spcBef>
                  <a:defRPr/>
                </a:pPr>
                <a:endParaRPr lang="en-GB">
                  <a:latin typeface="Times" pitchFamily="1" charset="0"/>
                </a:endParaRPr>
              </a:p>
            </p:txBody>
          </p:sp>
          <p:sp>
            <p:nvSpPr>
              <p:cNvPr id="24" name="Curved Right Arrow 23"/>
              <p:cNvSpPr/>
              <p:nvPr/>
            </p:nvSpPr>
            <p:spPr bwMode="auto">
              <a:xfrm>
                <a:off x="3923928" y="1779662"/>
                <a:ext cx="576064" cy="1656184"/>
              </a:xfrm>
              <a:prstGeom prst="curvedRightArrow">
                <a:avLst/>
              </a:prstGeom>
              <a:solidFill>
                <a:schemeClr val="tx1"/>
              </a:solidFill>
              <a:ln w="9525" cap="flat" cmpd="sng" algn="ctr">
                <a:noFill/>
                <a:prstDash val="solid"/>
                <a:round/>
                <a:headEnd type="none" w="med" len="med"/>
                <a:tailEnd type="none" w="med" len="med"/>
              </a:ln>
              <a:effectLst/>
              <a:scene3d>
                <a:camera prst="orthographicFront">
                  <a:rot lat="10800000" lon="0" rev="0"/>
                </a:camera>
                <a:lightRig rig="threePt" dir="t"/>
              </a:scene3d>
            </p:spPr>
            <p:txBody>
              <a:bodyPr/>
              <a:lstStyle/>
              <a:p>
                <a:pPr eaLnBrk="0" hangingPunct="0">
                  <a:spcBef>
                    <a:spcPct val="50000"/>
                  </a:spcBef>
                  <a:defRPr/>
                </a:pPr>
                <a:endParaRPr lang="en-GB">
                  <a:latin typeface="Times" pitchFamily="1" charset="0"/>
                </a:endParaRPr>
              </a:p>
            </p:txBody>
          </p:sp>
          <p:sp>
            <p:nvSpPr>
              <p:cNvPr id="25" name="Right Arrow 21"/>
              <p:cNvSpPr>
                <a:spLocks noChangeArrowheads="1"/>
              </p:cNvSpPr>
              <p:nvPr/>
            </p:nvSpPr>
            <p:spPr bwMode="auto">
              <a:xfrm>
                <a:off x="6156176" y="3147814"/>
                <a:ext cx="1872208" cy="319276"/>
              </a:xfrm>
              <a:prstGeom prst="rightArrow">
                <a:avLst>
                  <a:gd name="adj1" fmla="val 50000"/>
                  <a:gd name="adj2" fmla="val 50006"/>
                </a:avLst>
              </a:prstGeom>
              <a:solidFill>
                <a:schemeClr val="tx1">
                  <a:alpha val="61176"/>
                </a:schemeClr>
              </a:solidFill>
              <a:ln w="9525" algn="ctr">
                <a:noFill/>
                <a:round/>
                <a:headEnd/>
                <a:tailEnd/>
              </a:ln>
            </p:spPr>
            <p:txBody>
              <a:bodyPr/>
              <a:lstStyle/>
              <a:p>
                <a:pPr eaLnBrk="0" hangingPunct="0">
                  <a:spcBef>
                    <a:spcPct val="50000"/>
                  </a:spcBef>
                </a:pPr>
                <a:endParaRPr lang="en-GB"/>
              </a:p>
            </p:txBody>
          </p:sp>
        </p:grpSp>
        <p:sp>
          <p:nvSpPr>
            <p:cNvPr id="14" name="Text Box 3"/>
            <p:cNvSpPr txBox="1">
              <a:spLocks noChangeArrowheads="1"/>
            </p:cNvSpPr>
            <p:nvPr/>
          </p:nvSpPr>
          <p:spPr bwMode="auto">
            <a:xfrm>
              <a:off x="1661646" y="1969288"/>
              <a:ext cx="7704138" cy="419455"/>
            </a:xfrm>
            <a:prstGeom prst="rect">
              <a:avLst/>
            </a:prstGeom>
            <a:noFill/>
            <a:ln w="9525">
              <a:noFill/>
              <a:miter lim="800000"/>
              <a:headEnd/>
              <a:tailEnd/>
            </a:ln>
          </p:spPr>
          <p:txBody>
            <a:bodyPr>
              <a:spAutoFit/>
            </a:bodyPr>
            <a:lstStyle/>
            <a:p>
              <a:pPr algn="ctr" eaLnBrk="0" hangingPunct="0">
                <a:spcBef>
                  <a:spcPct val="30000"/>
                </a:spcBef>
              </a:pPr>
              <a:r>
                <a:rPr lang="en-GB" sz="2000" b="1" dirty="0" smtClean="0">
                  <a:solidFill>
                    <a:srgbClr val="00316E"/>
                  </a:solidFill>
                  <a:latin typeface="Arial" charset="0"/>
                </a:rPr>
                <a:t>4 levels </a:t>
              </a:r>
              <a:r>
                <a:rPr lang="en-GB" sz="2000" b="1" dirty="0">
                  <a:solidFill>
                    <a:srgbClr val="00316E"/>
                  </a:solidFill>
                  <a:latin typeface="Arial" charset="0"/>
                </a:rPr>
                <a:t>of </a:t>
              </a:r>
              <a:r>
                <a:rPr lang="en-GB" sz="2000" b="1" dirty="0" smtClean="0">
                  <a:solidFill>
                    <a:srgbClr val="00316E"/>
                  </a:solidFill>
                  <a:latin typeface="Arial" charset="0"/>
                </a:rPr>
                <a:t>learning in interregional cooperation</a:t>
              </a:r>
              <a:endParaRPr lang="en-GB" sz="2000" b="1" dirty="0">
                <a:solidFill>
                  <a:srgbClr val="00316E"/>
                </a:solidFill>
                <a:latin typeface="Arial" charset="0"/>
              </a:endParaRPr>
            </a:p>
          </p:txBody>
        </p:sp>
      </p:grpSp>
      <p:sp>
        <p:nvSpPr>
          <p:cNvPr id="26" name="TextBox 25"/>
          <p:cNvSpPr txBox="1"/>
          <p:nvPr/>
        </p:nvSpPr>
        <p:spPr>
          <a:xfrm>
            <a:off x="611560" y="5611097"/>
            <a:ext cx="8140011" cy="769441"/>
          </a:xfrm>
          <a:prstGeom prst="rect">
            <a:avLst/>
          </a:prstGeom>
          <a:noFill/>
        </p:spPr>
        <p:txBody>
          <a:bodyPr wrap="square">
            <a:spAutoFit/>
          </a:bodyPr>
          <a:lstStyle/>
          <a:p>
            <a:pPr>
              <a:spcBef>
                <a:spcPct val="50000"/>
              </a:spcBef>
              <a:defRPr/>
            </a:pPr>
            <a:r>
              <a:rPr lang="en-GB" sz="2200" dirty="0" smtClean="0">
                <a:latin typeface="+mn-lt"/>
              </a:rPr>
              <a:t>Key success factor to interregional learning: to go beyond individual / organisational learning </a:t>
            </a:r>
            <a:endParaRPr lang="en-GB" sz="2200" dirty="0">
              <a:latin typeface="+mn-lt"/>
            </a:endParaRPr>
          </a:p>
        </p:txBody>
      </p:sp>
    </p:spTree>
    <p:extLst>
      <p:ext uri="{BB962C8B-B14F-4D97-AF65-F5344CB8AC3E}">
        <p14:creationId xmlns:p14="http://schemas.microsoft.com/office/powerpoint/2010/main" val="196232574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52421" y="827374"/>
            <a:ext cx="7704138" cy="523875"/>
          </a:xfrm>
          <a:prstGeom prst="rect">
            <a:avLst/>
          </a:prstGeom>
          <a:noFill/>
          <a:ln w="9525">
            <a:noFill/>
            <a:miter lim="800000"/>
            <a:headEnd/>
            <a:tailEnd/>
          </a:ln>
        </p:spPr>
        <p:txBody>
          <a:bodyPr>
            <a:spAutoFit/>
          </a:bodyPr>
          <a:lstStyle/>
          <a:p>
            <a:pPr algn="ctr" eaLnBrk="0" hangingPunct="0">
              <a:spcBef>
                <a:spcPct val="30000"/>
              </a:spcBef>
              <a:defRPr/>
            </a:pPr>
            <a:r>
              <a:rPr lang="en-GB" b="1" u="sng" dirty="0" smtClean="0">
                <a:latin typeface="+mj-lt"/>
              </a:rPr>
              <a:t>How</a:t>
            </a:r>
            <a:r>
              <a:rPr lang="en-GB" b="1" dirty="0" smtClean="0">
                <a:latin typeface="+mj-lt"/>
              </a:rPr>
              <a:t> to optimise learning?</a:t>
            </a:r>
            <a:endParaRPr lang="en-GB" b="1" dirty="0">
              <a:latin typeface="+mj-lt"/>
            </a:endParaRPr>
          </a:p>
        </p:txBody>
      </p:sp>
      <p:sp>
        <p:nvSpPr>
          <p:cNvPr id="7" name="TextBox 6"/>
          <p:cNvSpPr txBox="1"/>
          <p:nvPr/>
        </p:nvSpPr>
        <p:spPr>
          <a:xfrm>
            <a:off x="540270" y="1841876"/>
            <a:ext cx="8208912" cy="4339650"/>
          </a:xfrm>
          <a:prstGeom prst="rect">
            <a:avLst/>
          </a:prstGeom>
          <a:noFill/>
        </p:spPr>
        <p:txBody>
          <a:bodyPr wrap="square">
            <a:spAutoFit/>
          </a:bodyPr>
          <a:lstStyle/>
          <a:p>
            <a:pPr>
              <a:spcBef>
                <a:spcPct val="50000"/>
              </a:spcBef>
              <a:defRPr/>
            </a:pPr>
            <a:r>
              <a:rPr lang="en-GB" sz="2400" dirty="0" smtClean="0">
                <a:latin typeface="+mn-lt"/>
              </a:rPr>
              <a:t>Creation of stakeholder groups:</a:t>
            </a:r>
          </a:p>
          <a:p>
            <a:pPr marL="342900" indent="-342900">
              <a:spcBef>
                <a:spcPct val="50000"/>
              </a:spcBef>
              <a:buFontTx/>
              <a:buChar char="-"/>
              <a:defRPr/>
            </a:pPr>
            <a:r>
              <a:rPr lang="en-GB" sz="2400" dirty="0" smtClean="0">
                <a:latin typeface="+mn-lt"/>
              </a:rPr>
              <a:t>1 group per partner region</a:t>
            </a:r>
          </a:p>
          <a:p>
            <a:pPr marL="342900" indent="-342900">
              <a:spcBef>
                <a:spcPct val="50000"/>
              </a:spcBef>
              <a:buFontTx/>
              <a:buChar char="-"/>
              <a:defRPr/>
            </a:pPr>
            <a:r>
              <a:rPr lang="en-GB" sz="2400" dirty="0" smtClean="0">
                <a:latin typeface="+mn-lt"/>
              </a:rPr>
              <a:t>Members: </a:t>
            </a:r>
          </a:p>
          <a:p>
            <a:pPr marL="800100" lvl="1" indent="-342900">
              <a:buFont typeface="Arial" panose="020B0604020202020204" pitchFamily="34" charset="0"/>
              <a:buChar char="•"/>
              <a:defRPr/>
            </a:pPr>
            <a:r>
              <a:rPr lang="en-GB" sz="2400" dirty="0" smtClean="0">
                <a:latin typeface="+mn-lt"/>
              </a:rPr>
              <a:t>organisations competent in the field tackled by the project (e.g. for innovation: research centres, universities, agencies, SMEs)</a:t>
            </a:r>
          </a:p>
          <a:p>
            <a:pPr marL="800100" lvl="1" indent="-342900">
              <a:buFont typeface="Arial" panose="020B0604020202020204" pitchFamily="34" charset="0"/>
              <a:buChar char="•"/>
              <a:defRPr/>
            </a:pPr>
            <a:r>
              <a:rPr lang="en-GB" sz="2400" dirty="0">
                <a:latin typeface="+mn-lt"/>
              </a:rPr>
              <a:t>b</a:t>
            </a:r>
            <a:r>
              <a:rPr lang="en-GB" sz="2400" dirty="0" smtClean="0">
                <a:latin typeface="+mn-lt"/>
              </a:rPr>
              <a:t>ody in charge of policy instrument addressed (in case this body is not a partner)</a:t>
            </a:r>
          </a:p>
          <a:p>
            <a:pPr marL="342900" indent="-342900">
              <a:spcBef>
                <a:spcPct val="50000"/>
              </a:spcBef>
              <a:buFontTx/>
              <a:buChar char="-"/>
              <a:defRPr/>
            </a:pPr>
            <a:r>
              <a:rPr lang="en-GB" sz="2400" dirty="0" smtClean="0">
                <a:latin typeface="+mn-lt"/>
              </a:rPr>
              <a:t>Involved in the interregional learning process</a:t>
            </a:r>
            <a:endParaRPr lang="en-GB" sz="2400" dirty="0">
              <a:latin typeface="+mn-lt"/>
            </a:endParaRPr>
          </a:p>
        </p:txBody>
      </p:sp>
      <p:sp>
        <p:nvSpPr>
          <p:cNvPr id="8" name="Content Placeholder 2"/>
          <p:cNvSpPr txBox="1">
            <a:spLocks/>
          </p:cNvSpPr>
          <p:nvPr/>
        </p:nvSpPr>
        <p:spPr bwMode="auto">
          <a:xfrm>
            <a:off x="861906" y="19111"/>
            <a:ext cx="8229600" cy="404663"/>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a:solidFill>
                  <a:schemeClr val="bg1"/>
                </a:solidFill>
                <a:latin typeface="+mn-lt"/>
              </a:rPr>
              <a:t>3</a:t>
            </a:r>
            <a:r>
              <a:rPr lang="en-GB" sz="2000" b="1" dirty="0" smtClean="0">
                <a:solidFill>
                  <a:schemeClr val="bg1"/>
                </a:solidFill>
                <a:latin typeface="+mn-lt"/>
              </a:rPr>
              <a:t>. Mobilising stakeholder</a:t>
            </a:r>
            <a:endParaRPr lang="en-GB" b="1" dirty="0">
              <a:solidFill>
                <a:schemeClr val="bg1"/>
              </a:solidFill>
              <a:latin typeface="+mn-lt"/>
              <a:cs typeface="+mn-cs"/>
            </a:endParaRPr>
          </a:p>
        </p:txBody>
      </p:sp>
    </p:spTree>
    <p:extLst>
      <p:ext uri="{BB962C8B-B14F-4D97-AF65-F5344CB8AC3E}">
        <p14:creationId xmlns:p14="http://schemas.microsoft.com/office/powerpoint/2010/main" val="270481420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avoiceformen.com/wp-content/uploads/sites/2/2013/01/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28"/>
            <a:ext cx="10435720" cy="686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43011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1412776"/>
            <a:ext cx="6876256" cy="646331"/>
          </a:xfrm>
          <a:prstGeom prst="rect">
            <a:avLst/>
          </a:prstGeom>
          <a:noFill/>
        </p:spPr>
        <p:txBody>
          <a:bodyPr wrap="square">
            <a:spAutoFit/>
          </a:bodyPr>
          <a:lstStyle/>
          <a:p>
            <a:pPr algn="ctr">
              <a:spcBef>
                <a:spcPct val="50000"/>
              </a:spcBef>
              <a:spcAft>
                <a:spcPts val="600"/>
              </a:spcAft>
              <a:defRPr/>
            </a:pPr>
            <a:r>
              <a:rPr lang="en-GB" sz="3600" b="1" kern="0" dirty="0">
                <a:solidFill>
                  <a:srgbClr val="00316E"/>
                </a:solidFill>
                <a:latin typeface="+mn-lt"/>
              </a:rPr>
              <a:t>4</a:t>
            </a:r>
            <a:r>
              <a:rPr lang="en-GB" sz="3600" b="1" kern="0" dirty="0" smtClean="0">
                <a:solidFill>
                  <a:srgbClr val="00316E"/>
                </a:solidFill>
                <a:latin typeface="+mn-lt"/>
              </a:rPr>
              <a:t>. Capturing results</a:t>
            </a:r>
            <a:endParaRPr lang="en-GB" sz="3600" b="1" kern="0" dirty="0">
              <a:solidFill>
                <a:srgbClr val="00316E"/>
              </a:solidFill>
              <a:latin typeface="+mn-lt"/>
            </a:endParaRPr>
          </a:p>
        </p:txBody>
      </p:sp>
      <p:pic>
        <p:nvPicPr>
          <p:cNvPr id="13314" name="Picture 2" descr="http://static.panoramio.com/photos/large/57577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 y="2386392"/>
            <a:ext cx="9213804" cy="61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39261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262" y="2348880"/>
            <a:ext cx="8405886" cy="3785652"/>
          </a:xfrm>
          <a:prstGeom prst="rect">
            <a:avLst/>
          </a:prstGeom>
          <a:noFill/>
        </p:spPr>
        <p:txBody>
          <a:bodyPr wrap="square">
            <a:spAutoFit/>
          </a:bodyPr>
          <a:lstStyle/>
          <a:p>
            <a:pPr marL="342900" indent="-342900">
              <a:lnSpc>
                <a:spcPct val="150000"/>
              </a:lnSpc>
              <a:spcBef>
                <a:spcPct val="50000"/>
              </a:spcBef>
              <a:buFont typeface="Arial" panose="020B0604020202020204" pitchFamily="34" charset="0"/>
              <a:buChar char="•"/>
              <a:defRPr/>
            </a:pPr>
            <a:r>
              <a:rPr lang="en-GB" sz="2400" dirty="0" smtClean="0">
                <a:latin typeface="+mn-lt"/>
              </a:rPr>
              <a:t>Importance to demonstrate results beyond policy changes</a:t>
            </a:r>
          </a:p>
          <a:p>
            <a:pPr marL="342900" indent="-342900">
              <a:lnSpc>
                <a:spcPct val="150000"/>
              </a:lnSpc>
              <a:spcBef>
                <a:spcPct val="50000"/>
              </a:spcBef>
              <a:buFont typeface="Arial" panose="020B0604020202020204" pitchFamily="34" charset="0"/>
              <a:buChar char="•"/>
              <a:defRPr/>
            </a:pPr>
            <a:r>
              <a:rPr lang="en-GB" sz="2400" dirty="0" smtClean="0">
                <a:latin typeface="+mn-lt"/>
              </a:rPr>
              <a:t>Impacts of cooperation can take time</a:t>
            </a:r>
          </a:p>
          <a:p>
            <a:pPr marL="342900" indent="-342900">
              <a:lnSpc>
                <a:spcPct val="150000"/>
              </a:lnSpc>
              <a:spcBef>
                <a:spcPct val="50000"/>
              </a:spcBef>
              <a:buFont typeface="Arial" panose="020B0604020202020204" pitchFamily="34" charset="0"/>
              <a:buChar char="•"/>
              <a:defRPr/>
            </a:pPr>
            <a:r>
              <a:rPr lang="en-GB" sz="2400" dirty="0" smtClean="0">
                <a:latin typeface="+mn-lt"/>
              </a:rPr>
              <a:t>Tackle the pilot action ‘paradox’: pilot action cannot be known at the application stage</a:t>
            </a:r>
          </a:p>
          <a:p>
            <a:pPr>
              <a:spcBef>
                <a:spcPct val="50000"/>
              </a:spcBef>
              <a:defRPr/>
            </a:pPr>
            <a:endParaRPr lang="en-GB" sz="2400" dirty="0" smtClean="0">
              <a:latin typeface="+mn-lt"/>
            </a:endParaRPr>
          </a:p>
          <a:p>
            <a:pPr>
              <a:spcBef>
                <a:spcPct val="50000"/>
              </a:spcBef>
              <a:defRPr/>
            </a:pPr>
            <a:endParaRPr lang="en-GB" sz="2400" dirty="0" smtClean="0">
              <a:latin typeface="+mn-lt"/>
            </a:endParaRPr>
          </a:p>
        </p:txBody>
      </p:sp>
      <p:sp>
        <p:nvSpPr>
          <p:cNvPr id="4" name="Text Box 3"/>
          <p:cNvSpPr txBox="1">
            <a:spLocks noChangeArrowheads="1"/>
          </p:cNvSpPr>
          <p:nvPr/>
        </p:nvSpPr>
        <p:spPr bwMode="auto">
          <a:xfrm>
            <a:off x="507262" y="1052736"/>
            <a:ext cx="7992888" cy="523220"/>
          </a:xfrm>
          <a:prstGeom prst="rect">
            <a:avLst/>
          </a:prstGeom>
          <a:noFill/>
          <a:ln w="9525">
            <a:noFill/>
            <a:miter lim="800000"/>
            <a:headEnd/>
            <a:tailEnd/>
          </a:ln>
        </p:spPr>
        <p:txBody>
          <a:bodyPr wrap="square">
            <a:spAutoFit/>
          </a:bodyPr>
          <a:lstStyle/>
          <a:p>
            <a:pPr algn="ctr" eaLnBrk="0" hangingPunct="0">
              <a:spcBef>
                <a:spcPct val="30000"/>
              </a:spcBef>
              <a:defRPr/>
            </a:pPr>
            <a:r>
              <a:rPr lang="en-GB" b="1" u="sng" dirty="0" smtClean="0">
                <a:latin typeface="+mj-lt"/>
              </a:rPr>
              <a:t>Why</a:t>
            </a:r>
            <a:r>
              <a:rPr lang="en-GB" b="1" dirty="0" smtClean="0">
                <a:latin typeface="+mj-lt"/>
              </a:rPr>
              <a:t>? Rationale</a:t>
            </a:r>
            <a:endParaRPr lang="en-GB" b="1" dirty="0">
              <a:latin typeface="+mj-lt"/>
              <a:cs typeface="+mn-cs"/>
            </a:endParaRPr>
          </a:p>
        </p:txBody>
      </p:sp>
      <p:sp>
        <p:nvSpPr>
          <p:cNvPr id="5" name="Content Placeholder 2"/>
          <p:cNvSpPr txBox="1">
            <a:spLocks/>
          </p:cNvSpPr>
          <p:nvPr/>
        </p:nvSpPr>
        <p:spPr bwMode="auto">
          <a:xfrm>
            <a:off x="861906" y="19111"/>
            <a:ext cx="8229600" cy="430887"/>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smtClean="0">
                <a:solidFill>
                  <a:schemeClr val="bg1"/>
                </a:solidFill>
                <a:latin typeface="+mn-lt"/>
              </a:rPr>
              <a:t>4. Capturing results</a:t>
            </a:r>
            <a:endParaRPr lang="en-GB" b="1" dirty="0">
              <a:solidFill>
                <a:schemeClr val="bg1"/>
              </a:solidFill>
              <a:latin typeface="+mn-lt"/>
              <a:cs typeface="+mn-cs"/>
            </a:endParaRPr>
          </a:p>
        </p:txBody>
      </p:sp>
    </p:spTree>
    <p:extLst>
      <p:ext uri="{BB962C8B-B14F-4D97-AF65-F5344CB8AC3E}">
        <p14:creationId xmlns:p14="http://schemas.microsoft.com/office/powerpoint/2010/main" val="379809658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539552" y="957328"/>
            <a:ext cx="7489825" cy="522287"/>
          </a:xfrm>
          <a:prstGeom prst="rect">
            <a:avLst/>
          </a:prstGeom>
          <a:noFill/>
        </p:spPr>
        <p:txBody>
          <a:bodyPr>
            <a:spAutoFit/>
          </a:bodyPr>
          <a:lstStyle/>
          <a:p>
            <a:pPr algn="ctr">
              <a:spcBef>
                <a:spcPct val="50000"/>
              </a:spcBef>
              <a:defRPr/>
            </a:pPr>
            <a:r>
              <a:rPr lang="en-GB" b="1" dirty="0" smtClean="0">
                <a:latin typeface="+mn-lt"/>
              </a:rPr>
              <a:t>Projects: </a:t>
            </a:r>
            <a:r>
              <a:rPr lang="en-GB" b="1" dirty="0">
                <a:latin typeface="+mn-lt"/>
              </a:rPr>
              <a:t>structure and duration</a:t>
            </a:r>
          </a:p>
        </p:txBody>
      </p:sp>
      <p:sp>
        <p:nvSpPr>
          <p:cNvPr id="52" name="TextBox 51"/>
          <p:cNvSpPr txBox="1"/>
          <p:nvPr/>
        </p:nvSpPr>
        <p:spPr>
          <a:xfrm>
            <a:off x="861906" y="2893643"/>
            <a:ext cx="7488238" cy="769441"/>
          </a:xfrm>
          <a:prstGeom prst="rect">
            <a:avLst/>
          </a:prstGeom>
          <a:noFill/>
        </p:spPr>
        <p:txBody>
          <a:bodyPr>
            <a:spAutoFit/>
          </a:bodyPr>
          <a:lstStyle/>
          <a:p>
            <a:pPr>
              <a:spcBef>
                <a:spcPts val="0"/>
              </a:spcBef>
              <a:defRPr/>
            </a:pPr>
            <a:r>
              <a:rPr lang="en-GB" sz="2400" dirty="0">
                <a:latin typeface="+mn-lt"/>
              </a:rPr>
              <a:t>Phase 1              </a:t>
            </a:r>
            <a:r>
              <a:rPr lang="en-GB" sz="2400" dirty="0" smtClean="0">
                <a:latin typeface="+mn-lt"/>
              </a:rPr>
              <a:t>	From </a:t>
            </a:r>
            <a:r>
              <a:rPr lang="en-GB" sz="2400" dirty="0">
                <a:latin typeface="+mn-lt"/>
              </a:rPr>
              <a:t>1 to 3 </a:t>
            </a:r>
            <a:r>
              <a:rPr lang="en-GB" sz="2400" dirty="0" smtClean="0">
                <a:latin typeface="+mn-lt"/>
              </a:rPr>
              <a:t>years</a:t>
            </a:r>
          </a:p>
          <a:p>
            <a:pPr>
              <a:defRPr/>
            </a:pPr>
            <a:r>
              <a:rPr lang="en-GB" sz="2000" i="1" dirty="0" smtClean="0">
                <a:latin typeface="+mn-lt"/>
              </a:rPr>
              <a:t>Learning</a:t>
            </a:r>
            <a:endParaRPr lang="en-GB" sz="2000" i="1" dirty="0">
              <a:latin typeface="+mn-lt"/>
            </a:endParaRPr>
          </a:p>
        </p:txBody>
      </p:sp>
      <p:sp>
        <p:nvSpPr>
          <p:cNvPr id="53" name="Right Arrow 52"/>
          <p:cNvSpPr/>
          <p:nvPr/>
        </p:nvSpPr>
        <p:spPr bwMode="auto">
          <a:xfrm>
            <a:off x="2912452" y="3075163"/>
            <a:ext cx="468313" cy="203200"/>
          </a:xfrm>
          <a:prstGeom prst="rightArrow">
            <a:avLst/>
          </a:prstGeom>
          <a:solidFill>
            <a:schemeClr val="tx1">
              <a:lumMod val="75000"/>
            </a:schemeClr>
          </a:solidFill>
          <a:ln w="9525" cap="flat" cmpd="sng" algn="ctr">
            <a:noFill/>
            <a:prstDash val="solid"/>
            <a:round/>
            <a:headEnd type="none" w="med" len="med"/>
            <a:tailEnd type="none" w="med" len="med"/>
          </a:ln>
          <a:effectLst/>
        </p:spPr>
        <p:txBody>
          <a:bodyPr>
            <a:spAutoFit/>
          </a:bodyPr>
          <a:lstStyle/>
          <a:p>
            <a:pPr>
              <a:spcBef>
                <a:spcPct val="50000"/>
              </a:spcBef>
              <a:defRPr/>
            </a:pPr>
            <a:endParaRPr lang="en-GB">
              <a:latin typeface="Times" pitchFamily="1" charset="0"/>
            </a:endParaRPr>
          </a:p>
        </p:txBody>
      </p:sp>
      <p:sp>
        <p:nvSpPr>
          <p:cNvPr id="54" name="TextBox 53"/>
          <p:cNvSpPr txBox="1"/>
          <p:nvPr/>
        </p:nvSpPr>
        <p:spPr>
          <a:xfrm>
            <a:off x="861906" y="4130886"/>
            <a:ext cx="7489825" cy="769441"/>
          </a:xfrm>
          <a:prstGeom prst="rect">
            <a:avLst/>
          </a:prstGeom>
          <a:noFill/>
        </p:spPr>
        <p:txBody>
          <a:bodyPr>
            <a:spAutoFit/>
          </a:bodyPr>
          <a:lstStyle/>
          <a:p>
            <a:pPr>
              <a:spcBef>
                <a:spcPct val="50000"/>
              </a:spcBef>
              <a:defRPr/>
            </a:pPr>
            <a:r>
              <a:rPr lang="en-GB" sz="2400" dirty="0">
                <a:latin typeface="+mn-lt"/>
              </a:rPr>
              <a:t>Phase 2              </a:t>
            </a:r>
            <a:r>
              <a:rPr lang="en-GB" sz="2400" dirty="0" smtClean="0">
                <a:latin typeface="+mn-lt"/>
              </a:rPr>
              <a:t>	Fixed to 2 years</a:t>
            </a:r>
          </a:p>
          <a:p>
            <a:pPr>
              <a:defRPr/>
            </a:pPr>
            <a:r>
              <a:rPr lang="en-GB" sz="2000" i="1" dirty="0" smtClean="0">
                <a:latin typeface="+mn-lt"/>
              </a:rPr>
              <a:t>Monitoring</a:t>
            </a:r>
            <a:endParaRPr lang="en-GB" sz="2400" i="1" dirty="0">
              <a:latin typeface="+mn-lt"/>
            </a:endParaRPr>
          </a:p>
        </p:txBody>
      </p:sp>
      <p:sp>
        <p:nvSpPr>
          <p:cNvPr id="55" name="Right Arrow 54"/>
          <p:cNvSpPr/>
          <p:nvPr/>
        </p:nvSpPr>
        <p:spPr bwMode="auto">
          <a:xfrm>
            <a:off x="2912451" y="4298795"/>
            <a:ext cx="468313" cy="204787"/>
          </a:xfrm>
          <a:prstGeom prst="rightArrow">
            <a:avLst/>
          </a:prstGeom>
          <a:solidFill>
            <a:schemeClr val="tx1">
              <a:lumMod val="75000"/>
            </a:schemeClr>
          </a:solidFill>
          <a:ln w="9525" cap="flat" cmpd="sng" algn="ctr">
            <a:noFill/>
            <a:prstDash val="solid"/>
            <a:round/>
            <a:headEnd type="none" w="med" len="med"/>
            <a:tailEnd type="none" w="med" len="med"/>
          </a:ln>
          <a:effectLst/>
        </p:spPr>
        <p:txBody>
          <a:bodyPr>
            <a:spAutoFit/>
          </a:bodyPr>
          <a:lstStyle/>
          <a:p>
            <a:pPr>
              <a:spcBef>
                <a:spcPct val="50000"/>
              </a:spcBef>
              <a:defRPr/>
            </a:pPr>
            <a:endParaRPr lang="en-GB">
              <a:latin typeface="Times" pitchFamily="1" charset="0"/>
            </a:endParaRPr>
          </a:p>
        </p:txBody>
      </p:sp>
      <p:pic>
        <p:nvPicPr>
          <p:cNvPr id="5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0050" y="2851678"/>
            <a:ext cx="1949202" cy="194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3"/>
          <p:cNvSpPr txBox="1">
            <a:spLocks noChangeArrowheads="1"/>
          </p:cNvSpPr>
          <p:nvPr/>
        </p:nvSpPr>
        <p:spPr bwMode="auto">
          <a:xfrm>
            <a:off x="1253070" y="1783649"/>
            <a:ext cx="6301581" cy="646331"/>
          </a:xfrm>
          <a:prstGeom prst="rect">
            <a:avLst/>
          </a:prstGeom>
          <a:noFill/>
          <a:ln w="9525">
            <a:noFill/>
            <a:miter lim="800000"/>
            <a:headEnd/>
            <a:tailEnd/>
          </a:ln>
        </p:spPr>
        <p:txBody>
          <a:bodyPr wrap="square">
            <a:spAutoFit/>
          </a:bodyPr>
          <a:lstStyle/>
          <a:p>
            <a:pPr algn="ctr">
              <a:lnSpc>
                <a:spcPct val="150000"/>
              </a:lnSpc>
              <a:spcBef>
                <a:spcPts val="600"/>
              </a:spcBef>
              <a:spcAft>
                <a:spcPts val="600"/>
              </a:spcAft>
              <a:defRPr/>
            </a:pPr>
            <a:r>
              <a:rPr lang="en-GB" sz="2400" kern="50" dirty="0" smtClean="0">
                <a:solidFill>
                  <a:srgbClr val="00316E"/>
                </a:solidFill>
                <a:latin typeface="+mn-lt"/>
                <a:ea typeface="SimSun"/>
                <a:cs typeface="Mangal"/>
              </a:rPr>
              <a:t>Implementation in </a:t>
            </a:r>
            <a:r>
              <a:rPr lang="en-GB" sz="2400" b="1" kern="50" dirty="0" smtClean="0">
                <a:solidFill>
                  <a:srgbClr val="00316E"/>
                </a:solidFill>
                <a:latin typeface="+mn-lt"/>
                <a:ea typeface="SimSun"/>
                <a:cs typeface="Mangal"/>
              </a:rPr>
              <a:t>2 phases</a:t>
            </a:r>
          </a:p>
        </p:txBody>
      </p:sp>
      <p:sp>
        <p:nvSpPr>
          <p:cNvPr id="58" name="Rectangle 3"/>
          <p:cNvSpPr txBox="1">
            <a:spLocks noChangeArrowheads="1"/>
          </p:cNvSpPr>
          <p:nvPr/>
        </p:nvSpPr>
        <p:spPr bwMode="auto">
          <a:xfrm>
            <a:off x="953380" y="5107794"/>
            <a:ext cx="6301581" cy="577850"/>
          </a:xfrm>
          <a:prstGeom prst="rect">
            <a:avLst/>
          </a:prstGeom>
          <a:noFill/>
          <a:ln w="9525">
            <a:noFill/>
            <a:miter lim="800000"/>
            <a:headEnd/>
            <a:tailEnd/>
          </a:ln>
        </p:spPr>
        <p:txBody>
          <a:bodyPr wrap="square">
            <a:spAutoFit/>
          </a:bodyPr>
          <a:lstStyle/>
          <a:p>
            <a:pPr algn="ctr">
              <a:lnSpc>
                <a:spcPct val="150000"/>
              </a:lnSpc>
              <a:spcBef>
                <a:spcPts val="600"/>
              </a:spcBef>
              <a:spcAft>
                <a:spcPts val="600"/>
              </a:spcAft>
              <a:defRPr/>
            </a:pPr>
            <a:r>
              <a:rPr lang="en-GB" sz="2400" kern="50" dirty="0" smtClean="0">
                <a:solidFill>
                  <a:srgbClr val="00316E"/>
                </a:solidFill>
                <a:latin typeface="+mn-lt"/>
                <a:ea typeface="SimSun"/>
                <a:cs typeface="Mangal"/>
              </a:rPr>
              <a:t>Maximum duration: </a:t>
            </a:r>
            <a:r>
              <a:rPr lang="en-GB" sz="2400" b="1" kern="50" dirty="0" smtClean="0">
                <a:solidFill>
                  <a:srgbClr val="00316E"/>
                </a:solidFill>
                <a:latin typeface="+mn-lt"/>
                <a:ea typeface="SimSun"/>
                <a:cs typeface="Mangal"/>
              </a:rPr>
              <a:t>5 years</a:t>
            </a:r>
          </a:p>
        </p:txBody>
      </p:sp>
      <p:sp>
        <p:nvSpPr>
          <p:cNvPr id="11" name="Content Placeholder 2"/>
          <p:cNvSpPr txBox="1">
            <a:spLocks/>
          </p:cNvSpPr>
          <p:nvPr/>
        </p:nvSpPr>
        <p:spPr bwMode="auto">
          <a:xfrm>
            <a:off x="861906" y="19111"/>
            <a:ext cx="8229600" cy="430887"/>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smtClean="0">
                <a:solidFill>
                  <a:schemeClr val="bg1"/>
                </a:solidFill>
                <a:latin typeface="+mn-lt"/>
              </a:rPr>
              <a:t>4. Capturing results</a:t>
            </a:r>
            <a:endParaRPr lang="en-GB" b="1" dirty="0">
              <a:solidFill>
                <a:schemeClr val="bg1"/>
              </a:solidFill>
              <a:latin typeface="+mn-lt"/>
              <a:cs typeface="+mn-cs"/>
            </a:endParaRPr>
          </a:p>
        </p:txBody>
      </p:sp>
    </p:spTree>
    <p:extLst>
      <p:ext uri="{BB962C8B-B14F-4D97-AF65-F5344CB8AC3E}">
        <p14:creationId xmlns:p14="http://schemas.microsoft.com/office/powerpoint/2010/main" val="99399474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246" y="1271786"/>
            <a:ext cx="7993063" cy="461665"/>
          </a:xfrm>
          <a:prstGeom prst="rect">
            <a:avLst/>
          </a:prstGeom>
          <a:noFill/>
        </p:spPr>
        <p:txBody>
          <a:bodyPr>
            <a:spAutoFit/>
          </a:bodyPr>
          <a:lstStyle/>
          <a:p>
            <a:pPr algn="ctr">
              <a:spcBef>
                <a:spcPct val="50000"/>
              </a:spcBef>
              <a:defRPr/>
            </a:pPr>
            <a:r>
              <a:rPr lang="en-GB" sz="2400" b="1" dirty="0" smtClean="0">
                <a:latin typeface="+mn-lt"/>
              </a:rPr>
              <a:t>‘</a:t>
            </a:r>
            <a:r>
              <a:rPr lang="en-GB" sz="2400" b="1" dirty="0">
                <a:latin typeface="+mn-lt"/>
              </a:rPr>
              <a:t>Interregional learning’</a:t>
            </a:r>
          </a:p>
        </p:txBody>
      </p:sp>
      <p:sp>
        <p:nvSpPr>
          <p:cNvPr id="5" name="TextBox 4"/>
          <p:cNvSpPr txBox="1"/>
          <p:nvPr/>
        </p:nvSpPr>
        <p:spPr>
          <a:xfrm>
            <a:off x="848103" y="2136180"/>
            <a:ext cx="8208963" cy="1985159"/>
          </a:xfrm>
          <a:prstGeom prst="rect">
            <a:avLst/>
          </a:prstGeom>
          <a:noFill/>
        </p:spPr>
        <p:txBody>
          <a:bodyPr>
            <a:spAutoFit/>
          </a:bodyPr>
          <a:lstStyle/>
          <a:p>
            <a:pPr algn="ctr">
              <a:spcBef>
                <a:spcPct val="50000"/>
              </a:spcBef>
              <a:defRPr/>
            </a:pPr>
            <a:r>
              <a:rPr lang="en-GB" sz="2400" dirty="0">
                <a:latin typeface="+mn-lt"/>
              </a:rPr>
              <a:t>Interregional exchange of experience</a:t>
            </a:r>
          </a:p>
          <a:p>
            <a:pPr algn="ctr">
              <a:spcBef>
                <a:spcPct val="50000"/>
              </a:spcBef>
              <a:defRPr/>
            </a:pPr>
            <a:r>
              <a:rPr lang="en-GB" sz="2000" dirty="0">
                <a:latin typeface="+mn-lt"/>
              </a:rPr>
              <a:t>e.g. seminars, workshops, site visits, staff exchanges, peer reviews</a:t>
            </a:r>
          </a:p>
          <a:p>
            <a:pPr algn="ctr">
              <a:spcBef>
                <a:spcPct val="50000"/>
              </a:spcBef>
              <a:defRPr/>
            </a:pPr>
            <a:endParaRPr lang="en-GB" sz="2200" dirty="0">
              <a:latin typeface="+mn-lt"/>
            </a:endParaRPr>
          </a:p>
          <a:p>
            <a:pPr algn="ctr">
              <a:spcBef>
                <a:spcPct val="50000"/>
              </a:spcBef>
              <a:defRPr/>
            </a:pPr>
            <a:r>
              <a:rPr lang="en-GB" sz="2400" b="1" dirty="0" smtClean="0">
                <a:latin typeface="+mn-lt"/>
              </a:rPr>
              <a:t>1 Action Plan per region</a:t>
            </a:r>
            <a:endParaRPr lang="en-GB" sz="2400" b="1" dirty="0">
              <a:latin typeface="+mn-lt"/>
            </a:endParaRPr>
          </a:p>
        </p:txBody>
      </p:sp>
      <p:sp>
        <p:nvSpPr>
          <p:cNvPr id="6" name="Right Arrow 5"/>
          <p:cNvSpPr/>
          <p:nvPr/>
        </p:nvSpPr>
        <p:spPr bwMode="auto">
          <a:xfrm rot="5400000">
            <a:off x="4484525" y="3164595"/>
            <a:ext cx="462983" cy="425223"/>
          </a:xfrm>
          <a:prstGeom prst="rightArrow">
            <a:avLst/>
          </a:prstGeom>
          <a:solidFill>
            <a:schemeClr val="tx1">
              <a:lumMod val="75000"/>
            </a:schemeClr>
          </a:solidFill>
          <a:ln w="9525" cap="flat" cmpd="sng" algn="ctr">
            <a:noFill/>
            <a:prstDash val="solid"/>
            <a:round/>
            <a:headEnd type="none" w="med" len="med"/>
            <a:tailEnd type="none" w="med" len="med"/>
          </a:ln>
          <a:effectLst/>
        </p:spPr>
        <p:txBody>
          <a:bodyPr wrap="square">
            <a:spAutoFit/>
          </a:bodyPr>
          <a:lstStyle/>
          <a:p>
            <a:pPr>
              <a:spcBef>
                <a:spcPct val="50000"/>
              </a:spcBef>
              <a:defRPr/>
            </a:pPr>
            <a:endParaRPr lang="en-GB">
              <a:latin typeface="Times" pitchFamily="1" charset="0"/>
            </a:endParaRPr>
          </a:p>
        </p:txBody>
      </p:sp>
      <p:sp>
        <p:nvSpPr>
          <p:cNvPr id="7" name="Rettangolo 9"/>
          <p:cNvSpPr>
            <a:spLocks noChangeArrowheads="1"/>
          </p:cNvSpPr>
          <p:nvPr/>
        </p:nvSpPr>
        <p:spPr bwMode="auto">
          <a:xfrm>
            <a:off x="2267893" y="4221634"/>
            <a:ext cx="4464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spcBef>
                <a:spcPct val="50000"/>
              </a:spcBef>
            </a:pPr>
            <a:endParaRPr lang="it-IT" altLang="en-US"/>
          </a:p>
        </p:txBody>
      </p:sp>
      <p:sp>
        <p:nvSpPr>
          <p:cNvPr id="8" name="Rettangolo 10"/>
          <p:cNvSpPr>
            <a:spLocks noChangeArrowheads="1"/>
          </p:cNvSpPr>
          <p:nvPr/>
        </p:nvSpPr>
        <p:spPr bwMode="auto">
          <a:xfrm>
            <a:off x="2628256" y="4366096"/>
            <a:ext cx="3527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spcBef>
                <a:spcPct val="50000"/>
              </a:spcBef>
            </a:pPr>
            <a:endParaRPr lang="it-IT" altLang="en-US"/>
          </a:p>
        </p:txBody>
      </p:sp>
      <p:sp>
        <p:nvSpPr>
          <p:cNvPr id="9" name="CasellaDiTesto 11"/>
          <p:cNvSpPr txBox="1"/>
          <p:nvPr/>
        </p:nvSpPr>
        <p:spPr>
          <a:xfrm>
            <a:off x="2051721" y="4224659"/>
            <a:ext cx="5328592" cy="1652614"/>
          </a:xfrm>
          <a:prstGeom prst="rect">
            <a:avLst/>
          </a:prstGeom>
          <a:noFill/>
          <a:ln w="25400" cmpd="sng">
            <a:solidFill>
              <a:schemeClr val="tx2">
                <a:lumMod val="75000"/>
                <a:alpha val="66000"/>
              </a:schemeClr>
            </a:solidFill>
          </a:ln>
        </p:spPr>
        <p:txBody>
          <a:bodyPr wrap="square">
            <a:spAutoFit/>
          </a:bodyPr>
          <a:lstStyle/>
          <a:p>
            <a:pPr algn="ctr">
              <a:defRPr/>
            </a:pPr>
            <a:r>
              <a:rPr lang="en-GB" sz="2000" dirty="0">
                <a:latin typeface="+mn-lt"/>
              </a:rPr>
              <a:t>M</a:t>
            </a:r>
            <a:r>
              <a:rPr lang="en-GB" sz="2000" dirty="0" smtClean="0">
                <a:latin typeface="+mn-lt"/>
              </a:rPr>
              <a:t>easures to be implemented</a:t>
            </a:r>
          </a:p>
          <a:p>
            <a:pPr algn="ctr">
              <a:defRPr/>
            </a:pPr>
            <a:r>
              <a:rPr lang="en-GB" sz="2000" dirty="0">
                <a:latin typeface="+mn-lt"/>
              </a:rPr>
              <a:t>T</a:t>
            </a:r>
            <a:r>
              <a:rPr lang="en-GB" sz="2000" dirty="0" smtClean="0">
                <a:latin typeface="+mn-lt"/>
              </a:rPr>
              <a:t>imeframe</a:t>
            </a:r>
          </a:p>
          <a:p>
            <a:pPr algn="ctr">
              <a:defRPr/>
            </a:pPr>
            <a:r>
              <a:rPr lang="en-GB" sz="2000" dirty="0">
                <a:latin typeface="+mn-lt"/>
              </a:rPr>
              <a:t>W</a:t>
            </a:r>
            <a:r>
              <a:rPr lang="en-GB" sz="2000" dirty="0" smtClean="0">
                <a:latin typeface="+mn-lt"/>
              </a:rPr>
              <a:t>ork steps</a:t>
            </a:r>
          </a:p>
          <a:p>
            <a:pPr algn="ctr">
              <a:defRPr/>
            </a:pPr>
            <a:r>
              <a:rPr lang="en-GB" sz="2000" dirty="0">
                <a:latin typeface="+mn-lt"/>
              </a:rPr>
              <a:t>R</a:t>
            </a:r>
            <a:r>
              <a:rPr lang="en-GB" sz="2000" dirty="0" smtClean="0">
                <a:latin typeface="+mn-lt"/>
              </a:rPr>
              <a:t>esponsible players</a:t>
            </a:r>
          </a:p>
          <a:p>
            <a:pPr algn="ctr">
              <a:defRPr/>
            </a:pPr>
            <a:r>
              <a:rPr lang="en-GB" sz="2000" dirty="0">
                <a:latin typeface="+mn-lt"/>
              </a:rPr>
              <a:t>C</a:t>
            </a:r>
            <a:r>
              <a:rPr lang="en-GB" sz="2000" dirty="0" smtClean="0">
                <a:latin typeface="+mn-lt"/>
              </a:rPr>
              <a:t>osts </a:t>
            </a:r>
            <a:r>
              <a:rPr lang="en-GB" sz="2000" dirty="0">
                <a:latin typeface="+mn-lt"/>
              </a:rPr>
              <a:t>and funding resources (</a:t>
            </a:r>
            <a:r>
              <a:rPr lang="en-GB" sz="2000" i="1" dirty="0">
                <a:latin typeface="+mn-lt"/>
              </a:rPr>
              <a:t>if applicable</a:t>
            </a:r>
            <a:r>
              <a:rPr lang="en-GB" sz="2000" dirty="0" smtClean="0">
                <a:latin typeface="+mn-lt"/>
              </a:rPr>
              <a:t>)</a:t>
            </a:r>
          </a:p>
        </p:txBody>
      </p:sp>
      <p:sp>
        <p:nvSpPr>
          <p:cNvPr id="10" name="TextBox 9"/>
          <p:cNvSpPr txBox="1"/>
          <p:nvPr/>
        </p:nvSpPr>
        <p:spPr>
          <a:xfrm>
            <a:off x="856866" y="747732"/>
            <a:ext cx="7489825" cy="522287"/>
          </a:xfrm>
          <a:prstGeom prst="rect">
            <a:avLst/>
          </a:prstGeom>
          <a:noFill/>
        </p:spPr>
        <p:txBody>
          <a:bodyPr>
            <a:spAutoFit/>
          </a:bodyPr>
          <a:lstStyle/>
          <a:p>
            <a:pPr algn="ctr">
              <a:spcBef>
                <a:spcPct val="50000"/>
              </a:spcBef>
              <a:defRPr/>
            </a:pPr>
            <a:r>
              <a:rPr lang="en-GB" b="1" dirty="0" smtClean="0">
                <a:latin typeface="+mn-lt"/>
              </a:rPr>
              <a:t>Projects: structure</a:t>
            </a:r>
            <a:endParaRPr lang="en-GB" b="1" dirty="0">
              <a:latin typeface="+mn-lt"/>
            </a:endParaRPr>
          </a:p>
        </p:txBody>
      </p:sp>
      <p:grpSp>
        <p:nvGrpSpPr>
          <p:cNvPr id="14" name="Group 13"/>
          <p:cNvGrpSpPr/>
          <p:nvPr/>
        </p:nvGrpSpPr>
        <p:grpSpPr>
          <a:xfrm>
            <a:off x="781273" y="1002828"/>
            <a:ext cx="1583879" cy="926311"/>
            <a:chOff x="882768" y="1694250"/>
            <a:chExt cx="1583879" cy="926311"/>
          </a:xfrm>
        </p:grpSpPr>
        <p:sp>
          <p:nvSpPr>
            <p:cNvPr id="11" name="Down Arrow Callout 10"/>
            <p:cNvSpPr/>
            <p:nvPr/>
          </p:nvSpPr>
          <p:spPr bwMode="auto">
            <a:xfrm>
              <a:off x="882768" y="1694250"/>
              <a:ext cx="1583879" cy="926311"/>
            </a:xfrm>
            <a:prstGeom prst="downArrowCallout">
              <a:avLst>
                <a:gd name="adj1" fmla="val 19591"/>
                <a:gd name="adj2" fmla="val 27705"/>
                <a:gd name="adj3" fmla="val 12829"/>
                <a:gd name="adj4" fmla="val 66329"/>
              </a:avLst>
            </a:prstGeom>
            <a:solidFill>
              <a:schemeClr val="tx2"/>
            </a:solidFill>
            <a:ln w="9525" cap="flat" cmpd="sng" algn="ctr">
              <a:solidFill>
                <a:schemeClr val="tx1"/>
              </a:solidFill>
              <a:prstDash val="solid"/>
              <a:round/>
              <a:headEnd type="none" w="med" len="med"/>
              <a:tailEnd type="none" w="med" len="med"/>
            </a:ln>
            <a:effectLst/>
          </p:spPr>
          <p:txBody>
            <a:bodyPr>
              <a:spAutoFit/>
            </a:bodyPr>
            <a:lstStyle/>
            <a:p>
              <a:pPr>
                <a:defRPr/>
              </a:pPr>
              <a:endParaRPr lang="en-GB"/>
            </a:p>
          </p:txBody>
        </p:sp>
        <p:sp>
          <p:nvSpPr>
            <p:cNvPr id="12" name="TextBox 11"/>
            <p:cNvSpPr txBox="1"/>
            <p:nvPr/>
          </p:nvSpPr>
          <p:spPr bwMode="auto">
            <a:xfrm>
              <a:off x="1041681" y="1756171"/>
              <a:ext cx="1346384" cy="369332"/>
            </a:xfrm>
            <a:prstGeom prst="rect">
              <a:avLst/>
            </a:prstGeom>
            <a:noFill/>
          </p:spPr>
          <p:txBody>
            <a:bodyPr>
              <a:spAutoFit/>
            </a:bodyPr>
            <a:lstStyle/>
            <a:p>
              <a:pPr algn="ctr">
                <a:defRPr/>
              </a:pPr>
              <a:r>
                <a:rPr lang="en-GB" sz="1800" b="1" dirty="0">
                  <a:solidFill>
                    <a:schemeClr val="bg1"/>
                  </a:solidFill>
                  <a:latin typeface="+mn-lt"/>
                </a:rPr>
                <a:t>Phase</a:t>
              </a:r>
              <a:r>
                <a:rPr lang="en-GB" sz="1800" b="1" dirty="0">
                  <a:latin typeface="+mn-lt"/>
                </a:rPr>
                <a:t> </a:t>
              </a:r>
              <a:r>
                <a:rPr lang="en-GB" sz="1800" b="1" dirty="0">
                  <a:solidFill>
                    <a:schemeClr val="bg1"/>
                  </a:solidFill>
                  <a:latin typeface="+mn-lt"/>
                </a:rPr>
                <a:t>1</a:t>
              </a:r>
            </a:p>
          </p:txBody>
        </p:sp>
      </p:grpSp>
      <p:sp>
        <p:nvSpPr>
          <p:cNvPr id="16" name="Content Placeholder 2"/>
          <p:cNvSpPr txBox="1">
            <a:spLocks/>
          </p:cNvSpPr>
          <p:nvPr/>
        </p:nvSpPr>
        <p:spPr bwMode="auto">
          <a:xfrm>
            <a:off x="773651" y="56200"/>
            <a:ext cx="8229600" cy="430887"/>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smtClean="0">
                <a:solidFill>
                  <a:schemeClr val="bg1"/>
                </a:solidFill>
                <a:latin typeface="+mn-lt"/>
              </a:rPr>
              <a:t>4. Capturing results</a:t>
            </a:r>
            <a:endParaRPr lang="en-GB" b="1" dirty="0">
              <a:solidFill>
                <a:schemeClr val="bg1"/>
              </a:solidFill>
              <a:latin typeface="+mn-lt"/>
              <a:cs typeface="+mn-cs"/>
            </a:endParaRPr>
          </a:p>
        </p:txBody>
      </p:sp>
    </p:spTree>
    <p:extLst>
      <p:ext uri="{BB962C8B-B14F-4D97-AF65-F5344CB8AC3E}">
        <p14:creationId xmlns:p14="http://schemas.microsoft.com/office/powerpoint/2010/main" val="142574448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0190" y="2243686"/>
            <a:ext cx="6649343" cy="461665"/>
          </a:xfrm>
          <a:prstGeom prst="rect">
            <a:avLst/>
          </a:prstGeom>
          <a:noFill/>
        </p:spPr>
        <p:txBody>
          <a:bodyPr wrap="square">
            <a:spAutoFit/>
          </a:bodyPr>
          <a:lstStyle/>
          <a:p>
            <a:pPr algn="ctr">
              <a:spcBef>
                <a:spcPct val="50000"/>
              </a:spcBef>
              <a:defRPr/>
            </a:pPr>
            <a:r>
              <a:rPr lang="en-GB" sz="2400" b="1" dirty="0" smtClean="0">
                <a:latin typeface="+mn-lt"/>
              </a:rPr>
              <a:t> </a:t>
            </a:r>
            <a:r>
              <a:rPr lang="en-GB" sz="2400" b="1" dirty="0">
                <a:latin typeface="+mn-lt"/>
              </a:rPr>
              <a:t>‘Monitoring </a:t>
            </a:r>
            <a:r>
              <a:rPr lang="en-GB" sz="2400" b="1" dirty="0" smtClean="0">
                <a:latin typeface="+mn-lt"/>
              </a:rPr>
              <a:t>the action plan implementation’</a:t>
            </a:r>
            <a:endParaRPr lang="en-GB" sz="2400" b="1" dirty="0">
              <a:latin typeface="+mn-lt"/>
            </a:endParaRPr>
          </a:p>
        </p:txBody>
      </p:sp>
      <p:sp>
        <p:nvSpPr>
          <p:cNvPr id="5" name="TextBox 4"/>
          <p:cNvSpPr txBox="1"/>
          <p:nvPr/>
        </p:nvSpPr>
        <p:spPr>
          <a:xfrm>
            <a:off x="566605" y="3435566"/>
            <a:ext cx="8352928" cy="1600438"/>
          </a:xfrm>
          <a:prstGeom prst="rect">
            <a:avLst/>
          </a:prstGeom>
          <a:noFill/>
        </p:spPr>
        <p:txBody>
          <a:bodyPr wrap="square">
            <a:spAutoFit/>
          </a:bodyPr>
          <a:lstStyle/>
          <a:p>
            <a:pPr marL="342900" indent="-342900">
              <a:spcBef>
                <a:spcPct val="50000"/>
              </a:spcBef>
              <a:buFont typeface="Arial" panose="020B0604020202020204" pitchFamily="34" charset="0"/>
              <a:buChar char="•"/>
              <a:defRPr/>
            </a:pPr>
            <a:r>
              <a:rPr lang="en-GB" sz="2400" b="1" dirty="0">
                <a:latin typeface="+mn-lt"/>
              </a:rPr>
              <a:t>Monitor</a:t>
            </a:r>
            <a:r>
              <a:rPr lang="en-GB" sz="2400" dirty="0">
                <a:latin typeface="+mn-lt"/>
              </a:rPr>
              <a:t> the implementation of the different action </a:t>
            </a:r>
            <a:r>
              <a:rPr lang="en-GB" sz="2400" dirty="0" smtClean="0">
                <a:latin typeface="+mn-lt"/>
              </a:rPr>
              <a:t>plans</a:t>
            </a:r>
          </a:p>
          <a:p>
            <a:pPr>
              <a:spcBef>
                <a:spcPct val="50000"/>
              </a:spcBef>
              <a:defRPr/>
            </a:pPr>
            <a:endParaRPr lang="en-GB" sz="1800" dirty="0">
              <a:latin typeface="+mn-lt"/>
            </a:endParaRPr>
          </a:p>
          <a:p>
            <a:pPr marL="342900" indent="-342900">
              <a:spcBef>
                <a:spcPts val="2400"/>
              </a:spcBef>
              <a:buFont typeface="Arial" panose="020B0604020202020204" pitchFamily="34" charset="0"/>
              <a:buChar char="•"/>
              <a:defRPr/>
            </a:pPr>
            <a:r>
              <a:rPr lang="en-GB" sz="2400" dirty="0" smtClean="0">
                <a:latin typeface="+mn-lt"/>
              </a:rPr>
              <a:t>Pilot </a:t>
            </a:r>
            <a:r>
              <a:rPr lang="en-GB" sz="2400" dirty="0">
                <a:latin typeface="+mn-lt"/>
              </a:rPr>
              <a:t>actions </a:t>
            </a:r>
            <a:r>
              <a:rPr lang="en-GB" sz="2400" dirty="0" smtClean="0">
                <a:latin typeface="+mn-lt"/>
              </a:rPr>
              <a:t>(only in </a:t>
            </a:r>
            <a:r>
              <a:rPr lang="en-GB" sz="2400" dirty="0">
                <a:latin typeface="+mn-lt"/>
              </a:rPr>
              <a:t>justified </a:t>
            </a:r>
            <a:r>
              <a:rPr lang="en-GB" sz="2400" dirty="0" smtClean="0">
                <a:latin typeface="+mn-lt"/>
              </a:rPr>
              <a:t>cases)</a:t>
            </a:r>
            <a:endParaRPr lang="en-GB" sz="2400" dirty="0">
              <a:latin typeface="+mn-lt"/>
            </a:endParaRPr>
          </a:p>
        </p:txBody>
      </p:sp>
      <p:grpSp>
        <p:nvGrpSpPr>
          <p:cNvPr id="10" name="Group 9"/>
          <p:cNvGrpSpPr/>
          <p:nvPr/>
        </p:nvGrpSpPr>
        <p:grpSpPr>
          <a:xfrm>
            <a:off x="566605" y="2172180"/>
            <a:ext cx="1594239" cy="604676"/>
            <a:chOff x="467545" y="1666958"/>
            <a:chExt cx="1594239" cy="604676"/>
          </a:xfrm>
        </p:grpSpPr>
        <p:sp>
          <p:nvSpPr>
            <p:cNvPr id="6" name="Rectangle 5"/>
            <p:cNvSpPr/>
            <p:nvPr/>
          </p:nvSpPr>
          <p:spPr bwMode="auto">
            <a:xfrm>
              <a:off x="467545" y="1666958"/>
              <a:ext cx="1583880" cy="60467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wrap="square">
              <a:spAutoFit/>
            </a:bodyPr>
            <a:lstStyle/>
            <a:p>
              <a:pPr>
                <a:defRPr/>
              </a:pPr>
              <a:endParaRPr lang="en-GB"/>
            </a:p>
          </p:txBody>
        </p:sp>
        <p:sp>
          <p:nvSpPr>
            <p:cNvPr id="7" name="TextBox 6"/>
            <p:cNvSpPr txBox="1"/>
            <p:nvPr/>
          </p:nvSpPr>
          <p:spPr bwMode="auto">
            <a:xfrm>
              <a:off x="556489" y="1782586"/>
              <a:ext cx="1505295" cy="369332"/>
            </a:xfrm>
            <a:prstGeom prst="rect">
              <a:avLst/>
            </a:prstGeom>
            <a:noFill/>
          </p:spPr>
          <p:txBody>
            <a:bodyPr>
              <a:spAutoFit/>
            </a:bodyPr>
            <a:lstStyle/>
            <a:p>
              <a:pPr algn="ctr">
                <a:defRPr/>
              </a:pPr>
              <a:r>
                <a:rPr lang="en-GB" sz="1800" b="1" dirty="0">
                  <a:solidFill>
                    <a:schemeClr val="bg1"/>
                  </a:solidFill>
                  <a:latin typeface="+mn-lt"/>
                </a:rPr>
                <a:t>Phase</a:t>
              </a:r>
              <a:r>
                <a:rPr lang="en-GB" sz="1800" b="1" dirty="0">
                  <a:latin typeface="+mn-lt"/>
                </a:rPr>
                <a:t> </a:t>
              </a:r>
              <a:r>
                <a:rPr lang="en-GB" sz="1800" b="1" dirty="0">
                  <a:solidFill>
                    <a:schemeClr val="bg1"/>
                  </a:solidFill>
                  <a:latin typeface="+mn-lt"/>
                </a:rPr>
                <a:t>2</a:t>
              </a:r>
            </a:p>
          </p:txBody>
        </p:sp>
      </p:grpSp>
      <p:sp>
        <p:nvSpPr>
          <p:cNvPr id="8" name="TextBox 7"/>
          <p:cNvSpPr txBox="1"/>
          <p:nvPr/>
        </p:nvSpPr>
        <p:spPr>
          <a:xfrm>
            <a:off x="798015" y="895201"/>
            <a:ext cx="7489825" cy="522287"/>
          </a:xfrm>
          <a:prstGeom prst="rect">
            <a:avLst/>
          </a:prstGeom>
          <a:noFill/>
        </p:spPr>
        <p:txBody>
          <a:bodyPr>
            <a:spAutoFit/>
          </a:bodyPr>
          <a:lstStyle/>
          <a:p>
            <a:pPr algn="ctr">
              <a:spcBef>
                <a:spcPct val="50000"/>
              </a:spcBef>
              <a:defRPr/>
            </a:pPr>
            <a:r>
              <a:rPr lang="en-GB" b="1" dirty="0" smtClean="0">
                <a:latin typeface="+mn-lt"/>
              </a:rPr>
              <a:t>Projects: structure</a:t>
            </a:r>
            <a:endParaRPr lang="en-GB" b="1" dirty="0">
              <a:latin typeface="+mn-lt"/>
            </a:endParaRPr>
          </a:p>
        </p:txBody>
      </p:sp>
      <p:sp>
        <p:nvSpPr>
          <p:cNvPr id="11" name="Content Placeholder 2"/>
          <p:cNvSpPr txBox="1">
            <a:spLocks/>
          </p:cNvSpPr>
          <p:nvPr/>
        </p:nvSpPr>
        <p:spPr bwMode="auto">
          <a:xfrm>
            <a:off x="773651" y="56200"/>
            <a:ext cx="8229600" cy="430887"/>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smtClean="0">
                <a:solidFill>
                  <a:schemeClr val="bg1"/>
                </a:solidFill>
                <a:latin typeface="+mn-lt"/>
              </a:rPr>
              <a:t>4. Capturing results</a:t>
            </a:r>
            <a:endParaRPr lang="en-GB" b="1" dirty="0">
              <a:solidFill>
                <a:schemeClr val="bg1"/>
              </a:solidFill>
              <a:latin typeface="+mn-lt"/>
              <a:cs typeface="+mn-cs"/>
            </a:endParaRPr>
          </a:p>
        </p:txBody>
      </p:sp>
    </p:spTree>
    <p:extLst>
      <p:ext uri="{BB962C8B-B14F-4D97-AF65-F5344CB8AC3E}">
        <p14:creationId xmlns:p14="http://schemas.microsoft.com/office/powerpoint/2010/main" val="411124639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861906" y="19111"/>
            <a:ext cx="8229600" cy="430887"/>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smtClean="0">
                <a:solidFill>
                  <a:schemeClr val="bg1"/>
                </a:solidFill>
                <a:latin typeface="+mn-lt"/>
              </a:rPr>
              <a:t>4. Capturing results</a:t>
            </a:r>
            <a:endParaRPr lang="en-GB" b="1" dirty="0">
              <a:solidFill>
                <a:schemeClr val="bg1"/>
              </a:solidFill>
              <a:latin typeface="+mn-lt"/>
              <a:cs typeface="+mn-cs"/>
            </a:endParaRPr>
          </a:p>
        </p:txBody>
      </p:sp>
      <p:sp>
        <p:nvSpPr>
          <p:cNvPr id="3" name="Rectangle 8"/>
          <p:cNvSpPr>
            <a:spLocks noChangeArrowheads="1"/>
          </p:cNvSpPr>
          <p:nvPr/>
        </p:nvSpPr>
        <p:spPr bwMode="auto">
          <a:xfrm>
            <a:off x="-6163" y="1173833"/>
            <a:ext cx="8497887" cy="523220"/>
          </a:xfrm>
          <a:prstGeom prst="rect">
            <a:avLst/>
          </a:prstGeom>
          <a:noFill/>
          <a:ln w="9525">
            <a:noFill/>
            <a:miter lim="800000"/>
            <a:headEnd/>
            <a:tailEnd/>
          </a:ln>
        </p:spPr>
        <p:txBody>
          <a:bodyPr>
            <a:spAutoFit/>
          </a:bodyPr>
          <a:lstStyle/>
          <a:p>
            <a:pPr algn="ctr">
              <a:defRPr/>
            </a:pPr>
            <a:r>
              <a:rPr lang="en-GB" b="1" dirty="0" smtClean="0">
                <a:latin typeface="+mj-lt"/>
              </a:rPr>
              <a:t>Insight into phase 2</a:t>
            </a:r>
            <a:endParaRPr lang="en-GB" b="1" dirty="0">
              <a:latin typeface="+mj-lt"/>
            </a:endParaRPr>
          </a:p>
        </p:txBody>
      </p:sp>
      <p:sp>
        <p:nvSpPr>
          <p:cNvPr id="4" name="TextBox 3"/>
          <p:cNvSpPr txBox="1"/>
          <p:nvPr/>
        </p:nvSpPr>
        <p:spPr>
          <a:xfrm>
            <a:off x="323528" y="2420888"/>
            <a:ext cx="8496944" cy="2492990"/>
          </a:xfrm>
          <a:prstGeom prst="rect">
            <a:avLst/>
          </a:prstGeom>
          <a:noFill/>
        </p:spPr>
        <p:txBody>
          <a:bodyPr wrap="square">
            <a:spAutoFit/>
          </a:bodyPr>
          <a:lstStyle/>
          <a:p>
            <a:pPr marL="342900" indent="-342900">
              <a:spcBef>
                <a:spcPct val="50000"/>
              </a:spcBef>
              <a:buFont typeface="Arial" panose="020B0604020202020204" pitchFamily="34" charset="0"/>
              <a:buChar char="•"/>
              <a:defRPr/>
            </a:pPr>
            <a:r>
              <a:rPr lang="en-GB" sz="2400" dirty="0" smtClean="0">
                <a:latin typeface="+mn-lt"/>
              </a:rPr>
              <a:t>Primarily dedicated to </a:t>
            </a:r>
            <a:r>
              <a:rPr lang="en-GB" sz="2400" b="1" dirty="0" smtClean="0">
                <a:latin typeface="+mn-lt"/>
              </a:rPr>
              <a:t>monitoring</a:t>
            </a:r>
            <a:r>
              <a:rPr lang="en-GB" sz="2400" dirty="0" smtClean="0">
                <a:latin typeface="+mn-lt"/>
              </a:rPr>
              <a:t> the Action Plan implementation</a:t>
            </a:r>
            <a:br>
              <a:rPr lang="en-GB" sz="2400" dirty="0" smtClean="0">
                <a:latin typeface="+mn-lt"/>
              </a:rPr>
            </a:br>
            <a:endParaRPr lang="en-GB" sz="2400" dirty="0" smtClean="0">
              <a:latin typeface="+mn-lt"/>
            </a:endParaRPr>
          </a:p>
          <a:p>
            <a:pPr marL="342900" indent="-342900">
              <a:spcBef>
                <a:spcPct val="50000"/>
              </a:spcBef>
              <a:buFont typeface="Arial" panose="020B0604020202020204" pitchFamily="34" charset="0"/>
              <a:buChar char="•"/>
              <a:defRPr/>
            </a:pPr>
            <a:r>
              <a:rPr lang="en-GB" sz="2400" dirty="0" smtClean="0">
                <a:latin typeface="+mn-lt"/>
              </a:rPr>
              <a:t>Activities </a:t>
            </a:r>
            <a:r>
              <a:rPr lang="en-GB" sz="2400" b="1" dirty="0" smtClean="0">
                <a:latin typeface="+mn-lt"/>
              </a:rPr>
              <a:t>pre-defined</a:t>
            </a:r>
            <a:r>
              <a:rPr lang="en-GB" sz="2400" dirty="0" smtClean="0">
                <a:latin typeface="+mn-lt"/>
              </a:rPr>
              <a:t> by the programme (i.e. 2 partner meetings, 1 dissemination event, website update and reporting activities)</a:t>
            </a:r>
          </a:p>
        </p:txBody>
      </p:sp>
    </p:spTree>
    <p:extLst>
      <p:ext uri="{BB962C8B-B14F-4D97-AF65-F5344CB8AC3E}">
        <p14:creationId xmlns:p14="http://schemas.microsoft.com/office/powerpoint/2010/main" val="197185048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124744"/>
            <a:ext cx="6876256" cy="1200329"/>
          </a:xfrm>
          <a:prstGeom prst="rect">
            <a:avLst/>
          </a:prstGeom>
          <a:noFill/>
        </p:spPr>
        <p:txBody>
          <a:bodyPr wrap="square">
            <a:spAutoFit/>
          </a:bodyPr>
          <a:lstStyle/>
          <a:p>
            <a:pPr algn="ctr">
              <a:spcBef>
                <a:spcPct val="50000"/>
              </a:spcBef>
              <a:spcAft>
                <a:spcPts val="600"/>
              </a:spcAft>
              <a:defRPr/>
            </a:pPr>
            <a:r>
              <a:rPr lang="en-GB" sz="3600" b="1" kern="0" dirty="0" smtClean="0">
                <a:solidFill>
                  <a:srgbClr val="00316E"/>
                </a:solidFill>
                <a:latin typeface="+mn-lt"/>
              </a:rPr>
              <a:t>1. Improving </a:t>
            </a:r>
            <a:r>
              <a:rPr lang="en-GB" sz="3600" b="1" kern="0" dirty="0">
                <a:solidFill>
                  <a:srgbClr val="00316E"/>
                </a:solidFill>
                <a:latin typeface="+mn-lt"/>
              </a:rPr>
              <a:t>Structural </a:t>
            </a:r>
            <a:r>
              <a:rPr lang="en-GB" sz="3600" b="1" kern="0" dirty="0" smtClean="0">
                <a:solidFill>
                  <a:srgbClr val="00316E"/>
                </a:solidFill>
                <a:latin typeface="+mn-lt"/>
              </a:rPr>
              <a:t>Funds programmes</a:t>
            </a:r>
            <a:endParaRPr lang="en-GB" sz="3600" b="1" kern="0" dirty="0">
              <a:solidFill>
                <a:srgbClr val="00316E"/>
              </a:solidFill>
              <a:latin typeface="+mn-lt"/>
            </a:endParaRPr>
          </a:p>
        </p:txBody>
      </p:sp>
      <p:pic>
        <p:nvPicPr>
          <p:cNvPr id="9218" name="Picture 2" descr="http://firstconinvest.com/images/sjcontent/stone-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4904"/>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664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avoiceformen.com/wp-content/uploads/sites/2/2013/01/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28"/>
            <a:ext cx="10435720" cy="686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01932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05 Communication\13 Design\Master Design IVC\Dandelion\Dandelion &amp; Petals\final\DANDELION_BASE_RGB_2.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47098" y="1"/>
            <a:ext cx="10191098" cy="6857999"/>
          </a:xfrm>
          <a:prstGeom prst="rect">
            <a:avLst/>
          </a:prstGeom>
          <a:noFill/>
        </p:spPr>
      </p:pic>
      <p:sp>
        <p:nvSpPr>
          <p:cNvPr id="3" name="TextBox 2"/>
          <p:cNvSpPr txBox="1"/>
          <p:nvPr/>
        </p:nvSpPr>
        <p:spPr>
          <a:xfrm>
            <a:off x="2412404" y="5353397"/>
            <a:ext cx="6624092" cy="523875"/>
          </a:xfrm>
          <a:prstGeom prst="rect">
            <a:avLst/>
          </a:prstGeom>
          <a:noFill/>
        </p:spPr>
        <p:txBody>
          <a:bodyPr wrap="square">
            <a:spAutoFit/>
          </a:bodyPr>
          <a:lstStyle/>
          <a:p>
            <a:pPr algn="ctr" eaLnBrk="0" hangingPunct="0">
              <a:spcBef>
                <a:spcPct val="50000"/>
              </a:spcBef>
              <a:defRPr/>
            </a:pPr>
            <a:r>
              <a:rPr lang="en-GB" b="1" dirty="0" smtClean="0">
                <a:latin typeface="+mn-lt"/>
                <a:cs typeface="+mn-cs"/>
              </a:rPr>
              <a:t>Thank you </a:t>
            </a:r>
            <a:r>
              <a:rPr lang="en-GB" b="1" dirty="0">
                <a:latin typeface="+mn-lt"/>
                <a:cs typeface="+mn-cs"/>
              </a:rPr>
              <a:t>for your attention!</a:t>
            </a:r>
            <a:endParaRPr lang="et-EE" b="1" dirty="0">
              <a:latin typeface="+mn-lt"/>
              <a:cs typeface="+mn-cs"/>
            </a:endParaRPr>
          </a:p>
        </p:txBody>
      </p:sp>
    </p:spTree>
    <p:extLst>
      <p:ext uri="{BB962C8B-B14F-4D97-AF65-F5344CB8AC3E}">
        <p14:creationId xmlns:p14="http://schemas.microsoft.com/office/powerpoint/2010/main" val="40012246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2643148"/>
            <a:ext cx="7992888" cy="830997"/>
          </a:xfrm>
          <a:prstGeom prst="rect">
            <a:avLst/>
          </a:prstGeom>
          <a:noFill/>
        </p:spPr>
        <p:txBody>
          <a:bodyPr wrap="square" rtlCol="0">
            <a:spAutoFit/>
          </a:bodyPr>
          <a:lstStyle/>
          <a:p>
            <a:pPr algn="just">
              <a:lnSpc>
                <a:spcPct val="200000"/>
              </a:lnSpc>
            </a:pPr>
            <a:r>
              <a:rPr lang="en-GB" sz="2400" u="sng" dirty="0" smtClean="0">
                <a:latin typeface="+mn-lt"/>
              </a:rPr>
              <a:t>Structural Funds</a:t>
            </a:r>
            <a:r>
              <a:rPr lang="en-GB" sz="2400" dirty="0" smtClean="0">
                <a:latin typeface="+mn-lt"/>
              </a:rPr>
              <a:t> = ERDF + ESF implemented through </a:t>
            </a:r>
            <a:endParaRPr lang="de-DE" sz="2400" dirty="0">
              <a:latin typeface="+mn-lt"/>
            </a:endParaRPr>
          </a:p>
        </p:txBody>
      </p:sp>
      <p:sp>
        <p:nvSpPr>
          <p:cNvPr id="3" name="Oval 2"/>
          <p:cNvSpPr/>
          <p:nvPr/>
        </p:nvSpPr>
        <p:spPr bwMode="auto">
          <a:xfrm>
            <a:off x="826347" y="3861048"/>
            <a:ext cx="7324277" cy="2050992"/>
          </a:xfrm>
          <a:prstGeom prst="ellipse">
            <a:avLst/>
          </a:prstGeom>
          <a:noFill/>
          <a:ln w="28575" cap="flat" cmpd="sng" algn="ctr">
            <a:solidFill>
              <a:srgbClr val="FF0000"/>
            </a:solidFill>
            <a:prstDash val="dash"/>
            <a:round/>
            <a:headEnd type="none" w="med" len="med"/>
            <a:tailEnd type="none" w="med" len="med"/>
          </a:ln>
          <a:effectLst/>
        </p:spPr>
        <p:txBody>
          <a:bodyPr vert="horz" wrap="square" lIns="144000" tIns="972000" rIns="43200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2800" b="0" i="0" u="none" strike="noStrike" cap="none" normalizeH="0" baseline="0" smtClean="0">
              <a:ln>
                <a:noFill/>
              </a:ln>
              <a:solidFill>
                <a:srgbClr val="FF0000"/>
              </a:solidFill>
              <a:effectLst/>
              <a:latin typeface="Times" pitchFamily="1" charset="0"/>
            </a:endParaRPr>
          </a:p>
        </p:txBody>
      </p:sp>
      <p:sp>
        <p:nvSpPr>
          <p:cNvPr id="4" name="Rounded Rectangle 3"/>
          <p:cNvSpPr/>
          <p:nvPr/>
        </p:nvSpPr>
        <p:spPr bwMode="auto">
          <a:xfrm>
            <a:off x="1497846" y="4304928"/>
            <a:ext cx="2930464" cy="1021556"/>
          </a:xfrm>
          <a:prstGeom prst="roundRect">
            <a:avLst/>
          </a:prstGeom>
          <a:solidFill>
            <a:schemeClr val="accent6">
              <a:lumMod val="40000"/>
              <a:lumOff val="60000"/>
            </a:schemeClr>
          </a:solidFill>
          <a:ln w="25400" cap="flat" cmpd="sng" algn="ctr">
            <a:solidFill>
              <a:srgbClr val="00316E"/>
            </a:solidFill>
            <a:prstDash val="solid"/>
            <a:headEnd type="none" w="med" len="med"/>
            <a:tailEnd type="none" w="med" len="med"/>
          </a:ln>
          <a:effectLst/>
        </p:spPr>
        <p:txBody>
          <a:bodyPr wrap="square">
            <a:spAutoFit/>
          </a:bodyPr>
          <a:lstStyle/>
          <a:p>
            <a:pPr algn="ctr" defTabSz="914400" eaLnBrk="1" fontAlgn="auto" hangingPunct="1">
              <a:spcBef>
                <a:spcPts val="0"/>
              </a:spcBef>
              <a:spcAft>
                <a:spcPts val="0"/>
              </a:spcAft>
              <a:defRPr/>
            </a:pPr>
            <a:r>
              <a:rPr lang="en-GB" sz="1800" b="1" kern="0" dirty="0">
                <a:solidFill>
                  <a:srgbClr val="00316E"/>
                </a:solidFill>
                <a:latin typeface="Arial"/>
              </a:rPr>
              <a:t>Goal 1: </a:t>
            </a:r>
            <a:br>
              <a:rPr lang="en-GB" sz="1800" b="1" kern="0" dirty="0">
                <a:solidFill>
                  <a:srgbClr val="00316E"/>
                </a:solidFill>
                <a:latin typeface="Arial"/>
              </a:rPr>
            </a:br>
            <a:r>
              <a:rPr lang="en-GB" sz="1800" b="1" kern="0" dirty="0">
                <a:solidFill>
                  <a:srgbClr val="00316E"/>
                </a:solidFill>
                <a:latin typeface="Arial"/>
              </a:rPr>
              <a:t>Investment for growth and </a:t>
            </a:r>
            <a:r>
              <a:rPr lang="en-GB" sz="1800" b="1" kern="0" dirty="0" smtClean="0">
                <a:solidFill>
                  <a:srgbClr val="00316E"/>
                </a:solidFill>
                <a:latin typeface="Arial"/>
              </a:rPr>
              <a:t>jobs programmes</a:t>
            </a:r>
            <a:endParaRPr lang="en-GB" sz="1800" b="1" kern="0" dirty="0">
              <a:solidFill>
                <a:srgbClr val="00316E"/>
              </a:solidFill>
              <a:latin typeface="Arial"/>
            </a:endParaRPr>
          </a:p>
        </p:txBody>
      </p:sp>
      <p:sp>
        <p:nvSpPr>
          <p:cNvPr id="5" name="Rounded Rectangle 4"/>
          <p:cNvSpPr/>
          <p:nvPr/>
        </p:nvSpPr>
        <p:spPr bwMode="auto">
          <a:xfrm>
            <a:off x="4502522" y="4324688"/>
            <a:ext cx="2808312" cy="1021556"/>
          </a:xfrm>
          <a:prstGeom prst="roundRect">
            <a:avLst/>
          </a:prstGeom>
          <a:solidFill>
            <a:schemeClr val="accent3">
              <a:lumMod val="40000"/>
              <a:lumOff val="60000"/>
            </a:schemeClr>
          </a:solidFill>
          <a:ln w="25400" cap="flat" cmpd="sng" algn="ctr">
            <a:solidFill>
              <a:srgbClr val="00316E"/>
            </a:solidFill>
            <a:prstDash val="solid"/>
            <a:headEnd type="none" w="med" len="med"/>
            <a:tailEnd type="none" w="med" len="med"/>
          </a:ln>
          <a:effectLst/>
        </p:spPr>
        <p:txBody>
          <a:bodyPr wrap="square">
            <a:spAutoFit/>
          </a:bodyPr>
          <a:lstStyle/>
          <a:p>
            <a:pPr algn="ctr" defTabSz="914400" eaLnBrk="1" fontAlgn="auto" hangingPunct="1">
              <a:spcBef>
                <a:spcPts val="0"/>
              </a:spcBef>
              <a:spcAft>
                <a:spcPts val="0"/>
              </a:spcAft>
              <a:defRPr/>
            </a:pPr>
            <a:r>
              <a:rPr lang="en-GB" sz="1800" b="1" kern="0" dirty="0">
                <a:solidFill>
                  <a:srgbClr val="00316E"/>
                </a:solidFill>
                <a:latin typeface="Arial"/>
              </a:rPr>
              <a:t>Goal 2: </a:t>
            </a:r>
            <a:br>
              <a:rPr lang="en-GB" sz="1800" b="1" kern="0" dirty="0">
                <a:solidFill>
                  <a:srgbClr val="00316E"/>
                </a:solidFill>
                <a:latin typeface="Arial"/>
              </a:rPr>
            </a:br>
            <a:r>
              <a:rPr lang="en-GB" sz="1800" b="1" kern="0" dirty="0" smtClean="0">
                <a:solidFill>
                  <a:srgbClr val="00316E"/>
                </a:solidFill>
                <a:latin typeface="Arial"/>
              </a:rPr>
              <a:t>European Territorial Cooperation</a:t>
            </a:r>
            <a:endParaRPr lang="en-GB" sz="1800" b="1" kern="0" dirty="0">
              <a:solidFill>
                <a:srgbClr val="00316E"/>
              </a:solidFill>
              <a:latin typeface="Arial"/>
            </a:endParaRPr>
          </a:p>
        </p:txBody>
      </p:sp>
      <p:sp>
        <p:nvSpPr>
          <p:cNvPr id="6" name="Text Box 3"/>
          <p:cNvSpPr txBox="1">
            <a:spLocks noChangeArrowheads="1"/>
          </p:cNvSpPr>
          <p:nvPr/>
        </p:nvSpPr>
        <p:spPr bwMode="auto">
          <a:xfrm>
            <a:off x="431866" y="836712"/>
            <a:ext cx="7992888" cy="523220"/>
          </a:xfrm>
          <a:prstGeom prst="rect">
            <a:avLst/>
          </a:prstGeom>
          <a:noFill/>
          <a:ln w="9525">
            <a:noFill/>
            <a:miter lim="800000"/>
            <a:headEnd/>
            <a:tailEnd/>
          </a:ln>
        </p:spPr>
        <p:txBody>
          <a:bodyPr wrap="square">
            <a:spAutoFit/>
          </a:bodyPr>
          <a:lstStyle/>
          <a:p>
            <a:pPr algn="ctr" eaLnBrk="0" hangingPunct="0">
              <a:spcBef>
                <a:spcPct val="30000"/>
              </a:spcBef>
              <a:defRPr/>
            </a:pPr>
            <a:r>
              <a:rPr lang="en-GB" b="1" u="sng" dirty="0" smtClean="0">
                <a:latin typeface="+mj-lt"/>
              </a:rPr>
              <a:t>Why</a:t>
            </a:r>
            <a:r>
              <a:rPr lang="en-GB" b="1" dirty="0" smtClean="0">
                <a:latin typeface="+mj-lt"/>
              </a:rPr>
              <a:t>? rationale</a:t>
            </a:r>
            <a:endParaRPr lang="en-GB" b="1" dirty="0">
              <a:latin typeface="+mj-lt"/>
            </a:endParaRPr>
          </a:p>
        </p:txBody>
      </p:sp>
      <p:sp>
        <p:nvSpPr>
          <p:cNvPr id="7" name="Textfeld 1"/>
          <p:cNvSpPr txBox="1"/>
          <p:nvPr/>
        </p:nvSpPr>
        <p:spPr>
          <a:xfrm>
            <a:off x="1656002" y="1454202"/>
            <a:ext cx="5544616" cy="954107"/>
          </a:xfrm>
          <a:prstGeom prst="rect">
            <a:avLst/>
          </a:prstGeom>
          <a:noFill/>
        </p:spPr>
        <p:txBody>
          <a:bodyPr wrap="square" rtlCol="0">
            <a:spAutoFit/>
          </a:bodyPr>
          <a:lstStyle/>
          <a:p>
            <a:pPr algn="ctr">
              <a:lnSpc>
                <a:spcPct val="200000"/>
              </a:lnSpc>
            </a:pPr>
            <a:r>
              <a:rPr lang="en-GB" dirty="0" smtClean="0">
                <a:latin typeface="+mn-lt"/>
              </a:rPr>
              <a:t>EU cohesion policy</a:t>
            </a:r>
            <a:endParaRPr lang="de-DE" dirty="0">
              <a:latin typeface="+mn-lt"/>
            </a:endParaRPr>
          </a:p>
        </p:txBody>
      </p:sp>
      <p:sp>
        <p:nvSpPr>
          <p:cNvPr id="8" name="Content Placeholder 2"/>
          <p:cNvSpPr txBox="1">
            <a:spLocks/>
          </p:cNvSpPr>
          <p:nvPr/>
        </p:nvSpPr>
        <p:spPr bwMode="auto">
          <a:xfrm>
            <a:off x="861906" y="19111"/>
            <a:ext cx="8229600" cy="404663"/>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smtClean="0">
                <a:solidFill>
                  <a:schemeClr val="bg1"/>
                </a:solidFill>
                <a:latin typeface="+mn-lt"/>
              </a:rPr>
              <a:t>1. Improving Structural Funds</a:t>
            </a:r>
            <a:endParaRPr lang="en-GB" b="1" dirty="0">
              <a:solidFill>
                <a:schemeClr val="bg1"/>
              </a:solidFill>
              <a:latin typeface="+mn-lt"/>
              <a:cs typeface="+mn-cs"/>
            </a:endParaRPr>
          </a:p>
        </p:txBody>
      </p:sp>
    </p:spTree>
    <p:extLst>
      <p:ext uri="{BB962C8B-B14F-4D97-AF65-F5344CB8AC3E}">
        <p14:creationId xmlns:p14="http://schemas.microsoft.com/office/powerpoint/2010/main" val="10514054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861906" y="19111"/>
            <a:ext cx="8229600" cy="404663"/>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smtClean="0">
                <a:solidFill>
                  <a:schemeClr val="bg1"/>
                </a:solidFill>
                <a:latin typeface="+mn-lt"/>
              </a:rPr>
              <a:t>1. Improving Structural Funds</a:t>
            </a:r>
            <a:endParaRPr lang="en-GB" b="1" dirty="0">
              <a:solidFill>
                <a:schemeClr val="bg1"/>
              </a:solidFill>
              <a:latin typeface="+mn-lt"/>
              <a:cs typeface="+mn-cs"/>
            </a:endParaRPr>
          </a:p>
        </p:txBody>
      </p:sp>
      <p:sp>
        <p:nvSpPr>
          <p:cNvPr id="4" name="Text Box 3"/>
          <p:cNvSpPr txBox="1">
            <a:spLocks noChangeArrowheads="1"/>
          </p:cNvSpPr>
          <p:nvPr/>
        </p:nvSpPr>
        <p:spPr bwMode="auto">
          <a:xfrm>
            <a:off x="467544" y="774398"/>
            <a:ext cx="7992888" cy="523220"/>
          </a:xfrm>
          <a:prstGeom prst="rect">
            <a:avLst/>
          </a:prstGeom>
          <a:noFill/>
          <a:ln w="9525">
            <a:noFill/>
            <a:miter lim="800000"/>
            <a:headEnd/>
            <a:tailEnd/>
          </a:ln>
        </p:spPr>
        <p:txBody>
          <a:bodyPr wrap="square">
            <a:spAutoFit/>
          </a:bodyPr>
          <a:lstStyle/>
          <a:p>
            <a:pPr algn="ctr" eaLnBrk="0" hangingPunct="0">
              <a:spcBef>
                <a:spcPct val="30000"/>
              </a:spcBef>
              <a:defRPr/>
            </a:pPr>
            <a:r>
              <a:rPr lang="en-GB" b="1" u="sng" dirty="0" smtClean="0">
                <a:latin typeface="+mj-lt"/>
              </a:rPr>
              <a:t>Why</a:t>
            </a:r>
            <a:r>
              <a:rPr lang="en-GB" b="1" dirty="0" smtClean="0">
                <a:latin typeface="+mj-lt"/>
              </a:rPr>
              <a:t>? rationale</a:t>
            </a:r>
            <a:endParaRPr lang="en-GB" b="1" dirty="0">
              <a:latin typeface="+mj-lt"/>
            </a:endParaRPr>
          </a:p>
        </p:txBody>
      </p:sp>
      <p:sp>
        <p:nvSpPr>
          <p:cNvPr id="5" name="TextBox 4"/>
          <p:cNvSpPr txBox="1"/>
          <p:nvPr/>
        </p:nvSpPr>
        <p:spPr>
          <a:xfrm>
            <a:off x="683566" y="2276872"/>
            <a:ext cx="7992889" cy="3793346"/>
          </a:xfrm>
          <a:prstGeom prst="rect">
            <a:avLst/>
          </a:prstGeom>
          <a:noFill/>
        </p:spPr>
        <p:txBody>
          <a:bodyPr wrap="square">
            <a:spAutoFit/>
          </a:bodyPr>
          <a:lstStyle/>
          <a:p>
            <a:pPr algn="ctr">
              <a:defRPr/>
            </a:pPr>
            <a:r>
              <a:rPr lang="en-GB" sz="2400" b="1" dirty="0" smtClean="0">
                <a:latin typeface="+mn-lt"/>
              </a:rPr>
              <a:t>Objective set in the ETC </a:t>
            </a:r>
            <a:r>
              <a:rPr lang="en-GB" sz="2400" b="1" dirty="0">
                <a:latin typeface="+mn-lt"/>
              </a:rPr>
              <a:t>Regulation </a:t>
            </a:r>
            <a:r>
              <a:rPr lang="en-GB" sz="2400" b="1" dirty="0" smtClean="0">
                <a:latin typeface="+mn-lt"/>
              </a:rPr>
              <a:t> - Article 2(3)(a) for interregional cooperation:</a:t>
            </a:r>
            <a:endParaRPr lang="en-US" sz="2400" b="1" i="1" kern="0" dirty="0" smtClean="0">
              <a:latin typeface="Arial"/>
            </a:endParaRPr>
          </a:p>
          <a:p>
            <a:pPr marL="0" lvl="1">
              <a:lnSpc>
                <a:spcPts val="3300"/>
              </a:lnSpc>
              <a:defRPr/>
            </a:pPr>
            <a:r>
              <a:rPr lang="en-US" sz="2400" i="1" kern="0" dirty="0" smtClean="0">
                <a:latin typeface="Arial"/>
              </a:rPr>
              <a:t>‘</a:t>
            </a:r>
            <a:r>
              <a:rPr lang="en-US" sz="2400" i="1" kern="0" dirty="0">
                <a:latin typeface="Arial"/>
              </a:rPr>
              <a:t>to reinforce the effectiveness of </a:t>
            </a:r>
            <a:r>
              <a:rPr lang="en-US" sz="2400" b="1" i="1" kern="0" dirty="0">
                <a:latin typeface="Arial"/>
              </a:rPr>
              <a:t>cohesion policy</a:t>
            </a:r>
            <a:r>
              <a:rPr lang="en-US" sz="2400" i="1" kern="0" dirty="0">
                <a:latin typeface="Arial"/>
              </a:rPr>
              <a:t>’ </a:t>
            </a:r>
            <a:r>
              <a:rPr lang="en-US" sz="2400" i="1" kern="0" dirty="0" smtClean="0">
                <a:latin typeface="Arial"/>
              </a:rPr>
              <a:t/>
            </a:r>
            <a:br>
              <a:rPr lang="en-US" sz="2400" i="1" kern="0" dirty="0" smtClean="0">
                <a:latin typeface="Arial"/>
              </a:rPr>
            </a:br>
            <a:r>
              <a:rPr lang="en-US" sz="2400" i="1" kern="0" dirty="0">
                <a:latin typeface="Arial"/>
              </a:rPr>
              <a:t/>
            </a:r>
            <a:br>
              <a:rPr lang="en-US" sz="2400" i="1" kern="0" dirty="0">
                <a:latin typeface="Arial"/>
              </a:rPr>
            </a:br>
            <a:r>
              <a:rPr lang="en-US" sz="2400" i="1" kern="0" dirty="0" smtClean="0">
                <a:latin typeface="Arial"/>
              </a:rPr>
              <a:t>‘identification and dissemination of good practices with a view to their transfer principally to operational programmes </a:t>
            </a:r>
            <a:r>
              <a:rPr lang="en-US" sz="2400" i="1" kern="0" dirty="0">
                <a:latin typeface="Arial"/>
              </a:rPr>
              <a:t>under the </a:t>
            </a:r>
            <a:r>
              <a:rPr lang="en-US" sz="2400" b="1" i="1" kern="0" dirty="0">
                <a:latin typeface="Arial"/>
              </a:rPr>
              <a:t>Investment for growth and </a:t>
            </a:r>
            <a:r>
              <a:rPr lang="en-US" sz="2400" b="1" i="1" kern="0" dirty="0" smtClean="0">
                <a:latin typeface="Arial"/>
              </a:rPr>
              <a:t>jobs </a:t>
            </a:r>
            <a:r>
              <a:rPr lang="en-US" sz="2400" i="1" kern="0" dirty="0" smtClean="0">
                <a:latin typeface="Arial"/>
              </a:rPr>
              <a:t>goal but also, where relevant to </a:t>
            </a:r>
            <a:r>
              <a:rPr lang="en-US" sz="2400" b="1" i="1" kern="0" dirty="0" smtClean="0">
                <a:latin typeface="Arial"/>
              </a:rPr>
              <a:t>cooperation </a:t>
            </a:r>
            <a:r>
              <a:rPr lang="en-US" sz="2400" b="1" i="1" kern="0" dirty="0" err="1" smtClean="0">
                <a:latin typeface="Arial"/>
              </a:rPr>
              <a:t>programmes</a:t>
            </a:r>
            <a:r>
              <a:rPr lang="en-US" sz="2400" kern="0" dirty="0" err="1" smtClean="0">
                <a:latin typeface="Arial"/>
              </a:rPr>
              <a:t>’</a:t>
            </a:r>
            <a:endParaRPr lang="en-GB" sz="2400" dirty="0" smtClean="0">
              <a:latin typeface="+mn-lt"/>
            </a:endParaRPr>
          </a:p>
        </p:txBody>
      </p:sp>
      <p:pic>
        <p:nvPicPr>
          <p:cNvPr id="8" name="Picture 8"/>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74284" y="1460281"/>
            <a:ext cx="29051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8679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54" y="2132855"/>
            <a:ext cx="6463260" cy="433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87824" y="2074953"/>
            <a:ext cx="4645660" cy="1277273"/>
          </a:xfrm>
          <a:prstGeom prst="rect">
            <a:avLst/>
          </a:prstGeom>
        </p:spPr>
        <p:txBody>
          <a:bodyPr wrap="square">
            <a:spAutoFit/>
          </a:bodyPr>
          <a:lstStyle/>
          <a:p>
            <a:pPr algn="ctr">
              <a:spcBef>
                <a:spcPts val="600"/>
              </a:spcBef>
              <a:defRPr/>
            </a:pPr>
            <a:r>
              <a:rPr lang="en-GB" sz="2400" b="1" dirty="0">
                <a:solidFill>
                  <a:schemeClr val="tx2">
                    <a:lumMod val="60000"/>
                    <a:lumOff val="40000"/>
                  </a:schemeClr>
                </a:solidFill>
                <a:latin typeface="+mj-lt"/>
              </a:rPr>
              <a:t>Goal 1: </a:t>
            </a:r>
            <a:br>
              <a:rPr lang="en-GB" sz="2400" b="1" dirty="0">
                <a:solidFill>
                  <a:schemeClr val="tx2">
                    <a:lumMod val="60000"/>
                    <a:lumOff val="40000"/>
                  </a:schemeClr>
                </a:solidFill>
                <a:latin typeface="+mj-lt"/>
              </a:rPr>
            </a:br>
            <a:r>
              <a:rPr lang="en-GB" sz="2400" b="1" dirty="0">
                <a:solidFill>
                  <a:schemeClr val="tx2">
                    <a:lumMod val="60000"/>
                    <a:lumOff val="40000"/>
                  </a:schemeClr>
                </a:solidFill>
                <a:latin typeface="+mj-lt"/>
              </a:rPr>
              <a:t>Investment for growth &amp; jobs</a:t>
            </a:r>
          </a:p>
          <a:p>
            <a:pPr algn="ctr">
              <a:spcBef>
                <a:spcPts val="600"/>
              </a:spcBef>
              <a:defRPr/>
            </a:pPr>
            <a:r>
              <a:rPr lang="en-GB" sz="2400" b="1" dirty="0">
                <a:solidFill>
                  <a:schemeClr val="tx2">
                    <a:lumMod val="60000"/>
                    <a:lumOff val="40000"/>
                  </a:schemeClr>
                </a:solidFill>
                <a:latin typeface="+mj-lt"/>
              </a:rPr>
              <a:t>EUR 340 billion </a:t>
            </a:r>
          </a:p>
        </p:txBody>
      </p:sp>
      <p:sp>
        <p:nvSpPr>
          <p:cNvPr id="4" name="Rectangle 3"/>
          <p:cNvSpPr/>
          <p:nvPr/>
        </p:nvSpPr>
        <p:spPr>
          <a:xfrm>
            <a:off x="3635896" y="3486947"/>
            <a:ext cx="3171989" cy="815608"/>
          </a:xfrm>
          <a:prstGeom prst="rect">
            <a:avLst/>
          </a:prstGeom>
        </p:spPr>
        <p:txBody>
          <a:bodyPr wrap="square">
            <a:spAutoFit/>
          </a:bodyPr>
          <a:lstStyle/>
          <a:p>
            <a:pPr algn="ctr">
              <a:spcBef>
                <a:spcPts val="600"/>
              </a:spcBef>
              <a:defRPr/>
            </a:pPr>
            <a:r>
              <a:rPr lang="en-GB" sz="1400" b="1" dirty="0">
                <a:solidFill>
                  <a:schemeClr val="tx2">
                    <a:lumMod val="60000"/>
                    <a:lumOff val="40000"/>
                  </a:schemeClr>
                </a:solidFill>
                <a:latin typeface="Arial" panose="020B0604020202020204" pitchFamily="34" charset="0"/>
                <a:cs typeface="Arial" panose="020B0604020202020204" pitchFamily="34" charset="0"/>
              </a:rPr>
              <a:t>Goal 2: </a:t>
            </a:r>
            <a:br>
              <a:rPr lang="en-GB" sz="1400" b="1" dirty="0">
                <a:solidFill>
                  <a:schemeClr val="tx2">
                    <a:lumMod val="60000"/>
                    <a:lumOff val="40000"/>
                  </a:schemeClr>
                </a:solidFill>
                <a:latin typeface="Arial" panose="020B0604020202020204" pitchFamily="34" charset="0"/>
                <a:cs typeface="Arial" panose="020B0604020202020204" pitchFamily="34" charset="0"/>
              </a:rPr>
            </a:br>
            <a:r>
              <a:rPr lang="en-GB" sz="1400" b="1" dirty="0">
                <a:solidFill>
                  <a:schemeClr val="tx2">
                    <a:lumMod val="60000"/>
                    <a:lumOff val="40000"/>
                  </a:schemeClr>
                </a:solidFill>
                <a:latin typeface="Arial" panose="020B0604020202020204" pitchFamily="34" charset="0"/>
                <a:cs typeface="Arial" panose="020B0604020202020204" pitchFamily="34" charset="0"/>
              </a:rPr>
              <a:t>European Territorial Cooperation</a:t>
            </a:r>
          </a:p>
          <a:p>
            <a:pPr algn="ctr">
              <a:spcBef>
                <a:spcPts val="600"/>
              </a:spcBef>
              <a:defRPr/>
            </a:pPr>
            <a:r>
              <a:rPr lang="en-GB" sz="1400" b="1" dirty="0">
                <a:solidFill>
                  <a:schemeClr val="tx2">
                    <a:lumMod val="60000"/>
                    <a:lumOff val="40000"/>
                  </a:schemeClr>
                </a:solidFill>
                <a:latin typeface="Arial" panose="020B0604020202020204" pitchFamily="34" charset="0"/>
                <a:cs typeface="Arial" panose="020B0604020202020204" pitchFamily="34" charset="0"/>
              </a:rPr>
              <a:t>EUR </a:t>
            </a:r>
            <a:r>
              <a:rPr lang="en-GB" sz="1400" b="1" dirty="0" smtClean="0">
                <a:solidFill>
                  <a:schemeClr val="tx2">
                    <a:lumMod val="60000"/>
                    <a:lumOff val="40000"/>
                  </a:schemeClr>
                </a:solidFill>
                <a:latin typeface="Arial" panose="020B0604020202020204" pitchFamily="34" charset="0"/>
                <a:cs typeface="Arial" panose="020B0604020202020204" pitchFamily="34" charset="0"/>
              </a:rPr>
              <a:t>10.2 </a:t>
            </a:r>
            <a:r>
              <a:rPr lang="en-GB" sz="1400" b="1" dirty="0">
                <a:solidFill>
                  <a:schemeClr val="tx2">
                    <a:lumMod val="60000"/>
                    <a:lumOff val="40000"/>
                  </a:schemeClr>
                </a:solidFill>
                <a:latin typeface="Arial" panose="020B0604020202020204" pitchFamily="34" charset="0"/>
                <a:cs typeface="Arial" panose="020B0604020202020204" pitchFamily="34" charset="0"/>
              </a:rPr>
              <a:t>billion</a:t>
            </a:r>
          </a:p>
        </p:txBody>
      </p:sp>
      <p:grpSp>
        <p:nvGrpSpPr>
          <p:cNvPr id="5" name="Group 4"/>
          <p:cNvGrpSpPr/>
          <p:nvPr/>
        </p:nvGrpSpPr>
        <p:grpSpPr>
          <a:xfrm>
            <a:off x="6217185" y="4797152"/>
            <a:ext cx="2215962" cy="914400"/>
            <a:chOff x="6279873" y="5648605"/>
            <a:chExt cx="2215962" cy="914400"/>
          </a:xfrm>
        </p:grpSpPr>
        <p:sp>
          <p:nvSpPr>
            <p:cNvPr id="6" name="Rectangle 5"/>
            <p:cNvSpPr/>
            <p:nvPr/>
          </p:nvSpPr>
          <p:spPr>
            <a:xfrm>
              <a:off x="6279873" y="5874077"/>
              <a:ext cx="2215962" cy="661720"/>
            </a:xfrm>
            <a:prstGeom prst="rect">
              <a:avLst/>
            </a:prstGeom>
            <a:noFill/>
          </p:spPr>
          <p:txBody>
            <a:bodyPr wrap="square">
              <a:spAutoFit/>
            </a:bodyPr>
            <a:lstStyle/>
            <a:p>
              <a:pPr algn="ctr"/>
              <a:r>
                <a:rPr lang="en-GB" sz="1600" b="1" dirty="0" smtClean="0">
                  <a:latin typeface="Arial" panose="020B0604020202020204" pitchFamily="34" charset="0"/>
                  <a:cs typeface="Arial" panose="020B0604020202020204" pitchFamily="34" charset="0"/>
                </a:rPr>
                <a:t>INTERREG EUROPE</a:t>
              </a:r>
            </a:p>
            <a:p>
              <a:pPr algn="ctr">
                <a:spcBef>
                  <a:spcPts val="600"/>
                </a:spcBef>
              </a:pPr>
              <a:r>
                <a:rPr lang="en-GB" sz="1600" b="1" dirty="0" smtClean="0">
                  <a:latin typeface="Arial" panose="020B0604020202020204" pitchFamily="34" charset="0"/>
                  <a:cs typeface="Arial" panose="020B0604020202020204" pitchFamily="34" charset="0"/>
                </a:rPr>
                <a:t>EUR 359 m</a:t>
              </a:r>
              <a:endParaRPr lang="en-GB" sz="1600" b="1" dirty="0">
                <a:latin typeface="Arial" panose="020B0604020202020204" pitchFamily="34" charset="0"/>
                <a:cs typeface="Arial" panose="020B0604020202020204" pitchFamily="34" charset="0"/>
              </a:endParaRPr>
            </a:p>
          </p:txBody>
        </p:sp>
        <p:cxnSp>
          <p:nvCxnSpPr>
            <p:cNvPr id="7" name="Elbow Connector 6"/>
            <p:cNvCxnSpPr/>
            <p:nvPr/>
          </p:nvCxnSpPr>
          <p:spPr bwMode="auto">
            <a:xfrm>
              <a:off x="6605053" y="5648605"/>
              <a:ext cx="914400" cy="914400"/>
            </a:xfrm>
            <a:prstGeom prst="bentConnector3">
              <a:avLst/>
            </a:prstGeom>
            <a:noFill/>
            <a:ln w="9525" cap="flat" cmpd="sng" algn="ctr">
              <a:noFill/>
              <a:prstDash val="solid"/>
              <a:round/>
              <a:headEnd type="none" w="med" len="med"/>
              <a:tailEnd type="triangle"/>
            </a:ln>
            <a:effectLst/>
          </p:spPr>
        </p:cxnSp>
      </p:grpSp>
      <p:sp>
        <p:nvSpPr>
          <p:cNvPr id="8" name="Text Box 3"/>
          <p:cNvSpPr txBox="1">
            <a:spLocks noChangeArrowheads="1"/>
          </p:cNvSpPr>
          <p:nvPr/>
        </p:nvSpPr>
        <p:spPr bwMode="auto">
          <a:xfrm>
            <a:off x="611560" y="903490"/>
            <a:ext cx="7992888" cy="523220"/>
          </a:xfrm>
          <a:prstGeom prst="rect">
            <a:avLst/>
          </a:prstGeom>
          <a:noFill/>
          <a:ln w="9525">
            <a:noFill/>
            <a:miter lim="800000"/>
            <a:headEnd/>
            <a:tailEnd/>
          </a:ln>
        </p:spPr>
        <p:txBody>
          <a:bodyPr wrap="square">
            <a:spAutoFit/>
          </a:bodyPr>
          <a:lstStyle/>
          <a:p>
            <a:pPr algn="ctr" eaLnBrk="0" hangingPunct="0">
              <a:spcBef>
                <a:spcPct val="30000"/>
              </a:spcBef>
              <a:defRPr/>
            </a:pPr>
            <a:r>
              <a:rPr lang="en-GB" b="1" u="sng" dirty="0" smtClean="0">
                <a:latin typeface="+mj-lt"/>
              </a:rPr>
              <a:t>Why</a:t>
            </a:r>
            <a:r>
              <a:rPr lang="en-GB" b="1" dirty="0" smtClean="0">
                <a:latin typeface="+mj-lt"/>
              </a:rPr>
              <a:t>? rationale</a:t>
            </a:r>
            <a:endParaRPr lang="en-GB" b="1" dirty="0">
              <a:latin typeface="+mj-lt"/>
            </a:endParaRPr>
          </a:p>
        </p:txBody>
      </p:sp>
      <p:sp>
        <p:nvSpPr>
          <p:cNvPr id="9" name="Content Placeholder 2"/>
          <p:cNvSpPr txBox="1">
            <a:spLocks/>
          </p:cNvSpPr>
          <p:nvPr/>
        </p:nvSpPr>
        <p:spPr bwMode="auto">
          <a:xfrm>
            <a:off x="861906" y="19111"/>
            <a:ext cx="8229600" cy="404663"/>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smtClean="0">
                <a:solidFill>
                  <a:schemeClr val="bg1"/>
                </a:solidFill>
                <a:latin typeface="+mn-lt"/>
              </a:rPr>
              <a:t>1. Improving Structural Funds</a:t>
            </a:r>
            <a:endParaRPr lang="en-GB" b="1" dirty="0">
              <a:solidFill>
                <a:schemeClr val="bg1"/>
              </a:solidFill>
              <a:latin typeface="+mn-lt"/>
              <a:cs typeface="+mn-cs"/>
            </a:endParaRPr>
          </a:p>
        </p:txBody>
      </p:sp>
    </p:spTree>
    <p:extLst>
      <p:ext uri="{BB962C8B-B14F-4D97-AF65-F5344CB8AC3E}">
        <p14:creationId xmlns:p14="http://schemas.microsoft.com/office/powerpoint/2010/main" val="70548350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861906" y="19111"/>
            <a:ext cx="8229600" cy="404663"/>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smtClean="0">
                <a:solidFill>
                  <a:schemeClr val="bg1"/>
                </a:solidFill>
                <a:latin typeface="+mn-lt"/>
              </a:rPr>
              <a:t>1. Improving Structural Funds</a:t>
            </a:r>
            <a:endParaRPr lang="en-GB" b="1" dirty="0">
              <a:solidFill>
                <a:schemeClr val="bg1"/>
              </a:solidFill>
              <a:latin typeface="+mn-lt"/>
              <a:cs typeface="+mn-cs"/>
            </a:endParaRPr>
          </a:p>
        </p:txBody>
      </p:sp>
      <p:sp>
        <p:nvSpPr>
          <p:cNvPr id="4" name="Text Box 3"/>
          <p:cNvSpPr txBox="1">
            <a:spLocks noChangeArrowheads="1"/>
          </p:cNvSpPr>
          <p:nvPr/>
        </p:nvSpPr>
        <p:spPr bwMode="auto">
          <a:xfrm>
            <a:off x="467543" y="885801"/>
            <a:ext cx="7992888" cy="523220"/>
          </a:xfrm>
          <a:prstGeom prst="rect">
            <a:avLst/>
          </a:prstGeom>
          <a:noFill/>
          <a:ln w="9525">
            <a:noFill/>
            <a:miter lim="800000"/>
            <a:headEnd/>
            <a:tailEnd/>
          </a:ln>
        </p:spPr>
        <p:txBody>
          <a:bodyPr wrap="square">
            <a:spAutoFit/>
          </a:bodyPr>
          <a:lstStyle/>
          <a:p>
            <a:pPr algn="ctr" eaLnBrk="0" hangingPunct="0">
              <a:spcBef>
                <a:spcPct val="30000"/>
              </a:spcBef>
              <a:defRPr/>
            </a:pPr>
            <a:r>
              <a:rPr lang="en-GB" b="1" u="sng" dirty="0" smtClean="0">
                <a:latin typeface="+mj-lt"/>
              </a:rPr>
              <a:t>How</a:t>
            </a:r>
            <a:r>
              <a:rPr lang="en-GB" b="1" dirty="0" smtClean="0">
                <a:latin typeface="+mj-lt"/>
              </a:rPr>
              <a:t> is it reflected at project level?</a:t>
            </a:r>
            <a:endParaRPr lang="en-GB" b="1" dirty="0">
              <a:latin typeface="+mj-lt"/>
            </a:endParaRPr>
          </a:p>
        </p:txBody>
      </p:sp>
      <p:sp>
        <p:nvSpPr>
          <p:cNvPr id="5" name="TextBox 4"/>
          <p:cNvSpPr txBox="1"/>
          <p:nvPr/>
        </p:nvSpPr>
        <p:spPr>
          <a:xfrm>
            <a:off x="179512" y="1844824"/>
            <a:ext cx="8839986" cy="4662815"/>
          </a:xfrm>
          <a:prstGeom prst="rect">
            <a:avLst/>
          </a:prstGeom>
          <a:noFill/>
        </p:spPr>
        <p:txBody>
          <a:bodyPr wrap="square">
            <a:spAutoFit/>
          </a:bodyPr>
          <a:lstStyle/>
          <a:p>
            <a:pPr>
              <a:spcBef>
                <a:spcPct val="50000"/>
              </a:spcBef>
              <a:defRPr/>
            </a:pPr>
            <a:r>
              <a:rPr lang="en-GB" sz="2400" u="sng" dirty="0" smtClean="0">
                <a:latin typeface="+mn-lt"/>
              </a:rPr>
              <a:t>Policy instruments</a:t>
            </a:r>
            <a:r>
              <a:rPr lang="en-GB" sz="2400" dirty="0" smtClean="0">
                <a:latin typeface="+mn-lt"/>
              </a:rPr>
              <a:t> addressed to be specified in application form</a:t>
            </a:r>
          </a:p>
          <a:p>
            <a:pPr>
              <a:spcBef>
                <a:spcPct val="50000"/>
              </a:spcBef>
              <a:defRPr/>
            </a:pPr>
            <a:endParaRPr lang="en-GB" sz="2400" b="1" dirty="0" smtClean="0">
              <a:latin typeface="+mn-lt"/>
            </a:endParaRPr>
          </a:p>
          <a:p>
            <a:pPr>
              <a:spcBef>
                <a:spcPct val="50000"/>
              </a:spcBef>
              <a:defRPr/>
            </a:pPr>
            <a:endParaRPr lang="en-GB" sz="2400" b="1" dirty="0" smtClean="0">
              <a:latin typeface="+mn-lt"/>
            </a:endParaRPr>
          </a:p>
          <a:p>
            <a:pPr>
              <a:spcBef>
                <a:spcPct val="50000"/>
              </a:spcBef>
              <a:defRPr/>
            </a:pPr>
            <a:endParaRPr lang="en-GB" sz="2400" b="1" dirty="0">
              <a:latin typeface="+mn-lt"/>
            </a:endParaRPr>
          </a:p>
          <a:p>
            <a:pPr>
              <a:spcBef>
                <a:spcPct val="50000"/>
              </a:spcBef>
              <a:defRPr/>
            </a:pPr>
            <a:endParaRPr lang="en-GB" sz="2400" b="1" dirty="0" smtClean="0">
              <a:latin typeface="+mn-lt"/>
            </a:endParaRPr>
          </a:p>
          <a:p>
            <a:pPr>
              <a:spcBef>
                <a:spcPct val="50000"/>
              </a:spcBef>
              <a:defRPr/>
            </a:pPr>
            <a:endParaRPr lang="en-GB" sz="2400" b="1" dirty="0">
              <a:latin typeface="+mn-lt"/>
            </a:endParaRPr>
          </a:p>
          <a:p>
            <a:pPr>
              <a:spcBef>
                <a:spcPct val="50000"/>
              </a:spcBef>
              <a:defRPr/>
            </a:pPr>
            <a:r>
              <a:rPr lang="en-GB" sz="2400" b="1" dirty="0" smtClean="0">
                <a:latin typeface="+mn-lt"/>
              </a:rPr>
              <a:t>At least half</a:t>
            </a:r>
            <a:r>
              <a:rPr lang="en-GB" sz="2400" dirty="0" smtClean="0">
                <a:latin typeface="+mn-lt"/>
              </a:rPr>
              <a:t> of the policy instruments addressed by a project need to be related </a:t>
            </a:r>
            <a:r>
              <a:rPr lang="en-GB" sz="2400" dirty="0">
                <a:latin typeface="+mn-lt"/>
              </a:rPr>
              <a:t>to Structural </a:t>
            </a:r>
            <a:r>
              <a:rPr lang="en-GB" sz="2400" dirty="0" smtClean="0">
                <a:latin typeface="+mn-lt"/>
              </a:rPr>
              <a:t>Funds programmes</a:t>
            </a:r>
            <a:endParaRPr lang="en-GB" sz="1400" dirty="0">
              <a:latin typeface="+mn-lt"/>
            </a:endParaRPr>
          </a:p>
          <a:p>
            <a:pPr marL="1371600" lvl="2" indent="-457200">
              <a:spcBef>
                <a:spcPct val="50000"/>
              </a:spcBef>
              <a:buFont typeface="Arial" panose="020B0604020202020204" pitchFamily="34" charset="0"/>
              <a:buChar char="•"/>
              <a:defRPr/>
            </a:pPr>
            <a:endParaRPr lang="en-GB" sz="22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564904"/>
            <a:ext cx="8654294" cy="2520280"/>
          </a:xfrm>
          <a:prstGeom prst="rect">
            <a:avLst/>
          </a:prstGeom>
        </p:spPr>
      </p:pic>
    </p:spTree>
    <p:extLst>
      <p:ext uri="{BB962C8B-B14F-4D97-AF65-F5344CB8AC3E}">
        <p14:creationId xmlns:p14="http://schemas.microsoft.com/office/powerpoint/2010/main" val="332197954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861906" y="19111"/>
            <a:ext cx="8229600" cy="404663"/>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smtClean="0">
                <a:solidFill>
                  <a:schemeClr val="bg1"/>
                </a:solidFill>
                <a:latin typeface="+mn-lt"/>
              </a:rPr>
              <a:t>1. Improving Structural Funds</a:t>
            </a:r>
            <a:endParaRPr lang="en-GB" b="1" dirty="0">
              <a:solidFill>
                <a:schemeClr val="bg1"/>
              </a:solidFill>
              <a:latin typeface="+mn-lt"/>
              <a:cs typeface="+mn-cs"/>
            </a:endParaRPr>
          </a:p>
        </p:txBody>
      </p:sp>
      <p:sp>
        <p:nvSpPr>
          <p:cNvPr id="6" name="Rectangle 8"/>
          <p:cNvSpPr>
            <a:spLocks noChangeArrowheads="1"/>
          </p:cNvSpPr>
          <p:nvPr/>
        </p:nvSpPr>
        <p:spPr bwMode="auto">
          <a:xfrm>
            <a:off x="-31082" y="1484784"/>
            <a:ext cx="8497887" cy="523220"/>
          </a:xfrm>
          <a:prstGeom prst="rect">
            <a:avLst/>
          </a:prstGeom>
          <a:noFill/>
          <a:ln w="9525">
            <a:noFill/>
            <a:miter lim="800000"/>
            <a:headEnd/>
            <a:tailEnd/>
          </a:ln>
        </p:spPr>
        <p:txBody>
          <a:bodyPr>
            <a:spAutoFit/>
          </a:bodyPr>
          <a:lstStyle/>
          <a:p>
            <a:pPr algn="ctr" eaLnBrk="1" hangingPunct="1">
              <a:spcBef>
                <a:spcPct val="0"/>
              </a:spcBef>
              <a:defRPr/>
            </a:pPr>
            <a:r>
              <a:rPr lang="en-GB" b="1" dirty="0" smtClean="0">
                <a:solidFill>
                  <a:srgbClr val="00316E"/>
                </a:solidFill>
                <a:latin typeface="Arial"/>
                <a:cs typeface="Arial" charset="0"/>
              </a:rPr>
              <a:t>How do you improve policies?</a:t>
            </a:r>
            <a:endParaRPr lang="en-GB" b="1" dirty="0">
              <a:solidFill>
                <a:srgbClr val="00316E"/>
              </a:solidFill>
              <a:latin typeface="Arial"/>
              <a:cs typeface="Arial" charset="0"/>
            </a:endParaRPr>
          </a:p>
        </p:txBody>
      </p:sp>
      <p:sp>
        <p:nvSpPr>
          <p:cNvPr id="5" name="Rectangle 3"/>
          <p:cNvSpPr txBox="1">
            <a:spLocks noChangeArrowheads="1"/>
          </p:cNvSpPr>
          <p:nvPr/>
        </p:nvSpPr>
        <p:spPr bwMode="auto">
          <a:xfrm>
            <a:off x="1619672" y="2708920"/>
            <a:ext cx="6508062" cy="1900520"/>
          </a:xfrm>
          <a:prstGeom prst="rect">
            <a:avLst/>
          </a:prstGeom>
          <a:noFill/>
          <a:ln w="9525">
            <a:noFill/>
            <a:miter lim="800000"/>
            <a:headEnd/>
            <a:tailEnd/>
          </a:ln>
        </p:spPr>
        <p:txBody>
          <a:bodyPr wrap="square">
            <a:spAutoFit/>
          </a:bodyPr>
          <a:lstStyle/>
          <a:p>
            <a:pPr marL="342900" indent="-342900">
              <a:lnSpc>
                <a:spcPts val="3100"/>
              </a:lnSpc>
              <a:spcBef>
                <a:spcPts val="1200"/>
              </a:spcBef>
              <a:spcAft>
                <a:spcPts val="1200"/>
              </a:spcAft>
              <a:buFont typeface="Arial" panose="020B0604020202020204" pitchFamily="34" charset="0"/>
              <a:buChar char="•"/>
              <a:defRPr/>
            </a:pPr>
            <a:r>
              <a:rPr lang="en-GB" sz="2400" kern="50" dirty="0" smtClean="0">
                <a:solidFill>
                  <a:srgbClr val="00316E"/>
                </a:solidFill>
                <a:latin typeface="+mn-lt"/>
                <a:ea typeface="SimSun"/>
                <a:cs typeface="Mangal"/>
              </a:rPr>
              <a:t>Support </a:t>
            </a:r>
            <a:r>
              <a:rPr lang="en-GB" sz="2400" b="1" kern="50" dirty="0" smtClean="0">
                <a:solidFill>
                  <a:srgbClr val="00316E"/>
                </a:solidFill>
                <a:latin typeface="+mn-lt"/>
                <a:ea typeface="SimSun"/>
                <a:cs typeface="Mangal"/>
              </a:rPr>
              <a:t>new projects</a:t>
            </a:r>
          </a:p>
          <a:p>
            <a:pPr marL="342900" indent="-342900">
              <a:lnSpc>
                <a:spcPts val="3100"/>
              </a:lnSpc>
              <a:spcBef>
                <a:spcPts val="1200"/>
              </a:spcBef>
              <a:spcAft>
                <a:spcPts val="1200"/>
              </a:spcAft>
              <a:buFont typeface="Arial" panose="020B0604020202020204" pitchFamily="34" charset="0"/>
              <a:buChar char="•"/>
              <a:defRPr/>
            </a:pPr>
            <a:r>
              <a:rPr lang="en-GB" sz="2400" kern="50" dirty="0" smtClean="0">
                <a:solidFill>
                  <a:srgbClr val="00316E"/>
                </a:solidFill>
                <a:latin typeface="+mn-lt"/>
                <a:ea typeface="SimSun"/>
                <a:cs typeface="Mangal"/>
              </a:rPr>
              <a:t>Change programme </a:t>
            </a:r>
            <a:r>
              <a:rPr lang="en-GB" sz="2400" b="1" kern="50" dirty="0" smtClean="0">
                <a:solidFill>
                  <a:srgbClr val="00316E"/>
                </a:solidFill>
                <a:latin typeface="+mn-lt"/>
                <a:ea typeface="SimSun"/>
                <a:cs typeface="Mangal"/>
              </a:rPr>
              <a:t>governance</a:t>
            </a:r>
          </a:p>
          <a:p>
            <a:pPr marL="342900" indent="-342900">
              <a:lnSpc>
                <a:spcPts val="3100"/>
              </a:lnSpc>
              <a:spcBef>
                <a:spcPts val="1200"/>
              </a:spcBef>
              <a:spcAft>
                <a:spcPts val="1200"/>
              </a:spcAft>
              <a:buFont typeface="Arial" panose="020B0604020202020204" pitchFamily="34" charset="0"/>
              <a:buChar char="•"/>
              <a:defRPr/>
            </a:pPr>
            <a:r>
              <a:rPr lang="en-GB" sz="2400" kern="50" dirty="0" smtClean="0">
                <a:solidFill>
                  <a:srgbClr val="00316E"/>
                </a:solidFill>
                <a:latin typeface="+mn-lt"/>
                <a:ea typeface="SimSun"/>
                <a:cs typeface="Mangal"/>
              </a:rPr>
              <a:t>Change programme </a:t>
            </a:r>
            <a:r>
              <a:rPr lang="en-GB" sz="2400" b="1" kern="50" dirty="0" smtClean="0">
                <a:solidFill>
                  <a:srgbClr val="00316E"/>
                </a:solidFill>
                <a:latin typeface="+mn-lt"/>
                <a:ea typeface="SimSun"/>
                <a:cs typeface="Mangal"/>
              </a:rPr>
              <a:t>structure</a:t>
            </a:r>
            <a:endParaRPr lang="en-GB" sz="2400" b="1" kern="50" dirty="0" smtClean="0">
              <a:solidFill>
                <a:srgbClr val="00316E"/>
              </a:solidFill>
              <a:latin typeface="+mn-lt"/>
              <a:ea typeface="SimSun"/>
              <a:cs typeface="Mangal"/>
            </a:endParaRPr>
          </a:p>
        </p:txBody>
      </p:sp>
    </p:spTree>
    <p:extLst>
      <p:ext uri="{BB962C8B-B14F-4D97-AF65-F5344CB8AC3E}">
        <p14:creationId xmlns:p14="http://schemas.microsoft.com/office/powerpoint/2010/main" val="237597711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42444" y="798610"/>
            <a:ext cx="7792904" cy="489878"/>
          </a:xfrm>
          <a:prstGeom prst="rect">
            <a:avLst/>
          </a:prstGeom>
          <a:noFill/>
          <a:ln w="9525">
            <a:noFill/>
            <a:miter lim="800000"/>
            <a:headEnd/>
            <a:tailEnd/>
          </a:ln>
        </p:spPr>
        <p:txBody>
          <a:bodyPr wrap="square">
            <a:spAutoFit/>
          </a:bodyPr>
          <a:lstStyle/>
          <a:p>
            <a:pPr algn="ctr">
              <a:lnSpc>
                <a:spcPts val="3100"/>
              </a:lnSpc>
              <a:spcBef>
                <a:spcPts val="1200"/>
              </a:spcBef>
              <a:spcAft>
                <a:spcPts val="1200"/>
              </a:spcAft>
              <a:defRPr/>
            </a:pPr>
            <a:r>
              <a:rPr lang="en-GB" b="1" kern="50" dirty="0" smtClean="0">
                <a:solidFill>
                  <a:srgbClr val="00316E"/>
                </a:solidFill>
                <a:latin typeface="+mn-lt"/>
                <a:ea typeface="SimSun"/>
                <a:cs typeface="Mangal"/>
              </a:rPr>
              <a:t>Support new projects</a:t>
            </a:r>
          </a:p>
        </p:txBody>
      </p:sp>
      <p:sp>
        <p:nvSpPr>
          <p:cNvPr id="30" name="Rectangle 29"/>
          <p:cNvSpPr>
            <a:spLocks noChangeArrowheads="1"/>
          </p:cNvSpPr>
          <p:nvPr/>
        </p:nvSpPr>
        <p:spPr bwMode="auto">
          <a:xfrm>
            <a:off x="17038" y="2518916"/>
            <a:ext cx="14830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kumimoji="1" lang="en-GB" altLang="fr-FR" sz="2400" b="1" dirty="0" smtClean="0">
                <a:solidFill>
                  <a:srgbClr val="00316E"/>
                </a:solidFill>
              </a:rPr>
              <a:t>Practice</a:t>
            </a:r>
            <a:r>
              <a:rPr kumimoji="1" lang="en-GB" altLang="fr-FR" b="1" dirty="0" smtClean="0">
                <a:solidFill>
                  <a:srgbClr val="00316E"/>
                </a:solidFill>
              </a:rPr>
              <a:t> </a:t>
            </a:r>
            <a:endParaRPr lang="fr-FR" altLang="fr-FR" dirty="0">
              <a:solidFill>
                <a:srgbClr val="00316E"/>
              </a:solidFill>
            </a:endParaRPr>
          </a:p>
        </p:txBody>
      </p:sp>
      <p:sp>
        <p:nvSpPr>
          <p:cNvPr id="32" name="Rounded Rectangle 31"/>
          <p:cNvSpPr/>
          <p:nvPr/>
        </p:nvSpPr>
        <p:spPr bwMode="auto">
          <a:xfrm>
            <a:off x="1469017" y="2365449"/>
            <a:ext cx="7674983" cy="783193"/>
          </a:xfrm>
          <a:prstGeom prst="roundRect">
            <a:avLst/>
          </a:prstGeom>
          <a:solidFill>
            <a:srgbClr val="00316E"/>
          </a:solidFill>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defPPr>
              <a:defRPr lang="fr-FR"/>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1" hangingPunct="1">
              <a:defRPr/>
            </a:pPr>
            <a:r>
              <a:rPr kumimoji="1" lang="en-GB" sz="2000" b="1" dirty="0" smtClean="0">
                <a:solidFill>
                  <a:srgbClr val="FFFFFF"/>
                </a:solidFill>
              </a:rPr>
              <a:t>Research and Development Card: advisory &amp; financial support to SMEs for the development of innovative products</a:t>
            </a:r>
            <a:endParaRPr kumimoji="1" lang="en-GB" sz="2000" b="1" dirty="0">
              <a:solidFill>
                <a:srgbClr val="FFFFFF"/>
              </a:solidFill>
            </a:endParaRPr>
          </a:p>
        </p:txBody>
      </p:sp>
      <p:sp>
        <p:nvSpPr>
          <p:cNvPr id="35" name="TextBox 5"/>
          <p:cNvSpPr txBox="1">
            <a:spLocks noChangeArrowheads="1"/>
          </p:cNvSpPr>
          <p:nvPr/>
        </p:nvSpPr>
        <p:spPr bwMode="auto">
          <a:xfrm>
            <a:off x="138957" y="3561918"/>
            <a:ext cx="36339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fr-FR" sz="2000" b="1" u="sng" dirty="0"/>
              <a:t>From</a:t>
            </a:r>
            <a:r>
              <a:rPr lang="en-US" altLang="fr-FR" sz="2000" b="1" dirty="0" smtClean="0"/>
              <a:t>: </a:t>
            </a:r>
            <a:r>
              <a:rPr lang="en-US" altLang="fr-FR" sz="2000" b="1" dirty="0" err="1" smtClean="0"/>
              <a:t>Västra</a:t>
            </a:r>
            <a:r>
              <a:rPr lang="en-US" altLang="fr-FR" sz="2000" b="1" dirty="0" smtClean="0"/>
              <a:t> </a:t>
            </a:r>
            <a:r>
              <a:rPr lang="en-US" altLang="fr-FR" sz="2000" b="1" dirty="0" err="1" smtClean="0"/>
              <a:t>Götaland</a:t>
            </a:r>
            <a:r>
              <a:rPr lang="en-US" altLang="fr-FR" sz="2000" b="1" dirty="0" smtClean="0"/>
              <a:t> (SE)</a:t>
            </a:r>
            <a:endParaRPr lang="en-US" altLang="fr-FR" sz="2000" b="1" dirty="0"/>
          </a:p>
        </p:txBody>
      </p:sp>
      <p:cxnSp>
        <p:nvCxnSpPr>
          <p:cNvPr id="36" name="Straight Arrow Connector 35"/>
          <p:cNvCxnSpPr>
            <a:cxnSpLocks noChangeShapeType="1"/>
          </p:cNvCxnSpPr>
          <p:nvPr/>
        </p:nvCxnSpPr>
        <p:spPr bwMode="auto">
          <a:xfrm>
            <a:off x="3168030" y="6164436"/>
            <a:ext cx="2159000" cy="7302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cxnSp>
        <p:nvCxnSpPr>
          <p:cNvPr id="37" name="Straight Arrow Connector 36"/>
          <p:cNvCxnSpPr>
            <a:cxnSpLocks noChangeShapeType="1"/>
          </p:cNvCxnSpPr>
          <p:nvPr/>
        </p:nvCxnSpPr>
        <p:spPr bwMode="auto">
          <a:xfrm>
            <a:off x="3168030" y="6237461"/>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cxnSp>
        <p:nvCxnSpPr>
          <p:cNvPr id="38" name="Straight Arrow Connector 37"/>
          <p:cNvCxnSpPr>
            <a:cxnSpLocks noChangeShapeType="1"/>
          </p:cNvCxnSpPr>
          <p:nvPr/>
        </p:nvCxnSpPr>
        <p:spPr bwMode="auto">
          <a:xfrm flipH="1">
            <a:off x="4225305" y="6237461"/>
            <a:ext cx="160655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sp>
        <p:nvSpPr>
          <p:cNvPr id="39" name="TextBox 17"/>
          <p:cNvSpPr txBox="1">
            <a:spLocks noChangeArrowheads="1"/>
          </p:cNvSpPr>
          <p:nvPr/>
        </p:nvSpPr>
        <p:spPr bwMode="auto">
          <a:xfrm>
            <a:off x="5600700" y="3565185"/>
            <a:ext cx="3158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fr-FR" altLang="fr-FR" sz="2000" b="1" u="sng" dirty="0"/>
              <a:t>To</a:t>
            </a:r>
            <a:r>
              <a:rPr lang="fr-FR" altLang="fr-FR" sz="2000" b="1" dirty="0"/>
              <a:t>: </a:t>
            </a:r>
            <a:r>
              <a:rPr lang="fr-FR" altLang="fr-FR" sz="2000" b="1" dirty="0" err="1" smtClean="0"/>
              <a:t>Lower</a:t>
            </a:r>
            <a:r>
              <a:rPr lang="fr-FR" altLang="fr-FR" sz="2000" b="1" dirty="0" smtClean="0"/>
              <a:t> </a:t>
            </a:r>
            <a:r>
              <a:rPr lang="fr-FR" altLang="fr-FR" sz="2000" b="1" dirty="0" err="1" smtClean="0"/>
              <a:t>Silesia</a:t>
            </a:r>
            <a:r>
              <a:rPr lang="fr-FR" altLang="fr-FR" sz="2000" b="1" dirty="0" smtClean="0"/>
              <a:t> (PL)</a:t>
            </a:r>
            <a:endParaRPr lang="fr-FR" altLang="fr-FR" sz="2000" b="1" dirty="0"/>
          </a:p>
        </p:txBody>
      </p:sp>
      <p:cxnSp>
        <p:nvCxnSpPr>
          <p:cNvPr id="40" name="Straight Arrow Connector 39"/>
          <p:cNvCxnSpPr>
            <a:cxnSpLocks noChangeShapeType="1"/>
          </p:cNvCxnSpPr>
          <p:nvPr/>
        </p:nvCxnSpPr>
        <p:spPr bwMode="auto">
          <a:xfrm>
            <a:off x="3354974" y="4653476"/>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pic>
        <p:nvPicPr>
          <p:cNvPr id="41" name="Picture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0396" y="3541665"/>
            <a:ext cx="13970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2868" y="1537357"/>
            <a:ext cx="2750139" cy="668638"/>
          </a:xfrm>
          <a:prstGeom prst="rect">
            <a:avLst/>
          </a:prstGeom>
        </p:spPr>
      </p:pic>
      <p:sp>
        <p:nvSpPr>
          <p:cNvPr id="44" name="Rectangle 3"/>
          <p:cNvSpPr txBox="1">
            <a:spLocks noChangeArrowheads="1"/>
          </p:cNvSpPr>
          <p:nvPr/>
        </p:nvSpPr>
        <p:spPr bwMode="auto">
          <a:xfrm>
            <a:off x="2228097" y="5378572"/>
            <a:ext cx="6745206" cy="830997"/>
          </a:xfrm>
          <a:prstGeom prst="rect">
            <a:avLst/>
          </a:prstGeom>
          <a:noFill/>
          <a:ln w="9525">
            <a:noFill/>
            <a:miter lim="800000"/>
            <a:headEnd/>
            <a:tailEnd/>
          </a:ln>
        </p:spPr>
        <p:txBody>
          <a:bodyPr wrap="square">
            <a:spAutoFit/>
          </a:bodyPr>
          <a:lstStyle/>
          <a:p>
            <a:pPr algn="ctr">
              <a:spcBef>
                <a:spcPts val="0"/>
              </a:spcBef>
              <a:spcAft>
                <a:spcPts val="0"/>
              </a:spcAft>
              <a:defRPr/>
            </a:pPr>
            <a:r>
              <a:rPr lang="en-GB" sz="2400" dirty="0" smtClean="0">
                <a:latin typeface="+mn-lt"/>
              </a:rPr>
              <a:t>5.4 </a:t>
            </a:r>
            <a:r>
              <a:rPr lang="en-GB" sz="2400" dirty="0">
                <a:latin typeface="+mn-lt"/>
              </a:rPr>
              <a:t>million </a:t>
            </a:r>
            <a:r>
              <a:rPr lang="en-GB" sz="2400" dirty="0" err="1" smtClean="0">
                <a:latin typeface="+mn-lt"/>
              </a:rPr>
              <a:t>zł</a:t>
            </a:r>
            <a:r>
              <a:rPr lang="en-GB" sz="2400" dirty="0" smtClean="0">
                <a:latin typeface="+mn-lt"/>
              </a:rPr>
              <a:t> (MEUR 1.35) financed from the </a:t>
            </a:r>
          </a:p>
          <a:p>
            <a:pPr algn="ctr">
              <a:spcBef>
                <a:spcPts val="0"/>
              </a:spcBef>
              <a:spcAft>
                <a:spcPts val="0"/>
              </a:spcAft>
              <a:defRPr/>
            </a:pPr>
            <a:r>
              <a:rPr lang="en-GB" sz="2400" dirty="0" smtClean="0">
                <a:latin typeface="+mn-lt"/>
              </a:rPr>
              <a:t>ESF Operational Programme of Lower Silesia </a:t>
            </a:r>
            <a:endParaRPr lang="en-GB" sz="2400" kern="50" dirty="0" smtClean="0">
              <a:solidFill>
                <a:srgbClr val="00316E"/>
              </a:solidFill>
              <a:latin typeface="+mn-lt"/>
              <a:ea typeface="SimSun"/>
              <a:cs typeface="Manga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171" y="5399944"/>
            <a:ext cx="2228850" cy="809625"/>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5214" y="3976734"/>
            <a:ext cx="1600200" cy="1047750"/>
          </a:xfrm>
          <a:prstGeom prst="rect">
            <a:avLst/>
          </a:prstGeom>
        </p:spPr>
      </p:pic>
      <p:sp>
        <p:nvSpPr>
          <p:cNvPr id="17" name="Content Placeholder 2"/>
          <p:cNvSpPr txBox="1">
            <a:spLocks/>
          </p:cNvSpPr>
          <p:nvPr/>
        </p:nvSpPr>
        <p:spPr bwMode="auto">
          <a:xfrm>
            <a:off x="861906" y="19111"/>
            <a:ext cx="8229600" cy="404663"/>
          </a:xfrm>
          <a:prstGeom prst="rect">
            <a:avLst/>
          </a:prstGeom>
          <a:noFill/>
          <a:ln>
            <a:noFill/>
          </a:ln>
          <a:extLst/>
        </p:spPr>
        <p:txBody>
          <a:bodyPr wrap="square">
            <a:spAutoFit/>
          </a:bodyPr>
          <a:lstStyle/>
          <a:p>
            <a:pPr marL="342900" indent="-342900" algn="r" eaLnBrk="0" hangingPunct="0">
              <a:lnSpc>
                <a:spcPct val="110000"/>
              </a:lnSpc>
              <a:spcBef>
                <a:spcPct val="20000"/>
              </a:spcBef>
              <a:defRPr/>
            </a:pPr>
            <a:r>
              <a:rPr lang="en-GB" sz="2000" b="1" dirty="0" smtClean="0">
                <a:solidFill>
                  <a:schemeClr val="bg1"/>
                </a:solidFill>
                <a:latin typeface="+mn-lt"/>
              </a:rPr>
              <a:t>1. Improving Structural Funds</a:t>
            </a:r>
            <a:endParaRPr lang="en-GB" b="1" dirty="0">
              <a:solidFill>
                <a:schemeClr val="bg1"/>
              </a:solidFill>
              <a:latin typeface="+mn-lt"/>
              <a:cs typeface="+mn-cs"/>
            </a:endParaRPr>
          </a:p>
        </p:txBody>
      </p:sp>
    </p:spTree>
    <p:extLst>
      <p:ext uri="{BB962C8B-B14F-4D97-AF65-F5344CB8AC3E}">
        <p14:creationId xmlns:p14="http://schemas.microsoft.com/office/powerpoint/2010/main" val="316613239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owerPoint">
  <a:themeElements>
    <a:clrScheme name="INTERREG_IVC_2 2">
      <a:dk1>
        <a:srgbClr val="00316E"/>
      </a:dk1>
      <a:lt1>
        <a:srgbClr val="FFFFFF"/>
      </a:lt1>
      <a:dk2>
        <a:srgbClr val="00316E"/>
      </a:dk2>
      <a:lt2>
        <a:srgbClr val="2D2015"/>
      </a:lt2>
      <a:accent1>
        <a:srgbClr val="8C7B70"/>
      </a:accent1>
      <a:accent2>
        <a:srgbClr val="8F5F2F"/>
      </a:accent2>
      <a:accent3>
        <a:srgbClr val="FFFFFF"/>
      </a:accent3>
      <a:accent4>
        <a:srgbClr val="00285D"/>
      </a:accent4>
      <a:accent5>
        <a:srgbClr val="C5BFBB"/>
      </a:accent5>
      <a:accent6>
        <a:srgbClr val="81552A"/>
      </a:accent6>
      <a:hlink>
        <a:srgbClr val="00316E"/>
      </a:hlink>
      <a:folHlink>
        <a:srgbClr val="00316E"/>
      </a:folHlink>
    </a:clrScheme>
    <a:fontScheme name="INTERREG_IVC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 charset="0"/>
          </a:defRPr>
        </a:defPPr>
      </a:lstStyle>
    </a:lnDef>
  </a:objectDefaults>
  <a:extraClrSchemeLst>
    <a:extraClrScheme>
      <a:clrScheme name="INTERREG_IVC_2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ERREG_IVC_2 2">
        <a:dk1>
          <a:srgbClr val="00316E"/>
        </a:dk1>
        <a:lt1>
          <a:srgbClr val="FFFFFF"/>
        </a:lt1>
        <a:dk2>
          <a:srgbClr val="00316E"/>
        </a:dk2>
        <a:lt2>
          <a:srgbClr val="2D2015"/>
        </a:lt2>
        <a:accent1>
          <a:srgbClr val="8C7B70"/>
        </a:accent1>
        <a:accent2>
          <a:srgbClr val="8F5F2F"/>
        </a:accent2>
        <a:accent3>
          <a:srgbClr val="FFFFFF"/>
        </a:accent3>
        <a:accent4>
          <a:srgbClr val="00285D"/>
        </a:accent4>
        <a:accent5>
          <a:srgbClr val="C5BFBB"/>
        </a:accent5>
        <a:accent6>
          <a:srgbClr val="81552A"/>
        </a:accent6>
        <a:hlink>
          <a:srgbClr val="00316E"/>
        </a:hlink>
        <a:folHlink>
          <a:srgbClr val="0031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18830</TotalTime>
  <Words>1017</Words>
  <Application>Microsoft Office PowerPoint</Application>
  <PresentationFormat>On-screen Show (4:3)</PresentationFormat>
  <Paragraphs>219</Paragraphs>
  <Slides>31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SimSun</vt:lpstr>
      <vt:lpstr>Arial</vt:lpstr>
      <vt:lpstr>Courier New</vt:lpstr>
      <vt:lpstr>Mangal</vt:lpstr>
      <vt:lpstr>Times</vt:lpstr>
      <vt:lpstr>Times New Roman</vt:lpstr>
      <vt:lpstr>Webdings</vt:lpstr>
      <vt:lpstr>Wingdings</vt:lpstr>
      <vt:lpstr>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title title title title</dc:title>
  <dc:creator>communication</dc:creator>
  <cp:lastModifiedBy>Petra Polaskova</cp:lastModifiedBy>
  <cp:revision>1093</cp:revision>
  <cp:lastPrinted>2015-04-10T13:16:20Z</cp:lastPrinted>
  <dcterms:created xsi:type="dcterms:W3CDTF">2009-05-06T08:39:49Z</dcterms:created>
  <dcterms:modified xsi:type="dcterms:W3CDTF">2015-04-29T14:30:39Z</dcterms:modified>
</cp:coreProperties>
</file>