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32"/>
  </p:notesMasterIdLst>
  <p:handoutMasterIdLst>
    <p:handoutMasterId r:id="rId33"/>
  </p:handoutMasterIdLst>
  <p:sldIdLst>
    <p:sldId id="839" r:id="rId2"/>
    <p:sldId id="772" r:id="rId3"/>
    <p:sldId id="832" r:id="rId4"/>
    <p:sldId id="833" r:id="rId5"/>
    <p:sldId id="834" r:id="rId6"/>
    <p:sldId id="765" r:id="rId7"/>
    <p:sldId id="840" r:id="rId8"/>
    <p:sldId id="841" r:id="rId9"/>
    <p:sldId id="842" r:id="rId10"/>
    <p:sldId id="843" r:id="rId11"/>
    <p:sldId id="845" r:id="rId12"/>
    <p:sldId id="844" r:id="rId13"/>
    <p:sldId id="625" r:id="rId14"/>
    <p:sldId id="835" r:id="rId15"/>
    <p:sldId id="665" r:id="rId16"/>
    <p:sldId id="721" r:id="rId17"/>
    <p:sldId id="724" r:id="rId18"/>
    <p:sldId id="723" r:id="rId19"/>
    <p:sldId id="846" r:id="rId20"/>
    <p:sldId id="825" r:id="rId21"/>
    <p:sldId id="847" r:id="rId22"/>
    <p:sldId id="848" r:id="rId23"/>
    <p:sldId id="695" r:id="rId24"/>
    <p:sldId id="667" r:id="rId25"/>
    <p:sldId id="719" r:id="rId26"/>
    <p:sldId id="698" r:id="rId27"/>
    <p:sldId id="837" r:id="rId28"/>
    <p:sldId id="838" r:id="rId29"/>
    <p:sldId id="725" r:id="rId30"/>
    <p:sldId id="800" r:id="rId31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 userDrawn="1">
          <p15:clr>
            <a:srgbClr val="A4A3A4"/>
          </p15:clr>
        </p15:guide>
        <p15:guide id="2" pos="209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a BACOVA" initials="MB" lastIdx="0" clrIdx="0"/>
  <p:cmAuthor id="1" name="Petra Polaskova" initials="PP" lastIdx="19" clrIdx="1">
    <p:extLst/>
  </p:cmAuthor>
  <p:cmAuthor id="2" name="Elena FERRARIO" initials="EF" lastIdx="12" clrIdx="2">
    <p:extLst/>
  </p:cmAuthor>
  <p:cmAuthor id="3" name="Marie Guitton" initials="MG" lastIdx="8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2"/>
    <a:srgbClr val="98C222"/>
    <a:srgbClr val="159961"/>
    <a:srgbClr val="33CC33"/>
    <a:srgbClr val="00FF00"/>
    <a:srgbClr val="1CB8CF"/>
    <a:srgbClr val="FDC608"/>
    <a:srgbClr val="9CE0FE"/>
    <a:srgbClr val="03B4F3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5" autoAdjust="0"/>
    <p:restoredTop sz="99497" autoAdjust="0"/>
  </p:normalViewPr>
  <p:slideViewPr>
    <p:cSldViewPr>
      <p:cViewPr>
        <p:scale>
          <a:sx n="122" d="100"/>
          <a:sy n="122" d="100"/>
        </p:scale>
        <p:origin x="-131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366" y="66"/>
      </p:cViewPr>
      <p:guideLst>
        <p:guide orient="horz" pos="3126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029F1-B126-4F6A-A557-4537517598A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843330D-5EFB-43A2-9BF9-3A93A42F097F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cs-CZ" sz="1800" b="1" dirty="0" smtClean="0"/>
            <a:t>INTELIGENTNÍ RŮST</a:t>
          </a:r>
        </a:p>
        <a:p>
          <a:pPr algn="ctr"/>
          <a:endParaRPr lang="fr-FR" sz="2300" b="1" dirty="0" smtClean="0"/>
        </a:p>
        <a:p>
          <a:pPr algn="l"/>
          <a:r>
            <a:rPr lang="cs-CZ" sz="1800" dirty="0" smtClean="0">
              <a:latin typeface="Calibri" pitchFamily="34" charset="0"/>
              <a:cs typeface="Calibri" pitchFamily="34" charset="0"/>
            </a:rPr>
            <a:t>Ekonomika založena na znalostech a inovacích</a:t>
          </a:r>
          <a:endParaRPr lang="en-GB" sz="1800" b="1" dirty="0"/>
        </a:p>
      </dgm:t>
    </dgm:pt>
    <dgm:pt modelId="{85E5C36C-D5DB-410B-8E31-ADA6903AD634}" type="parTrans" cxnId="{2D3151E4-E3B7-4366-A95D-115967ADAB24}">
      <dgm:prSet/>
      <dgm:spPr/>
      <dgm:t>
        <a:bodyPr/>
        <a:lstStyle/>
        <a:p>
          <a:endParaRPr lang="en-GB"/>
        </a:p>
      </dgm:t>
    </dgm:pt>
    <dgm:pt modelId="{12DEC064-D2D3-4778-9910-B08A7B491A7A}" type="sibTrans" cxnId="{2D3151E4-E3B7-4366-A95D-115967ADAB24}">
      <dgm:prSet/>
      <dgm:spPr/>
      <dgm:t>
        <a:bodyPr/>
        <a:lstStyle/>
        <a:p>
          <a:endParaRPr lang="en-GB"/>
        </a:p>
      </dgm:t>
    </dgm:pt>
    <dgm:pt modelId="{E60E8239-2200-4078-87A0-8D8364350DF3}">
      <dgm:prSet phldrT="[Text]" custT="1"/>
      <dgm:spPr>
        <a:solidFill>
          <a:srgbClr val="00B050"/>
        </a:solidFill>
      </dgm:spPr>
      <dgm:t>
        <a:bodyPr/>
        <a:lstStyle/>
        <a:p>
          <a:pPr algn="ctr"/>
          <a:r>
            <a:rPr lang="cs-CZ" sz="1800" b="1" dirty="0" smtClean="0"/>
            <a:t>UDRŽITELNÝ RŮST</a:t>
          </a:r>
          <a:endParaRPr lang="fr-FR" sz="1800" b="1" dirty="0" smtClean="0"/>
        </a:p>
        <a:p>
          <a:pPr algn="l"/>
          <a:r>
            <a:rPr lang="fr-FR" sz="2000" b="1" dirty="0" smtClean="0">
              <a:latin typeface="Arial" charset="0"/>
            </a:rPr>
            <a:t/>
          </a:r>
          <a:br>
            <a:rPr lang="fr-FR" sz="2000" b="1" dirty="0" smtClean="0">
              <a:latin typeface="Arial" charset="0"/>
            </a:rPr>
          </a:br>
          <a:r>
            <a:rPr lang="cs-CZ" sz="1800" dirty="0" smtClean="0">
              <a:latin typeface="Calibri" pitchFamily="34" charset="0"/>
              <a:cs typeface="Calibri" pitchFamily="34" charset="0"/>
            </a:rPr>
            <a:t>Efektivní využívání zdrojů, konkurenceschopné hospodářství šetrné k životnímu prostředí</a:t>
          </a:r>
          <a:endParaRPr lang="en-GB" sz="1800" b="1" dirty="0"/>
        </a:p>
      </dgm:t>
    </dgm:pt>
    <dgm:pt modelId="{CDF96070-19AB-4FC4-81A5-67DD6D653D36}" type="parTrans" cxnId="{CC5D104E-FA48-400A-A0A0-A38608EA15A6}">
      <dgm:prSet/>
      <dgm:spPr/>
      <dgm:t>
        <a:bodyPr/>
        <a:lstStyle/>
        <a:p>
          <a:endParaRPr lang="en-GB"/>
        </a:p>
      </dgm:t>
    </dgm:pt>
    <dgm:pt modelId="{344B5097-F3F1-4BC9-B85E-BD9D7295A467}" type="sibTrans" cxnId="{CC5D104E-FA48-400A-A0A0-A38608EA15A6}">
      <dgm:prSet/>
      <dgm:spPr/>
      <dgm:t>
        <a:bodyPr/>
        <a:lstStyle/>
        <a:p>
          <a:endParaRPr lang="en-GB"/>
        </a:p>
      </dgm:t>
    </dgm:pt>
    <dgm:pt modelId="{25F61E24-9B61-40D3-ACB4-205F1C464125}">
      <dgm:prSet phldrT="[Text]" custT="1"/>
      <dgm:spPr>
        <a:solidFill>
          <a:srgbClr val="E6BA00"/>
        </a:solidFill>
      </dgm:spPr>
      <dgm:t>
        <a:bodyPr/>
        <a:lstStyle/>
        <a:p>
          <a:pPr algn="ctr"/>
          <a:r>
            <a:rPr lang="cs-CZ" sz="1800" b="1" dirty="0" smtClean="0"/>
            <a:t>VŠEZAHRNUJÍCÍ RŮST</a:t>
          </a:r>
          <a:endParaRPr lang="fr-FR" sz="1800" b="1" dirty="0" smtClean="0"/>
        </a:p>
        <a:p>
          <a:pPr algn="l"/>
          <a:r>
            <a:rPr lang="cs-CZ" sz="1800" dirty="0" smtClean="0">
              <a:latin typeface="Calibri" pitchFamily="34" charset="0"/>
              <a:cs typeface="Calibri" pitchFamily="34" charset="0"/>
            </a:rPr>
            <a:t>Ekonomika založená na vysoké zaměstnanosti  přispívající k sociální a územní kohezi</a:t>
          </a:r>
          <a:endParaRPr lang="en-GB" sz="2000" b="1" dirty="0"/>
        </a:p>
      </dgm:t>
    </dgm:pt>
    <dgm:pt modelId="{A6C66531-6A95-48DA-BA2F-FE378B63300D}" type="parTrans" cxnId="{324AE5D6-822D-4C8E-9449-2F506BE56721}">
      <dgm:prSet/>
      <dgm:spPr/>
      <dgm:t>
        <a:bodyPr/>
        <a:lstStyle/>
        <a:p>
          <a:endParaRPr lang="en-GB"/>
        </a:p>
      </dgm:t>
    </dgm:pt>
    <dgm:pt modelId="{DCA67934-43A3-4781-9365-FC7BDFE77415}" type="sibTrans" cxnId="{324AE5D6-822D-4C8E-9449-2F506BE56721}">
      <dgm:prSet/>
      <dgm:spPr/>
      <dgm:t>
        <a:bodyPr/>
        <a:lstStyle/>
        <a:p>
          <a:endParaRPr lang="en-GB"/>
        </a:p>
      </dgm:t>
    </dgm:pt>
    <dgm:pt modelId="{078A4C6B-EBA5-4FCE-B66A-2018A846BAD8}" type="pres">
      <dgm:prSet presAssocID="{C61029F1-B126-4F6A-A557-4537517598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FE4F85C-84C7-4B4F-9A4B-3B73D42A5AA3}" type="pres">
      <dgm:prSet presAssocID="{8843330D-5EFB-43A2-9BF9-3A93A42F097F}" presName="node" presStyleLbl="node1" presStyleIdx="0" presStyleCnt="3" custLinFactNeighborX="-48276" custLinFactNeighborY="-20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3FB2D1-2D28-4EA6-90C2-5434B9A3145F}" type="pres">
      <dgm:prSet presAssocID="{12DEC064-D2D3-4778-9910-B08A7B491A7A}" presName="sibTrans" presStyleCnt="0"/>
      <dgm:spPr/>
    </dgm:pt>
    <dgm:pt modelId="{82F15D1E-B85B-4FB3-A79D-1C41888D4518}" type="pres">
      <dgm:prSet presAssocID="{E60E8239-2200-4078-87A0-8D8364350DF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05DBFB-71E5-4276-B818-2F7F9B1FC63B}" type="pres">
      <dgm:prSet presAssocID="{344B5097-F3F1-4BC9-B85E-BD9D7295A467}" presName="sibTrans" presStyleCnt="0"/>
      <dgm:spPr/>
    </dgm:pt>
    <dgm:pt modelId="{E16F1075-6774-415F-B52B-8F44D6563A65}" type="pres">
      <dgm:prSet presAssocID="{25F61E24-9B61-40D3-ACB4-205F1C46412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C5D104E-FA48-400A-A0A0-A38608EA15A6}" srcId="{C61029F1-B126-4F6A-A557-4537517598A6}" destId="{E60E8239-2200-4078-87A0-8D8364350DF3}" srcOrd="1" destOrd="0" parTransId="{CDF96070-19AB-4FC4-81A5-67DD6D653D36}" sibTransId="{344B5097-F3F1-4BC9-B85E-BD9D7295A467}"/>
    <dgm:cxn modelId="{36B727BB-7313-40B1-9D68-F4DB27873E5D}" type="presOf" srcId="{E60E8239-2200-4078-87A0-8D8364350DF3}" destId="{82F15D1E-B85B-4FB3-A79D-1C41888D4518}" srcOrd="0" destOrd="0" presId="urn:microsoft.com/office/officeart/2005/8/layout/hList6"/>
    <dgm:cxn modelId="{7B08228A-943F-4636-A2E5-C9939E301AA4}" type="presOf" srcId="{8843330D-5EFB-43A2-9BF9-3A93A42F097F}" destId="{4FE4F85C-84C7-4B4F-9A4B-3B73D42A5AA3}" srcOrd="0" destOrd="0" presId="urn:microsoft.com/office/officeart/2005/8/layout/hList6"/>
    <dgm:cxn modelId="{056C3541-5C61-4A61-B3BA-785977B007AE}" type="presOf" srcId="{25F61E24-9B61-40D3-ACB4-205F1C464125}" destId="{E16F1075-6774-415F-B52B-8F44D6563A65}" srcOrd="0" destOrd="0" presId="urn:microsoft.com/office/officeart/2005/8/layout/hList6"/>
    <dgm:cxn modelId="{2D3151E4-E3B7-4366-A95D-115967ADAB24}" srcId="{C61029F1-B126-4F6A-A557-4537517598A6}" destId="{8843330D-5EFB-43A2-9BF9-3A93A42F097F}" srcOrd="0" destOrd="0" parTransId="{85E5C36C-D5DB-410B-8E31-ADA6903AD634}" sibTransId="{12DEC064-D2D3-4778-9910-B08A7B491A7A}"/>
    <dgm:cxn modelId="{324AE5D6-822D-4C8E-9449-2F506BE56721}" srcId="{C61029F1-B126-4F6A-A557-4537517598A6}" destId="{25F61E24-9B61-40D3-ACB4-205F1C464125}" srcOrd="2" destOrd="0" parTransId="{A6C66531-6A95-48DA-BA2F-FE378B63300D}" sibTransId="{DCA67934-43A3-4781-9365-FC7BDFE77415}"/>
    <dgm:cxn modelId="{FB496278-5C76-49AB-86F2-91034D5581CD}" type="presOf" srcId="{C61029F1-B126-4F6A-A557-4537517598A6}" destId="{078A4C6B-EBA5-4FCE-B66A-2018A846BAD8}" srcOrd="0" destOrd="0" presId="urn:microsoft.com/office/officeart/2005/8/layout/hList6"/>
    <dgm:cxn modelId="{DDF31EDE-02A4-4A37-97E6-A6D510FB6803}" type="presParOf" srcId="{078A4C6B-EBA5-4FCE-B66A-2018A846BAD8}" destId="{4FE4F85C-84C7-4B4F-9A4B-3B73D42A5AA3}" srcOrd="0" destOrd="0" presId="urn:microsoft.com/office/officeart/2005/8/layout/hList6"/>
    <dgm:cxn modelId="{5E757E20-30ED-4A0A-9144-E9D034C54B14}" type="presParOf" srcId="{078A4C6B-EBA5-4FCE-B66A-2018A846BAD8}" destId="{973FB2D1-2D28-4EA6-90C2-5434B9A3145F}" srcOrd="1" destOrd="0" presId="urn:microsoft.com/office/officeart/2005/8/layout/hList6"/>
    <dgm:cxn modelId="{A296CDDD-7D4B-4984-BAB2-2F0228BFA2CA}" type="presParOf" srcId="{078A4C6B-EBA5-4FCE-B66A-2018A846BAD8}" destId="{82F15D1E-B85B-4FB3-A79D-1C41888D4518}" srcOrd="2" destOrd="0" presId="urn:microsoft.com/office/officeart/2005/8/layout/hList6"/>
    <dgm:cxn modelId="{599DCC0A-1B2A-464E-9D09-00716D5975FF}" type="presParOf" srcId="{078A4C6B-EBA5-4FCE-B66A-2018A846BAD8}" destId="{8905DBFB-71E5-4276-B818-2F7F9B1FC63B}" srcOrd="3" destOrd="0" presId="urn:microsoft.com/office/officeart/2005/8/layout/hList6"/>
    <dgm:cxn modelId="{B6E2A788-0106-406A-AFCD-E339A69B600A}" type="presParOf" srcId="{078A4C6B-EBA5-4FCE-B66A-2018A846BAD8}" destId="{E16F1075-6774-415F-B52B-8F44D6563A6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4F85C-84C7-4B4F-9A4B-3B73D42A5AA3}">
      <dsp:nvSpPr>
        <dsp:cNvPr id="0" name=""/>
        <dsp:cNvSpPr/>
      </dsp:nvSpPr>
      <dsp:spPr>
        <a:xfrm rot="16200000">
          <a:off x="-628789" y="628789"/>
          <a:ext cx="3468316" cy="2210736"/>
        </a:xfrm>
        <a:prstGeom prst="flowChartManualOperation">
          <a:avLst/>
        </a:prstGeom>
        <a:solidFill>
          <a:schemeClr val="accent4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INTELIGENTNÍ RŮST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Calibri" pitchFamily="34" charset="0"/>
              <a:cs typeface="Calibri" pitchFamily="34" charset="0"/>
            </a:rPr>
            <a:t>Ekonomika založena na znalostech a inovacích</a:t>
          </a:r>
          <a:endParaRPr lang="en-GB" sz="1800" b="1" kern="1200" dirty="0"/>
        </a:p>
      </dsp:txBody>
      <dsp:txXfrm rot="5400000">
        <a:off x="1" y="693662"/>
        <a:ext cx="2210736" cy="2080990"/>
      </dsp:txXfrm>
    </dsp:sp>
    <dsp:sp modelId="{82F15D1E-B85B-4FB3-A79D-1C41888D4518}">
      <dsp:nvSpPr>
        <dsp:cNvPr id="0" name=""/>
        <dsp:cNvSpPr/>
      </dsp:nvSpPr>
      <dsp:spPr>
        <a:xfrm rot="16200000">
          <a:off x="1748602" y="628789"/>
          <a:ext cx="3468316" cy="2210736"/>
        </a:xfrm>
        <a:prstGeom prst="flowChartManualOperati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UDRŽITELNÝ RŮST</a:t>
          </a:r>
          <a:endParaRPr lang="fr-FR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Arial" charset="0"/>
            </a:rPr>
            <a:t/>
          </a:r>
          <a:br>
            <a:rPr lang="fr-FR" sz="2000" b="1" kern="1200" dirty="0" smtClean="0">
              <a:latin typeface="Arial" charset="0"/>
            </a:rPr>
          </a:br>
          <a:r>
            <a:rPr lang="cs-CZ" sz="1800" kern="1200" dirty="0" smtClean="0">
              <a:latin typeface="Calibri" pitchFamily="34" charset="0"/>
              <a:cs typeface="Calibri" pitchFamily="34" charset="0"/>
            </a:rPr>
            <a:t>Efektivní využívání zdrojů, konkurenceschopné hospodářství šetrné k životnímu prostředí</a:t>
          </a:r>
          <a:endParaRPr lang="en-GB" sz="1800" b="1" kern="1200" dirty="0"/>
        </a:p>
      </dsp:txBody>
      <dsp:txXfrm rot="5400000">
        <a:off x="2377392" y="693662"/>
        <a:ext cx="2210736" cy="2080990"/>
      </dsp:txXfrm>
    </dsp:sp>
    <dsp:sp modelId="{E16F1075-6774-415F-B52B-8F44D6563A65}">
      <dsp:nvSpPr>
        <dsp:cNvPr id="0" name=""/>
        <dsp:cNvSpPr/>
      </dsp:nvSpPr>
      <dsp:spPr>
        <a:xfrm rot="16200000">
          <a:off x="4125143" y="628789"/>
          <a:ext cx="3468316" cy="2210736"/>
        </a:xfrm>
        <a:prstGeom prst="flowChartManualOperation">
          <a:avLst/>
        </a:prstGeom>
        <a:solidFill>
          <a:srgbClr val="E6BA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VŠEZAHRNUJÍCÍ RŮST</a:t>
          </a:r>
          <a:endParaRPr lang="fr-FR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Calibri" pitchFamily="34" charset="0"/>
              <a:cs typeface="Calibri" pitchFamily="34" charset="0"/>
            </a:rPr>
            <a:t>Ekonomika založená na vysoké zaměstnanosti  přispívající k sociální a územní kohezi</a:t>
          </a:r>
          <a:endParaRPr lang="en-GB" sz="2000" b="1" kern="1200" dirty="0"/>
        </a:p>
      </dsp:txBody>
      <dsp:txXfrm rot="5400000">
        <a:off x="4753933" y="693662"/>
        <a:ext cx="2210736" cy="2080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8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8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fld id="{9C2B42DF-05A7-4A56-9A4D-172DAEA65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3" y="9428163"/>
            <a:ext cx="2886075" cy="496887"/>
          </a:xfrm>
          <a:prstGeom prst="rect">
            <a:avLst/>
          </a:prstGeom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68348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8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1" y="4714879"/>
            <a:ext cx="53292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8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fld id="{75D0C8AA-72B9-4786-8C60-4F267DFFF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0812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710D63-37BE-4721-A7B4-F3ED708ED4AA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dirty="0" smtClean="0"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412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7451C2-2DEF-4DF8-AF1F-4B37D6AD57CC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Economic Development Forum working groups meeting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5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C2A30C-72F5-4E38-A311-5F3AF32C617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6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DD80:Users:csauvage:Documents:%20OPERA%20MEUS:DOSSIERS%20EN%20COURS:INTERREG%20IV%20C:EXE:PPT:medias:images:onglet_all_03.gif" TargetMode="External"/><Relationship Id="rId7" Type="http://schemas.openxmlformats.org/officeDocument/2006/relationships/image" Target="DD80:Users:csauvage:Documents:%20OPERA%20MEUS:DOSSIERS%20EN%20COURS:INTERREG%20IV%20C:EXE:PPT:medias:INTERREG_IVC_LOGO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DD80:Users:csauvage:Documents:%20OPERA%20MEUS:DOSSIERS%20EN%20COURS:INTERREG%20IV%20C:EXE:PPT:medias:images:onglet_all_01.gif" TargetMode="Externa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590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351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DD80:Users:csauvage:Documents: OPERA MEUS:DOSSIERS EN COURS:INTERREG IV C:EXE:PPT:medias:images:onglet_all_03.g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 descr="DD80:Users:csauvage:Documents: OPERA MEUS:DOSSIERS EN COURS:INTERREG IV C:EXE:PPT:medias:images:onglet_all_01.g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791200" y="152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GB">
              <a:cs typeface="+mn-cs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2133600" y="5257800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GB">
              <a:cs typeface="+mn-cs"/>
            </a:endParaRPr>
          </a:p>
        </p:txBody>
      </p:sp>
      <p:sp>
        <p:nvSpPr>
          <p:cNvPr id="599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2705100"/>
            <a:ext cx="6553200" cy="45720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/>
              <a:t>Cliquez et modifiez le titre</a:t>
            </a:r>
          </a:p>
        </p:txBody>
      </p:sp>
      <p:sp>
        <p:nvSpPr>
          <p:cNvPr id="5990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14800"/>
            <a:ext cx="7848600" cy="493713"/>
          </a:xfrm>
          <a:prstGeom prst="rect">
            <a:avLst/>
          </a:prstGeom>
        </p:spPr>
        <p:txBody>
          <a:bodyPr/>
          <a:lstStyle>
            <a:lvl1pPr marL="0" indent="0">
              <a:defRPr b="0"/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pic>
        <p:nvPicPr>
          <p:cNvPr id="16" name="Picture 34" descr="DD80:Users:csauvage:Documents: OPERA MEUS:DOSSIERS EN COURS:INTERREG IV C:EXE:PPT:medias:INTERREG_IVC_LOGO.png"/>
          <p:cNvPicPr>
            <a:picLocks noChangeAspect="1" noChangeArrowheads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23" y="859025"/>
            <a:ext cx="2843116" cy="99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e 21"/>
          <p:cNvGrpSpPr/>
          <p:nvPr userDrawn="1"/>
        </p:nvGrpSpPr>
        <p:grpSpPr>
          <a:xfrm>
            <a:off x="5076056" y="979164"/>
            <a:ext cx="3045717" cy="1135267"/>
            <a:chOff x="898267" y="344104"/>
            <a:chExt cx="3345257" cy="1212688"/>
          </a:xfrm>
        </p:grpSpPr>
        <p:pic>
          <p:nvPicPr>
            <p:cNvPr id="13" name="Image 22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14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3433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DD80:Users:csauvage:Documents:%20OPERA%20MEUS:DOSSIERS%20EN%20COURS:INTERREG%20IV%20C:EXE:PPT:medias:images:onglet_all_03.gif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image" Target="DD80:Users:csauvage:Documents:%20OPERA%20MEUS:DOSSIERS%20EN%20COURS:INTERREG%20IV%20C:EXE:PPT:medias:onglet_all_02.gif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DD80:Users:csauvage:Documents:%20OPERA%20MEUS:DOSSIERS%20EN%20COURS:INTERREG%20IV%20C:EXE:PPT:medias:Flag_EU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 descr="DD80:Users:csauvage:Documents: OPERA MEUS:DOSSIERS EN COURS:INTERREG IV C:EXE:PPT:medias:onglet_all_02.gif"/>
          <p:cNvPicPr>
            <a:picLocks noChangeAspect="1" noChangeArrowheads="1"/>
          </p:cNvPicPr>
          <p:nvPr/>
        </p:nvPicPr>
        <p:blipFill>
          <a:blip r:embed="rId9" r:link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0" descr="DD80:Users:csauvage:Documents: OPERA MEUS:DOSSIERS EN COURS:INTERREG IV C:EXE:PPT:medias:images:onglet_all_03.gif"/>
          <p:cNvPicPr>
            <a:picLocks noChangeAspect="1" noChangeArrowheads="1"/>
          </p:cNvPicPr>
          <p:nvPr/>
        </p:nvPicPr>
        <p:blipFill>
          <a:blip r:embed="rId11" r:link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138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23"/>
          <p:cNvSpPr txBox="1">
            <a:spLocks noChangeArrowheads="1"/>
          </p:cNvSpPr>
          <p:nvPr/>
        </p:nvSpPr>
        <p:spPr bwMode="auto">
          <a:xfrm>
            <a:off x="7938" y="6553200"/>
            <a:ext cx="4572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fld id="{4F9007A3-5312-4B30-94E0-C6D7ADB8199C}" type="slidenum">
              <a:rPr lang="nl-BE" sz="1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nl-BE" sz="9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27" descr="DD80:Users:csauvage:Documents: OPERA MEUS:DOSSIERS EN COURS:INTERREG IV C:EXE:PPT:medias:Flag_EU.png"/>
          <p:cNvPicPr>
            <a:picLocks noChangeAspect="1" noChangeArrowheads="1"/>
          </p:cNvPicPr>
          <p:nvPr/>
        </p:nvPicPr>
        <p:blipFill>
          <a:blip r:embed="rId13" r:link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00800"/>
            <a:ext cx="58261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6"/>
          <p:cNvSpPr txBox="1">
            <a:spLocks noChangeArrowheads="1"/>
          </p:cNvSpPr>
          <p:nvPr userDrawn="1"/>
        </p:nvSpPr>
        <p:spPr bwMode="auto">
          <a:xfrm>
            <a:off x="3491880" y="6581193"/>
            <a:ext cx="4248150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1100" b="0" i="1" baseline="0" dirty="0" smtClean="0">
                <a:latin typeface="Arial" charset="0"/>
                <a:cs typeface="+mn-cs"/>
              </a:rPr>
              <a:t>Info Day </a:t>
            </a:r>
            <a:r>
              <a:rPr lang="cs-CZ" sz="1100" b="0" i="1" baseline="0" dirty="0" smtClean="0">
                <a:latin typeface="Arial" charset="0"/>
                <a:cs typeface="+mn-cs"/>
              </a:rPr>
              <a:t>Praha</a:t>
            </a:r>
            <a:r>
              <a:rPr lang="en-GB" sz="1100" b="0" i="1" baseline="0" dirty="0" smtClean="0">
                <a:latin typeface="Arial" charset="0"/>
                <a:cs typeface="+mn-cs"/>
              </a:rPr>
              <a:t> – </a:t>
            </a:r>
            <a:r>
              <a:rPr lang="cs-CZ" sz="1100" b="0" i="1" baseline="0" dirty="0" smtClean="0">
                <a:latin typeface="Arial" charset="0"/>
                <a:cs typeface="+mn-cs"/>
              </a:rPr>
              <a:t>6 května </a:t>
            </a:r>
            <a:r>
              <a:rPr lang="en-GB" sz="1100" b="0" i="1" baseline="0" dirty="0" smtClean="0">
                <a:latin typeface="Arial" charset="0"/>
                <a:cs typeface="+mn-cs"/>
              </a:rPr>
              <a:t>2015</a:t>
            </a:r>
            <a:endParaRPr lang="en-GB" sz="1100" i="1" dirty="0"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7" r:id="rId1"/>
    <p:sldLayoutId id="2147485079" r:id="rId2"/>
    <p:sldLayoutId id="2147485080" r:id="rId3"/>
    <p:sldLayoutId id="2147485094" r:id="rId4"/>
    <p:sldLayoutId id="2147485103" r:id="rId5"/>
    <p:sldLayoutId id="2147485109" r:id="rId6"/>
    <p:sldLayoutId id="2147485110" r:id="rId7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defRPr sz="24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Blip>
          <a:blip r:embed="rId15"/>
        </a:buBlip>
        <a:defRPr sz="20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50000"/>
        <a:buFont typeface="Webdings" pitchFamily="18" charset="2"/>
        <a:buChar char="n"/>
        <a:defRPr>
          <a:solidFill>
            <a:schemeClr val="hlink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defRPr i="1">
          <a:solidFill>
            <a:schemeClr val="hlink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t"/>
        <a:defRPr>
          <a:solidFill>
            <a:schemeClr val="hlink"/>
          </a:solidFill>
          <a:latin typeface="+mn-lt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hlink"/>
          </a:solidFill>
          <a:latin typeface="+mn-lt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hlink"/>
          </a:solidFill>
          <a:latin typeface="+mn-lt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hlink"/>
          </a:solidFill>
          <a:latin typeface="+mn-lt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3528" y="2780928"/>
            <a:ext cx="867645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4400" b="1" dirty="0" err="1" smtClean="0">
                <a:latin typeface="+mj-lt"/>
                <a:cs typeface="+mn-cs"/>
              </a:rPr>
              <a:t>Interreg</a:t>
            </a:r>
            <a:r>
              <a:rPr lang="en-GB" sz="4400" b="1" dirty="0" smtClean="0">
                <a:latin typeface="+mj-lt"/>
                <a:cs typeface="+mn-cs"/>
              </a:rPr>
              <a:t> Europe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fr-FR" sz="2000" dirty="0" smtClean="0">
              <a:latin typeface="+mj-lt"/>
              <a:cs typeface="+mn-cs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GB" sz="2000" dirty="0" smtClean="0">
              <a:latin typeface="+mj-lt"/>
              <a:cs typeface="+mn-cs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fr-FR" sz="2000" b="1" dirty="0" smtClean="0">
              <a:latin typeface="+mj-lt"/>
              <a:cs typeface="+mn-cs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GB" sz="2000" b="1" dirty="0" smtClean="0">
              <a:latin typeface="+mj-lt"/>
              <a:cs typeface="+mn-cs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cs-CZ" sz="2000" b="1" dirty="0" smtClean="0">
                <a:latin typeface="+mj-lt"/>
                <a:cs typeface="+mn-cs"/>
              </a:rPr>
              <a:t>Pavel Lukeš</a:t>
            </a:r>
            <a:r>
              <a:rPr lang="en-GB" sz="2000" dirty="0" smtClean="0">
                <a:solidFill>
                  <a:srgbClr val="00316E"/>
                </a:solidFill>
                <a:latin typeface="Arial" pitchFamily="34" charset="0"/>
              </a:rPr>
              <a:t>| </a:t>
            </a:r>
            <a:r>
              <a:rPr lang="cs-CZ" sz="2000" dirty="0" smtClean="0">
                <a:solidFill>
                  <a:srgbClr val="00316E"/>
                </a:solidFill>
                <a:latin typeface="Arial" pitchFamily="34" charset="0"/>
              </a:rPr>
              <a:t>Národní koordinátor programu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cs-CZ" sz="2000" i="1" dirty="0" smtClean="0">
                <a:latin typeface="+mj-lt"/>
                <a:cs typeface="+mn-cs"/>
              </a:rPr>
              <a:t>Ministerstvo pro místní rozvoj</a:t>
            </a:r>
            <a:endParaRPr lang="en-GB" sz="2000" i="1" dirty="0">
              <a:solidFill>
                <a:srgbClr val="00316E"/>
              </a:solidFill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52970" y="6309320"/>
            <a:ext cx="1697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1800" dirty="0" smtClean="0">
                <a:latin typeface="+mj-lt"/>
              </a:rPr>
              <a:t>6.</a:t>
            </a:r>
            <a:r>
              <a:rPr lang="en-GB" sz="1800" dirty="0" smtClean="0">
                <a:latin typeface="+mj-lt"/>
              </a:rPr>
              <a:t> </a:t>
            </a:r>
            <a:r>
              <a:rPr lang="cs-CZ" sz="1800" dirty="0" smtClean="0">
                <a:latin typeface="+mj-lt"/>
              </a:rPr>
              <a:t>května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>
                <a:latin typeface="+mj-lt"/>
              </a:rPr>
              <a:t>2015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373216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47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322579"/>
              </p:ext>
            </p:extLst>
          </p:nvPr>
        </p:nvGraphicFramePr>
        <p:xfrm>
          <a:off x="827584" y="1268760"/>
          <a:ext cx="7632898" cy="47525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632898"/>
              </a:tblGrid>
              <a:tr h="853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Prioritní osa 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3: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Nízkouhlíkové hospodářství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rgbClr val="159961"/>
                    </a:solidFill>
                  </a:tcPr>
                </a:tc>
              </a:tr>
              <a:tr h="1054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Specifický cíl 3.1:</a:t>
                      </a:r>
                      <a:endParaRPr lang="cs-CZ" sz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Zlepšit realizaci politik a programů regionálního rozvoje, zejména programů Investice pro růst a zaměstnanost a případně programů Evropské územní spolupráce, které se zabývají </a:t>
                      </a:r>
                      <a:r>
                        <a:rPr lang="cs-CZ" sz="12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přechodem na nízkouhlíkové hospodářství.</a:t>
                      </a:r>
                      <a:endParaRPr lang="cs-CZ" sz="1200" b="1" i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rgbClr val="159961"/>
                    </a:solidFill>
                  </a:tcPr>
                </a:tc>
              </a:tr>
              <a:tr h="2844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Podporované aktivity (příklady):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a poznatků o správné praxi mezi regionálními a lokálními orgány s následným zpracováním akčních plánů na vytvoření regionálních struktur za účelem propagace a usnadnění lokální udržitelné výroby energie a distribučních systémů ve venkovských oblastech.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mezi regionálními a městskými orgány o opatřeních v oblasti udržitelné dopravy s následným zpracováním akčních plánů, v nichž budou rozpracována opatření a investice za účelem většího využívání možností nízkouhlíkové dopravy, které budou financovány z programů Růst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zaměstnanost nebo z jiných regionálních programů.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Spolupráce mezi regiony a regionálními energetickými agenturami za účelem podporování a motivování podniků k investicím do opatření směřujících k efektivnímu využívání energie s následným zpracováním regionálních programů podpory snižování energetické náročnosti ve firmách.</a:t>
                      </a:r>
                      <a:endParaRPr lang="cs-CZ" sz="12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4" marR="68574" marT="0" marB="0">
                    <a:solidFill>
                      <a:srgbClr val="159961"/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671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241002"/>
              </p:ext>
            </p:extLst>
          </p:nvPr>
        </p:nvGraphicFramePr>
        <p:xfrm>
          <a:off x="683568" y="1340768"/>
          <a:ext cx="7704137" cy="44644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704137"/>
              </a:tblGrid>
              <a:tr h="825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Prioritní osa 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4: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Životní prostředí a efektivní využívání zdrojů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rgbClr val="98C222"/>
                    </a:solidFill>
                  </a:tcPr>
                </a:tc>
              </a:tr>
              <a:tr h="852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Specifický cíl 4.1: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 i="1" dirty="0" smtClean="0">
                          <a:solidFill>
                            <a:schemeClr val="tx1"/>
                          </a:solidFill>
                          <a:effectLst/>
                        </a:rPr>
                        <a:t>Zlepšit realizaci politik a programů regionálního rozvoje, zejména programů Investice pro růst a zaměstnanost </a:t>
                      </a:r>
                      <a:br>
                        <a:rPr lang="cs-CZ" sz="1200" b="0" i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200" b="0" i="1" dirty="0" smtClean="0">
                          <a:solidFill>
                            <a:schemeClr val="tx1"/>
                          </a:solidFill>
                          <a:effectLst/>
                        </a:rPr>
                        <a:t>a případně programů Evropské územní spolupráce, v oblasti ochrany a rozvoje přírodního a kulturního dědictví</a:t>
                      </a:r>
                      <a:r>
                        <a:rPr lang="cs-CZ" sz="12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rgbClr val="98C222"/>
                    </a:solidFill>
                  </a:tcPr>
                </a:tc>
              </a:tr>
              <a:tr h="2786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Podporované aktivity (příklady):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poznatků o používané praxi mezi regionální orgány a agenturami zabývajícími se ochranou přírody v urbanizovaných regionech o ochraně přírody za účelem přípravy a integrace regionální zelené infrastruktury v zónách pod tlakem urbanizace v rámci regionálních programů (Růst a zaměstnanost).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a poznatků o metodách hodnocení zranitelnosti regionálních a přeshraničních ekosystémů mezi regionálními orgány a odbornými ústavy, určování zmírňujících opatření a plánování jejich aplikace prostřednictvím regionálních programů Růst a zaměstnanost a EÚS / přeshraničních programů spolupráce.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a poznatků o modelech řízení pro regionální přírodní parky a lokality NATURA 2000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mezi regionálními orgány a správami parků za účelem přípravy zavedení nových modelů řízení a využívání regionálních parků.</a:t>
                      </a:r>
                      <a:endParaRPr lang="cs-CZ" sz="12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4" marR="68574" marT="0" marB="0">
                    <a:solidFill>
                      <a:srgbClr val="98C222"/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02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239949"/>
              </p:ext>
            </p:extLst>
          </p:nvPr>
        </p:nvGraphicFramePr>
        <p:xfrm>
          <a:off x="755576" y="1124744"/>
          <a:ext cx="7704137" cy="51125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704137"/>
              </a:tblGrid>
              <a:tr h="806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Prioritní osa 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4: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Životní prostředí a efektivní využívání zdrojů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rgbClr val="98C222"/>
                    </a:solidFill>
                  </a:tcPr>
                </a:tc>
              </a:tr>
              <a:tr h="1117302">
                <a:tc>
                  <a:txBody>
                    <a:bodyPr/>
                    <a:lstStyle/>
                    <a:p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Specifický cíl 4.2:</a:t>
                      </a:r>
                    </a:p>
                    <a:p>
                      <a:r>
                        <a:rPr lang="cs-C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Zlepšit realizaci politik a programů regionálního rozvoje, zejména programů Investice pro růst a zaměstnanost </a:t>
                      </a:r>
                      <a:br>
                        <a:rPr lang="cs-C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případně programů Evropské územní spolupráce, zaměřených na zvýšení efektivity využívání zdrojů, ekologický růst, ekologické inovace a řízení dopadů na životní prostředí.</a:t>
                      </a:r>
                    </a:p>
                  </a:txBody>
                  <a:tcPr marL="68574" marR="68574" marT="0" marB="0">
                    <a:solidFill>
                      <a:srgbClr val="98C222"/>
                    </a:solidFill>
                  </a:tcPr>
                </a:tc>
              </a:tr>
              <a:tr h="3188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Podporované aktivity (příklady):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mezi regionálními aktéry poskytujícími podporu podnikům o podpůrných opatřeních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programech na podporu výrobních MSP za účelem posouzení využití zdrojů a představení pracovních procesů, při nichž jsou zdroje využívány efektivněji, a za účelem přípravy zavedení těchto nástrojů prostřednictvím regionálního programu Růst a zaměstnanost nebo jiného programu.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mezi regionálními orgány a agenturami zabývajícími se odpadovým hospodářstvím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politikách a opatřeních na snížení množství odpadu a zvýšení četnosti recyklace v malých podnicích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domácnostech za účelem plánování implementace těchto opatření v rámci regionálních programů odpadového hospodářství.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poznatků o praktikách mezi regionálními a lokálními orgány o metodách monitorování, řízení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zlepšování kvality ovzduší v městských a urbanizovaných oblastech s následným zpracováním akčních plánů pro vytvoření programů monitorování kvality ovzduší a zmírňujících opatření prostřednictvím projektů v rámci jejich regionálních programů Růst a zaměstnanost.</a:t>
                      </a:r>
                      <a:endParaRPr lang="cs-CZ" sz="12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4" marR="68574" marT="0" marB="0">
                    <a:solidFill>
                      <a:srgbClr val="98C222"/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762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52119" y="2263517"/>
            <a:ext cx="403244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  <a:defRPr/>
            </a:pPr>
            <a:r>
              <a:rPr lang="en-GB" sz="2200" b="1" dirty="0">
                <a:latin typeface="+mn-lt"/>
                <a:cs typeface="Arial" pitchFamily="34" charset="0"/>
              </a:rPr>
              <a:t>B</a:t>
            </a:r>
            <a:r>
              <a:rPr lang="en-GB" sz="2200" b="1" dirty="0" smtClean="0">
                <a:latin typeface="+mn-lt"/>
                <a:cs typeface="Arial" pitchFamily="34" charset="0"/>
              </a:rPr>
              <a:t>. Policy Learning Platforms</a:t>
            </a:r>
            <a:endParaRPr lang="en-GB" sz="2200" b="1" dirty="0">
              <a:latin typeface="+mn-lt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5739" y="2266965"/>
            <a:ext cx="42480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ctr">
              <a:defRPr/>
            </a:pPr>
            <a:r>
              <a:rPr lang="en-GB" sz="2200" b="1" dirty="0">
                <a:solidFill>
                  <a:srgbClr val="00316E"/>
                </a:solidFill>
                <a:latin typeface="+mn-lt"/>
                <a:cs typeface="Arial" pitchFamily="34" charset="0"/>
              </a:rPr>
              <a:t>A</a:t>
            </a:r>
            <a:r>
              <a:rPr lang="en-GB" sz="2200" b="1" dirty="0" smtClean="0">
                <a:solidFill>
                  <a:srgbClr val="00316E"/>
                </a:solidFill>
                <a:latin typeface="+mn-lt"/>
                <a:cs typeface="Arial" pitchFamily="34" charset="0"/>
              </a:rPr>
              <a:t>. </a:t>
            </a:r>
            <a:r>
              <a:rPr lang="cs-CZ" sz="2200" b="1" dirty="0" smtClean="0">
                <a:solidFill>
                  <a:srgbClr val="00316E"/>
                </a:solidFill>
                <a:latin typeface="+mn-lt"/>
                <a:cs typeface="Arial" pitchFamily="34" charset="0"/>
              </a:rPr>
              <a:t>Projekty meziregionální spolupráce</a:t>
            </a:r>
            <a:endParaRPr lang="en-GB" sz="2200" b="1" dirty="0">
              <a:solidFill>
                <a:srgbClr val="00316E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99592" y="1124744"/>
            <a:ext cx="7704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Arial"/>
                <a:cs typeface="+mn-cs"/>
              </a:rPr>
              <a:t>2 </a:t>
            </a:r>
            <a:r>
              <a:rPr kumimoji="0" lang="cs-CZ" b="1" i="0" u="none" strike="noStrike" kern="0" cap="none" spc="0" normalizeH="0" baseline="0" noProof="0" dirty="0" smtClean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Arial"/>
                <a:cs typeface="+mn-cs"/>
              </a:rPr>
              <a:t>aktivity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29051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22" y="3501008"/>
            <a:ext cx="35242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9"/>
          <p:cNvSpPr txBox="1">
            <a:spLocks noChangeArrowheads="1"/>
          </p:cNvSpPr>
          <p:nvPr/>
        </p:nvSpPr>
        <p:spPr bwMode="auto">
          <a:xfrm>
            <a:off x="467543" y="980728"/>
            <a:ext cx="7921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altLang="en-US" b="1" dirty="0" smtClean="0">
                <a:latin typeface="Arial" panose="020B0604020202020204" pitchFamily="34" charset="0"/>
              </a:rPr>
              <a:t>Rozpočet na aktivity</a:t>
            </a:r>
            <a:endParaRPr lang="en-GB" altLang="en-US" b="1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1284" y="1966477"/>
            <a:ext cx="7887591" cy="3600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 marL="457200" lvl="1" indent="0" eaLnBrk="1" hangingPunct="1">
              <a:spcBef>
                <a:spcPct val="40000"/>
              </a:spcBef>
              <a:buNone/>
              <a:defRPr/>
            </a:pPr>
            <a:r>
              <a:rPr lang="cs-CZ" altLang="en-US" sz="2400" kern="0" dirty="0" smtClean="0">
                <a:solidFill>
                  <a:srgbClr val="00316E"/>
                </a:solidFill>
              </a:rPr>
              <a:t>Celkový rozpočet programu (ERDF)</a:t>
            </a:r>
            <a:r>
              <a:rPr lang="en-GB" altLang="en-US" sz="2400" kern="0" dirty="0" smtClean="0">
                <a:solidFill>
                  <a:srgbClr val="00316E"/>
                </a:solidFill>
              </a:rPr>
              <a:t>: MEUR 359</a:t>
            </a:r>
          </a:p>
          <a:p>
            <a:pPr marL="457200" lvl="1" indent="0" eaLnBrk="1" hangingPunct="1">
              <a:spcBef>
                <a:spcPct val="40000"/>
              </a:spcBef>
              <a:buNone/>
              <a:defRPr/>
            </a:pPr>
            <a:endParaRPr lang="en-GB" altLang="en-US" sz="2400" kern="0" dirty="0" smtClean="0">
              <a:solidFill>
                <a:srgbClr val="00316E"/>
              </a:solidFill>
            </a:endParaRPr>
          </a:p>
          <a:p>
            <a:pPr lvl="2" eaLnBrk="1" hangingPunct="1">
              <a:spcBef>
                <a:spcPct val="40000"/>
              </a:spcBef>
              <a:buFont typeface="Courier New" panose="02070309020205020404" pitchFamily="49" charset="0"/>
              <a:buChar char="o"/>
              <a:defRPr/>
            </a:pPr>
            <a:r>
              <a:rPr lang="en-GB" altLang="en-US" sz="2400" kern="0" dirty="0" smtClean="0">
                <a:solidFill>
                  <a:srgbClr val="00316E"/>
                </a:solidFill>
              </a:rPr>
              <a:t>ERDF </a:t>
            </a:r>
            <a:r>
              <a:rPr lang="cs-CZ" altLang="en-US" sz="2400" kern="0" dirty="0" smtClean="0">
                <a:solidFill>
                  <a:srgbClr val="00316E"/>
                </a:solidFill>
              </a:rPr>
              <a:t>rozpočet na </a:t>
            </a:r>
            <a:r>
              <a:rPr lang="en-GB" altLang="en-US" sz="2400" u="sng" kern="0" dirty="0" smtClean="0">
                <a:solidFill>
                  <a:srgbClr val="00316E"/>
                </a:solidFill>
              </a:rPr>
              <a:t>platform</a:t>
            </a:r>
            <a:r>
              <a:rPr lang="cs-CZ" altLang="en-US" sz="2400" u="sng" kern="0" dirty="0" smtClean="0">
                <a:solidFill>
                  <a:srgbClr val="00316E"/>
                </a:solidFill>
              </a:rPr>
              <a:t>y</a:t>
            </a:r>
            <a:r>
              <a:rPr lang="en-GB" altLang="en-US" sz="2400" kern="0" dirty="0" smtClean="0">
                <a:solidFill>
                  <a:srgbClr val="00316E"/>
                </a:solidFill>
              </a:rPr>
              <a:t>:  MEUR 15.3 (max)</a:t>
            </a:r>
          </a:p>
          <a:p>
            <a:pPr lvl="2" eaLnBrk="1" hangingPunct="1">
              <a:spcBef>
                <a:spcPct val="40000"/>
              </a:spcBef>
              <a:buFont typeface="Courier New" panose="02070309020205020404" pitchFamily="49" charset="0"/>
              <a:buChar char="o"/>
              <a:defRPr/>
            </a:pPr>
            <a:endParaRPr lang="en-GB" altLang="en-US" sz="2400" kern="0" dirty="0" smtClean="0">
              <a:solidFill>
                <a:srgbClr val="00316E"/>
              </a:solidFill>
            </a:endParaRPr>
          </a:p>
          <a:p>
            <a:pPr lvl="2" eaLnBrk="1" hangingPunct="1">
              <a:spcBef>
                <a:spcPct val="40000"/>
              </a:spcBef>
              <a:buFont typeface="Courier New" panose="02070309020205020404" pitchFamily="49" charset="0"/>
              <a:buChar char="o"/>
              <a:defRPr/>
            </a:pPr>
            <a:r>
              <a:rPr lang="en-GB" altLang="en-US" sz="2400" kern="0" dirty="0" smtClean="0">
                <a:solidFill>
                  <a:srgbClr val="00316E"/>
                </a:solidFill>
              </a:rPr>
              <a:t>ERDF </a:t>
            </a:r>
            <a:r>
              <a:rPr lang="cs-CZ" altLang="en-US" sz="2400" kern="0" dirty="0" smtClean="0">
                <a:solidFill>
                  <a:srgbClr val="00316E"/>
                </a:solidFill>
              </a:rPr>
              <a:t>rozpočet na </a:t>
            </a:r>
            <a:r>
              <a:rPr lang="cs-CZ" altLang="en-US" sz="2400" u="sng" kern="0" dirty="0" smtClean="0">
                <a:solidFill>
                  <a:srgbClr val="00316E"/>
                </a:solidFill>
              </a:rPr>
              <a:t>projekty</a:t>
            </a:r>
            <a:r>
              <a:rPr lang="en-GB" altLang="en-US" sz="2400" kern="0" dirty="0" smtClean="0">
                <a:solidFill>
                  <a:srgbClr val="00316E"/>
                </a:solidFill>
              </a:rPr>
              <a:t>: </a:t>
            </a:r>
            <a:r>
              <a:rPr lang="en-GB" altLang="en-US" sz="2400" b="1" kern="0" dirty="0" smtClean="0">
                <a:solidFill>
                  <a:srgbClr val="00316E"/>
                </a:solidFill>
              </a:rPr>
              <a:t>MEUR 322.4 </a:t>
            </a:r>
            <a:r>
              <a:rPr lang="cs-CZ" altLang="en-US" sz="2400" b="1" kern="0" dirty="0" smtClean="0">
                <a:solidFill>
                  <a:srgbClr val="00316E"/>
                </a:solidFill>
              </a:rPr>
              <a:t>       </a:t>
            </a:r>
            <a:r>
              <a:rPr lang="cs-CZ" altLang="en-US" sz="2400" kern="0" dirty="0" smtClean="0">
                <a:solidFill>
                  <a:srgbClr val="00316E"/>
                </a:solidFill>
              </a:rPr>
              <a:t>na každou prioritní osu</a:t>
            </a:r>
            <a:r>
              <a:rPr lang="en-GB" altLang="en-US" sz="2400" kern="0" dirty="0" smtClean="0">
                <a:solidFill>
                  <a:srgbClr val="00316E"/>
                </a:solidFill>
              </a:rPr>
              <a:t> (MEUR 84)</a:t>
            </a:r>
          </a:p>
          <a:p>
            <a:pPr marL="457200" lvl="1" indent="0" eaLnBrk="1" hangingPunct="1">
              <a:spcBef>
                <a:spcPct val="40000"/>
              </a:spcBef>
              <a:buNone/>
              <a:defRPr/>
            </a:pPr>
            <a:endParaRPr lang="en-GB" altLang="en-US" sz="1400" kern="0" dirty="0" smtClean="0">
              <a:solidFill>
                <a:srgbClr val="00316E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" y="4347718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20" y="2996952"/>
            <a:ext cx="1254846" cy="90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143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0430" y="4096454"/>
            <a:ext cx="8569325" cy="183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100"/>
              </a:lnSpc>
              <a:spcBef>
                <a:spcPts val="1800"/>
              </a:spcBef>
              <a:spcAft>
                <a:spcPts val="600"/>
              </a:spcAft>
              <a:defRPr/>
            </a:pPr>
            <a:r>
              <a:rPr lang="en-GB" sz="2400" b="1" kern="50" dirty="0" smtClean="0">
                <a:solidFill>
                  <a:srgbClr val="00316E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Objective</a:t>
            </a:r>
          </a:p>
          <a:p>
            <a:pPr algn="just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….</a:t>
            </a:r>
            <a:r>
              <a:rPr lang="cs-CZ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s cílem zlepšit efektivitu implementace politik dotčených regionů (</a:t>
            </a:r>
            <a:r>
              <a:rPr lang="cs-CZ" sz="22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zvláště implementaci programů Investice pro růst a zaměstnanost</a:t>
            </a:r>
            <a:r>
              <a:rPr lang="cs-CZ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)</a:t>
            </a:r>
            <a:endParaRPr lang="en-GB" sz="2200" kern="50" dirty="0" smtClean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77110" y="2600488"/>
            <a:ext cx="8569325" cy="124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Partneři z různých států spolupracují na sdílení zkušeností v oblastech politik regionálního rozvoje (v rámci tematických oblastí programu)…</a:t>
            </a:r>
            <a:endParaRPr lang="en-GB" sz="2200" kern="50" dirty="0" smtClean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038688" y="947503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b="1" dirty="0" smtClean="0">
                <a:latin typeface="+mj-lt"/>
              </a:rPr>
              <a:t>Projekty</a:t>
            </a:r>
            <a:r>
              <a:rPr lang="en-GB" b="1" dirty="0" smtClean="0">
                <a:latin typeface="+mj-lt"/>
              </a:rPr>
              <a:t> </a:t>
            </a:r>
            <a:endParaRPr lang="en-GB" b="1" dirty="0">
              <a:latin typeface="+mj-lt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25368" y="1927824"/>
            <a:ext cx="7272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b="1" dirty="0" smtClean="0">
                <a:latin typeface="+mj-lt"/>
              </a:rPr>
              <a:t>Definice</a:t>
            </a:r>
            <a:endParaRPr lang="en-GB" sz="2400" b="1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782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817315"/>
            <a:ext cx="8497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b="1" dirty="0" smtClean="0">
                <a:latin typeface="+mj-lt"/>
              </a:rPr>
              <a:t>Projekty se realizují ve 2 fázích</a:t>
            </a:r>
            <a:endParaRPr lang="en-GB" b="1" dirty="0"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40692" y="1700808"/>
            <a:ext cx="606277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Výměna zkušeností vedoucí k vypracování 1 </a:t>
            </a:r>
            <a:r>
              <a:rPr lang="cs-CZ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akčního plánu </a:t>
            </a:r>
            <a:r>
              <a:rPr lang="cs-CZ" sz="20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pro každý řešený </a:t>
            </a:r>
            <a:r>
              <a:rPr lang="cs-CZ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politický nástroj </a:t>
            </a:r>
            <a:r>
              <a:rPr lang="cs-CZ" sz="20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(program, politiky regionálního rozvoje…</a:t>
            </a:r>
            <a:r>
              <a:rPr lang="cs-CZ" sz="2000" kern="50" dirty="0" err="1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etc</a:t>
            </a:r>
            <a:r>
              <a:rPr lang="cs-CZ" sz="20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.)</a:t>
            </a:r>
            <a:endParaRPr lang="en-GB" sz="2000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en-GB" sz="2000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000" u="sng" kern="50" dirty="0" smtClean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u="sng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Monitorování</a:t>
            </a:r>
            <a:r>
              <a:rPr lang="cs-CZ" sz="20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 implementace akčního plánu + možná realizace pilotních aktivit</a:t>
            </a:r>
            <a:endParaRPr lang="en-GB" sz="2000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521830" y="1837557"/>
            <a:ext cx="2016224" cy="3024335"/>
            <a:chOff x="467346" y="3470695"/>
            <a:chExt cx="1440358" cy="1808430"/>
          </a:xfrm>
        </p:grpSpPr>
        <p:sp>
          <p:nvSpPr>
            <p:cNvPr id="9" name="Down Arrow Callout 8"/>
            <p:cNvSpPr/>
            <p:nvPr/>
          </p:nvSpPr>
          <p:spPr bwMode="auto">
            <a:xfrm>
              <a:off x="467346" y="3470695"/>
              <a:ext cx="1440358" cy="1068690"/>
            </a:xfrm>
            <a:prstGeom prst="downArrowCallout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2673" y="3569729"/>
              <a:ext cx="1404627" cy="386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cs-CZ" sz="1800" b="1" dirty="0" smtClean="0">
                  <a:latin typeface="+mn-lt"/>
                </a:rPr>
                <a:t>Fáze</a:t>
              </a:r>
              <a:r>
                <a:rPr lang="en-GB" sz="1800" b="1" dirty="0" smtClean="0">
                  <a:latin typeface="+mn-lt"/>
                </a:rPr>
                <a:t> 1</a:t>
              </a:r>
            </a:p>
            <a:p>
              <a:pPr algn="ctr">
                <a:defRPr/>
              </a:pPr>
              <a:r>
                <a:rPr lang="en-GB" sz="1800" b="1" dirty="0" smtClean="0">
                  <a:latin typeface="+mn-lt"/>
                </a:rPr>
                <a:t>(1 </a:t>
              </a:r>
              <a:r>
                <a:rPr lang="cs-CZ" sz="1800" b="1" dirty="0" smtClean="0">
                  <a:latin typeface="+mn-lt"/>
                </a:rPr>
                <a:t>až</a:t>
              </a:r>
              <a:r>
                <a:rPr lang="en-GB" sz="1800" b="1" dirty="0" smtClean="0">
                  <a:latin typeface="+mn-lt"/>
                </a:rPr>
                <a:t> 3 </a:t>
              </a:r>
              <a:r>
                <a:rPr lang="cs-CZ" sz="1800" b="1" dirty="0" smtClean="0">
                  <a:latin typeface="+mn-lt"/>
                </a:rPr>
                <a:t>roky</a:t>
              </a:r>
              <a:r>
                <a:rPr lang="en-GB" sz="1800" b="1" dirty="0" smtClean="0">
                  <a:latin typeface="+mn-lt"/>
                </a:rPr>
                <a:t>)</a:t>
              </a:r>
              <a:endParaRPr lang="en-GB" sz="1800" b="1" dirty="0">
                <a:latin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67346" y="4581509"/>
              <a:ext cx="1368895" cy="697616"/>
            </a:xfrm>
            <a:prstGeom prst="rect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3077" y="4679143"/>
              <a:ext cx="1368895" cy="3864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s-CZ" sz="1800" b="1" dirty="0" smtClean="0">
                  <a:latin typeface="+mn-lt"/>
                </a:rPr>
                <a:t>Fáze</a:t>
              </a:r>
              <a:r>
                <a:rPr lang="en-GB" sz="1800" b="1" dirty="0" smtClean="0">
                  <a:latin typeface="+mn-lt"/>
                </a:rPr>
                <a:t> </a:t>
              </a:r>
              <a:r>
                <a:rPr lang="cs-CZ" sz="1800" b="1" dirty="0">
                  <a:latin typeface="+mn-lt"/>
                </a:rPr>
                <a:t>2</a:t>
              </a:r>
              <a:endParaRPr lang="en-GB" sz="1800" b="1" dirty="0" smtClean="0">
                <a:latin typeface="+mn-lt"/>
              </a:endParaRPr>
            </a:p>
            <a:p>
              <a:pPr algn="ctr">
                <a:defRPr/>
              </a:pPr>
              <a:r>
                <a:rPr lang="en-GB" sz="1800" b="1" dirty="0" smtClean="0">
                  <a:latin typeface="+mn-lt"/>
                </a:rPr>
                <a:t>(2 </a:t>
              </a:r>
              <a:r>
                <a:rPr lang="cs-CZ" sz="1800" b="1" dirty="0" smtClean="0">
                  <a:latin typeface="+mn-lt"/>
                </a:rPr>
                <a:t>roky</a:t>
              </a:r>
              <a:r>
                <a:rPr lang="en-GB" sz="1800" b="1" dirty="0" smtClean="0">
                  <a:latin typeface="+mn-lt"/>
                </a:rPr>
                <a:t>)</a:t>
              </a:r>
              <a:endParaRPr lang="en-GB" sz="1800" b="1" dirty="0">
                <a:latin typeface="+mn-lt"/>
              </a:endParaRPr>
            </a:p>
          </p:txBody>
        </p:sp>
      </p:grp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5029200" y="5006950"/>
            <a:ext cx="2808288" cy="1368425"/>
          </a:xfrm>
          <a:prstGeom prst="roundRect">
            <a:avLst/>
          </a:prstGeom>
          <a:solidFill>
            <a:srgbClr val="006A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Akční plán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popis opatření, která budou zapracována, jejich časový harmonogram, dílčí kroky, odpovědní aktéři, náklady (pokud nějaké budou) </a:t>
            </a:r>
            <a:r>
              <a:rPr lang="cs-CZ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zdroje financování pro následné využití získaných poznatků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8083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9462" y="1340768"/>
            <a:ext cx="8568952" cy="552939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en-US" sz="2100" kern="0" dirty="0" smtClean="0"/>
              <a:t>Princip vedoucího partnera</a:t>
            </a:r>
          </a:p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en-US" sz="2100" kern="0" dirty="0" smtClean="0"/>
              <a:t>Partneři alespoň ze 3 států z nichž alespoň 2 ze států EU</a:t>
            </a:r>
            <a:endParaRPr lang="en-GB" altLang="en-US" sz="2100" kern="0" dirty="0" smtClean="0"/>
          </a:p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en-US" sz="21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Doporučení</a:t>
            </a:r>
            <a:r>
              <a:rPr lang="en-GB" altLang="en-US" sz="21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GB" altLang="en-US" sz="21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 </a:t>
            </a:r>
            <a:r>
              <a:rPr lang="cs-CZ" altLang="en-US" sz="21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až</a:t>
            </a:r>
            <a:r>
              <a:rPr lang="en-GB" altLang="en-US" sz="21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10 </a:t>
            </a:r>
            <a:r>
              <a:rPr lang="cs-CZ" altLang="en-US" sz="21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partnerů</a:t>
            </a:r>
            <a:endParaRPr lang="en-GB" altLang="en-US" sz="2100" kern="0" dirty="0" smtClean="0"/>
          </a:p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100" kern="0" dirty="0" smtClean="0"/>
              <a:t>Advisory partners: </a:t>
            </a:r>
          </a:p>
          <a:p>
            <a:pPr marL="1346200" lvl="1" indent="-444500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en-US" sz="2100" kern="0" dirty="0" smtClean="0"/>
              <a:t>díky svým specifickým kompetencím může usnadňovat implementaci projektu</a:t>
            </a:r>
            <a:endParaRPr lang="en-US" altLang="en-US" sz="2100" kern="0" dirty="0" smtClean="0"/>
          </a:p>
          <a:p>
            <a:pPr marL="1346200" lvl="1" indent="-444500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en-US" sz="2100" kern="0" dirty="0" smtClean="0"/>
              <a:t>Nezaměřují se na žádní politický nástroj a proto nemusí vypracovat akční plán</a:t>
            </a:r>
            <a:endParaRPr lang="en-GB" altLang="en-US" sz="2100" kern="0" dirty="0" smtClean="0"/>
          </a:p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100" i="1" kern="0" dirty="0" smtClean="0"/>
              <a:t>Stakeholder group: </a:t>
            </a:r>
            <a:r>
              <a:rPr lang="cs-CZ" altLang="en-US" sz="2100" i="1" kern="0" dirty="0" smtClean="0"/>
              <a:t>jeden pro každý řešený politický nástroj</a:t>
            </a:r>
            <a:endParaRPr lang="en-GB" altLang="en-US" sz="2100" i="1" kern="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5576" y="692695"/>
            <a:ext cx="7704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cs-CZ" b="1" dirty="0" smtClean="0">
                <a:latin typeface="+mj-lt"/>
              </a:rPr>
              <a:t>Projektové partnerství – hlavní rysy</a:t>
            </a:r>
            <a:endParaRPr lang="en-GB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8920"/>
            <a:ext cx="808484" cy="662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71" y="4509120"/>
            <a:ext cx="808484" cy="6629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419872" y="5149339"/>
            <a:ext cx="2808288" cy="1368425"/>
          </a:xfrm>
          <a:prstGeom prst="roundRect">
            <a:avLst/>
          </a:prstGeom>
          <a:solidFill>
            <a:srgbClr val="006A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Stakeholder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zástupci subjektů, které jsou pro dané téma, relevantní, aby výstupy projektu měly v daném regionu co možná největší dopad na regionální politiku. Bude sloužit také k tomu, aby výstupy projektu byly, co nejvíce využity v praxi.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125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47966" y="1052736"/>
            <a:ext cx="7704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cs-CZ" b="1" dirty="0" smtClean="0">
                <a:latin typeface="+mj-lt"/>
              </a:rPr>
              <a:t>Projektové partnerství</a:t>
            </a:r>
            <a:r>
              <a:rPr lang="en-GB" b="1" dirty="0" smtClean="0">
                <a:latin typeface="+mj-lt"/>
              </a:rPr>
              <a:t>: </a:t>
            </a:r>
            <a:r>
              <a:rPr lang="cs-CZ" b="1" dirty="0" smtClean="0">
                <a:latin typeface="+mj-lt"/>
              </a:rPr>
              <a:t>kdo je způsobilý</a:t>
            </a:r>
            <a:r>
              <a:rPr lang="en-GB" b="1" dirty="0" smtClean="0">
                <a:latin typeface="+mj-lt"/>
              </a:rPr>
              <a:t>?</a:t>
            </a:r>
            <a:endParaRPr lang="en-GB" b="1" dirty="0">
              <a:latin typeface="+mj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87666" y="2127544"/>
            <a:ext cx="6624736" cy="290051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 lvl="1" eaLnBrk="1" hangingPunct="1">
              <a:lnSpc>
                <a:spcPts val="3000"/>
              </a:lnSpc>
              <a:spcBef>
                <a:spcPct val="4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en-US" sz="2400" b="1" kern="0" dirty="0" smtClean="0"/>
              <a:t>Veřejné orgány </a:t>
            </a:r>
            <a:r>
              <a:rPr lang="en-GB" altLang="en-US" sz="2400" b="1" kern="0" dirty="0" smtClean="0"/>
              <a:t>(</a:t>
            </a:r>
            <a:r>
              <a:rPr lang="cs-CZ" altLang="en-US" sz="2400" b="1" kern="0" dirty="0" smtClean="0"/>
              <a:t>hlavní cílová skupina</a:t>
            </a:r>
            <a:r>
              <a:rPr lang="en-GB" altLang="en-US" sz="2400" b="1" kern="0" dirty="0" smtClean="0"/>
              <a:t>)</a:t>
            </a:r>
            <a:r>
              <a:rPr lang="en-GB" altLang="en-US" sz="2400" kern="0" dirty="0" smtClean="0"/>
              <a:t/>
            </a:r>
            <a:br>
              <a:rPr lang="en-GB" altLang="en-US" sz="2400" kern="0" dirty="0" smtClean="0"/>
            </a:br>
            <a:r>
              <a:rPr lang="en-GB" altLang="en-US" sz="2400" kern="0" dirty="0" smtClean="0"/>
              <a:t>(</a:t>
            </a:r>
            <a:r>
              <a:rPr lang="cs-CZ" altLang="en-US" sz="2400" kern="0" dirty="0" smtClean="0"/>
              <a:t>místní</a:t>
            </a:r>
            <a:r>
              <a:rPr lang="en-GB" altLang="en-US" sz="2400" kern="0" dirty="0" smtClean="0"/>
              <a:t>,</a:t>
            </a:r>
            <a:r>
              <a:rPr lang="cs-CZ" altLang="en-US" sz="2400" kern="0" dirty="0" smtClean="0"/>
              <a:t> krajské, národní orgány)</a:t>
            </a:r>
            <a:endParaRPr lang="en-GB" altLang="en-US" sz="1600" kern="0" dirty="0" smtClean="0"/>
          </a:p>
          <a:p>
            <a:pPr lvl="1" eaLnBrk="1" hangingPunct="1">
              <a:spcBef>
                <a:spcPct val="4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en-US" sz="2400" b="1" kern="0" dirty="0" smtClean="0"/>
              <a:t>Veřejnoprávní subjekty</a:t>
            </a:r>
            <a:r>
              <a:rPr lang="en-GB" altLang="en-US" sz="2400" b="1" kern="0" dirty="0" smtClean="0"/>
              <a:t/>
            </a:r>
            <a:br>
              <a:rPr lang="en-GB" altLang="en-US" sz="2400" b="1" kern="0" dirty="0" smtClean="0"/>
            </a:br>
            <a:r>
              <a:rPr lang="en-GB" altLang="en-US" sz="2400" kern="0" dirty="0" smtClean="0"/>
              <a:t>(</a:t>
            </a:r>
            <a:r>
              <a:rPr lang="cs-CZ" altLang="en-US" sz="2400" kern="0" dirty="0" smtClean="0"/>
              <a:t>podle Směrnice</a:t>
            </a:r>
            <a:r>
              <a:rPr lang="en-GB" altLang="en-US" sz="2400" kern="0" dirty="0" smtClean="0"/>
              <a:t> 2004/18/EC)</a:t>
            </a:r>
          </a:p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en-US" sz="2400" b="1" kern="0" dirty="0" smtClean="0"/>
              <a:t>Soukromé neziskové subjekty</a:t>
            </a:r>
          </a:p>
          <a:p>
            <a:pPr marL="457200" lvl="1" indent="0" eaLnBrk="1" hangingPunct="1">
              <a:spcBef>
                <a:spcPct val="40000"/>
              </a:spcBef>
              <a:buNone/>
              <a:defRPr/>
            </a:pPr>
            <a:r>
              <a:rPr lang="cs-CZ" altLang="en-US" sz="1200" b="1" kern="0" dirty="0"/>
              <a:t>	</a:t>
            </a:r>
            <a:r>
              <a:rPr lang="cs-CZ" altLang="en-US" sz="1200" b="1" kern="0" dirty="0" smtClean="0"/>
              <a:t>(nemohou plnit roli </a:t>
            </a:r>
            <a:r>
              <a:rPr lang="cs-CZ" altLang="en-US" sz="1200" b="1" kern="0" smtClean="0"/>
              <a:t>vedoucího partnera)</a:t>
            </a:r>
            <a:endParaRPr lang="fr-FR" altLang="en-US" sz="1200" b="1" kern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66" y="4293096"/>
            <a:ext cx="808484" cy="662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1" y="5301208"/>
            <a:ext cx="1009650" cy="9429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9136" y="5363365"/>
            <a:ext cx="71992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ts val="3000"/>
              </a:lnSpc>
            </a:pPr>
            <a:r>
              <a:rPr lang="cs-CZ" sz="2400" dirty="0" smtClean="0">
                <a:latin typeface="Arial" charset="0"/>
              </a:rPr>
              <a:t>Kontrolu způsobilosti provádí Národní </a:t>
            </a:r>
          </a:p>
          <a:p>
            <a:pPr marL="514350" indent="-514350" algn="ctr">
              <a:lnSpc>
                <a:spcPts val="3000"/>
              </a:lnSpc>
            </a:pPr>
            <a:r>
              <a:rPr lang="cs-CZ" sz="2400" dirty="0" smtClean="0">
                <a:latin typeface="Arial" charset="0"/>
              </a:rPr>
              <a:t>kontaktní místo programu</a:t>
            </a:r>
            <a:endParaRPr lang="en-GB" sz="2400" dirty="0"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602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323528" y="908720"/>
            <a:ext cx="8496944" cy="56889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cs-CZ" sz="1400" u="sng" kern="0" dirty="0" smtClean="0">
                <a:solidFill>
                  <a:schemeClr val="tx2"/>
                </a:solidFill>
              </a:rPr>
              <a:t>Veřejnoprávní subjekty:</a:t>
            </a:r>
          </a:p>
          <a:p>
            <a:pPr>
              <a:spcBef>
                <a:spcPts val="0"/>
              </a:spcBef>
              <a:defRPr/>
            </a:pPr>
            <a:endParaRPr lang="cs-CZ" sz="1400" kern="0" dirty="0" smtClean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200" kern="0" dirty="0" smtClean="0">
                <a:solidFill>
                  <a:schemeClr val="tx2"/>
                </a:solidFill>
              </a:rPr>
              <a:t>zřízený za konkrétním účelem poskytování potřeb v obecném zájmu, který není průmyslového nebo obchodního charakteru;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sz="1200" kern="0" dirty="0" smtClean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200" kern="0" dirty="0" smtClean="0">
                <a:solidFill>
                  <a:schemeClr val="tx2"/>
                </a:solidFill>
              </a:rPr>
              <a:t>s právní subjektivitou; a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sz="1200" kern="0" dirty="0" smtClean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200" kern="0" dirty="0" smtClean="0">
                <a:solidFill>
                  <a:schemeClr val="tx2"/>
                </a:solidFill>
              </a:rPr>
              <a:t>z větší části financovaný státními, regionálními nebo místními orgány nebo jinými veřejnoprávními orgány; nebo ve kterém vykonávají tyto orgány dohled nad řízením; </a:t>
            </a:r>
            <a:br>
              <a:rPr lang="cs-CZ" sz="1200" kern="0" dirty="0" smtClean="0">
                <a:solidFill>
                  <a:schemeClr val="tx2"/>
                </a:solidFill>
              </a:rPr>
            </a:br>
            <a:r>
              <a:rPr lang="cs-CZ" sz="1200" kern="0" dirty="0" smtClean="0">
                <a:solidFill>
                  <a:schemeClr val="tx2"/>
                </a:solidFill>
              </a:rPr>
              <a:t>nebo který má správní, řídicí nebo dozorčí radu, ve které je více než polovina členů jmenována státními, regionálními nebo místními orgány nebo jinými veřejnoprávní orgány.</a:t>
            </a:r>
          </a:p>
          <a:p>
            <a:pPr marL="457200" lvl="1" indent="0">
              <a:spcBef>
                <a:spcPts val="0"/>
              </a:spcBef>
              <a:defRPr/>
            </a:pPr>
            <a:endParaRPr lang="cs-CZ" sz="1400" kern="0" dirty="0" smtClean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cs-CZ" sz="1400" kern="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cs-CZ" sz="1400" u="sng" kern="0" dirty="0" smtClean="0">
                <a:solidFill>
                  <a:schemeClr val="tx2"/>
                </a:solidFill>
              </a:rPr>
              <a:t>Soukromé neziskové subjekty:</a:t>
            </a:r>
          </a:p>
          <a:p>
            <a:pPr>
              <a:spcBef>
                <a:spcPts val="0"/>
              </a:spcBef>
              <a:defRPr/>
            </a:pPr>
            <a:endParaRPr lang="cs-CZ" sz="1400" kern="0" dirty="0" smtClean="0">
              <a:solidFill>
                <a:schemeClr val="tx2"/>
              </a:solidFill>
            </a:endParaRP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200" kern="0" dirty="0" smtClean="0">
                <a:solidFill>
                  <a:schemeClr val="tx2"/>
                </a:solidFill>
              </a:rPr>
              <a:t>zřízený za konkrétním účelem plnění potřeb v obecném zájmu, který není průmyslového </a:t>
            </a:r>
            <a:br>
              <a:rPr lang="cs-CZ" sz="1200" kern="0" dirty="0" smtClean="0">
                <a:solidFill>
                  <a:schemeClr val="tx2"/>
                </a:solidFill>
              </a:rPr>
            </a:br>
            <a:r>
              <a:rPr lang="cs-CZ" sz="1200" kern="0" dirty="0" smtClean="0">
                <a:solidFill>
                  <a:schemeClr val="tx2"/>
                </a:solidFill>
              </a:rPr>
              <a:t>nebo obchodního charakteru; 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sz="1200" kern="0" dirty="0" smtClean="0">
              <a:solidFill>
                <a:schemeClr val="tx2"/>
              </a:solidFill>
            </a:endParaRP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200" kern="0" dirty="0" smtClean="0">
                <a:solidFill>
                  <a:schemeClr val="tx2"/>
                </a:solidFill>
              </a:rPr>
              <a:t>s právní subjektivitou;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sz="1200" kern="0" dirty="0" smtClean="0">
              <a:solidFill>
                <a:schemeClr val="tx2"/>
              </a:solidFill>
            </a:endParaRP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200" kern="0" dirty="0" smtClean="0">
                <a:solidFill>
                  <a:schemeClr val="tx2"/>
                </a:solidFill>
              </a:rPr>
              <a:t>z větší části nefinancovaný státními, regionálními nebo místními orgány nebo jinými veřejnoprávními orgány;  ve kterém nevykonávají tyto orgány dohled nad řízením; který nemá správní, řídicí nebo dozorčí radu, ve které je více než polovina členů jmenována státními,  regionálními nebo místními orgány nebo jinými veřejnoprávní orgány. </a:t>
            </a:r>
          </a:p>
          <a:p>
            <a:pPr marL="0" indent="0">
              <a:defRPr/>
            </a:pPr>
            <a:endParaRPr lang="cs-CZ" sz="1100" kern="0" dirty="0" smtClean="0">
              <a:solidFill>
                <a:schemeClr val="tx2"/>
              </a:solidFill>
            </a:endParaRPr>
          </a:p>
          <a:p>
            <a:pPr marL="0" indent="0">
              <a:defRPr/>
            </a:pPr>
            <a:endParaRPr lang="cs-CZ" sz="1100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53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105404" y="5877272"/>
            <a:ext cx="9249404" cy="4985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2100" indent="-292100" algn="ctr">
              <a:lnSpc>
                <a:spcPct val="120000"/>
              </a:lnSpc>
              <a:buFont typeface="Wingdings" pitchFamily="1" charset="2"/>
              <a:buNone/>
            </a:pPr>
            <a:r>
              <a:rPr lang="en-GB" sz="2200" dirty="0" smtClean="0">
                <a:latin typeface="Arial" charset="0"/>
              </a:rPr>
              <a:t>3 </a:t>
            </a:r>
            <a:r>
              <a:rPr lang="cs-CZ" sz="2200" dirty="0" smtClean="0">
                <a:latin typeface="Arial" charset="0"/>
              </a:rPr>
              <a:t>pilíře</a:t>
            </a:r>
            <a:r>
              <a:rPr lang="en-GB" sz="2200" dirty="0" smtClean="0">
                <a:latin typeface="Arial" charset="0"/>
              </a:rPr>
              <a:t> </a:t>
            </a:r>
            <a:r>
              <a:rPr lang="cs-CZ" sz="2200" dirty="0" smtClean="0">
                <a:latin typeface="Arial" charset="0"/>
              </a:rPr>
              <a:t>přetaveny do </a:t>
            </a:r>
            <a:r>
              <a:rPr lang="en-GB" sz="2200" b="1" dirty="0" smtClean="0">
                <a:latin typeface="Arial" charset="0"/>
              </a:rPr>
              <a:t>11 </a:t>
            </a:r>
            <a:r>
              <a:rPr lang="cs-CZ" sz="2200" b="1" dirty="0">
                <a:latin typeface="Arial" charset="0"/>
              </a:rPr>
              <a:t>t</a:t>
            </a:r>
            <a:r>
              <a:rPr lang="cs-CZ" sz="2200" b="1" dirty="0" smtClean="0">
                <a:latin typeface="Arial" charset="0"/>
              </a:rPr>
              <a:t>ematických</a:t>
            </a:r>
            <a:r>
              <a:rPr lang="en-GB" sz="2200" b="1" dirty="0" smtClean="0">
                <a:latin typeface="Arial" charset="0"/>
              </a:rPr>
              <a:t> </a:t>
            </a:r>
            <a:r>
              <a:rPr lang="cs-CZ" sz="2200" b="1" dirty="0" smtClean="0">
                <a:latin typeface="Arial" charset="0"/>
              </a:rPr>
              <a:t>cílů</a:t>
            </a:r>
            <a:r>
              <a:rPr lang="en-GB" sz="2200" b="1" dirty="0" smtClean="0">
                <a:latin typeface="Arial" charset="0"/>
              </a:rPr>
              <a:t> </a:t>
            </a:r>
            <a:r>
              <a:rPr lang="cs-CZ" sz="2200" dirty="0">
                <a:latin typeface="Arial" charset="0"/>
              </a:rPr>
              <a:t>v</a:t>
            </a:r>
            <a:r>
              <a:rPr lang="en-GB" sz="2200" dirty="0" smtClean="0">
                <a:latin typeface="Arial" charset="0"/>
              </a:rPr>
              <a:t> 2014-2020 </a:t>
            </a:r>
            <a:r>
              <a:rPr lang="cs-CZ" sz="2200" dirty="0" smtClean="0">
                <a:latin typeface="Arial" charset="0"/>
              </a:rPr>
              <a:t>nařízení</a:t>
            </a:r>
            <a:endParaRPr lang="en-GB" sz="2200" dirty="0">
              <a:latin typeface="Arial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59159768"/>
              </p:ext>
            </p:extLst>
          </p:nvPr>
        </p:nvGraphicFramePr>
        <p:xfrm>
          <a:off x="1115616" y="2060848"/>
          <a:ext cx="6965520" cy="3468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2917" y="1340768"/>
            <a:ext cx="813276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2400" dirty="0" smtClean="0">
                <a:latin typeface="+mn-lt"/>
                <a:cs typeface="+mn-cs"/>
              </a:rPr>
              <a:t>Zastřešující strategický rámec</a:t>
            </a:r>
            <a:r>
              <a:rPr lang="fr-FR" sz="2400" dirty="0" smtClean="0">
                <a:latin typeface="+mn-lt"/>
                <a:cs typeface="+mn-cs"/>
              </a:rPr>
              <a:t>: </a:t>
            </a:r>
            <a:r>
              <a:rPr lang="en-GB" sz="2400" dirty="0">
                <a:latin typeface="+mn-lt"/>
                <a:cs typeface="+mn-cs"/>
              </a:rPr>
              <a:t>EU2020 </a:t>
            </a:r>
            <a:r>
              <a:rPr lang="en-GB" sz="2400" dirty="0" err="1" smtClean="0">
                <a:latin typeface="+mn-lt"/>
                <a:cs typeface="+mn-cs"/>
              </a:rPr>
              <a:t>strateg</a:t>
            </a:r>
            <a:r>
              <a:rPr lang="cs-CZ" sz="2400" dirty="0" err="1" smtClean="0">
                <a:latin typeface="+mn-lt"/>
                <a:cs typeface="+mn-cs"/>
              </a:rPr>
              <a:t>ie</a:t>
            </a:r>
            <a:endParaRPr lang="en-GB" sz="2400" dirty="0">
              <a:latin typeface="+mn-lt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8634" y="774394"/>
            <a:ext cx="8964613" cy="577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10000"/>
              </a:lnSpc>
              <a:spcBef>
                <a:spcPts val="1400"/>
              </a:spcBef>
              <a:defRPr/>
            </a:pPr>
            <a:r>
              <a:rPr lang="cs-CZ" b="1" kern="0" dirty="0" smtClean="0">
                <a:solidFill>
                  <a:srgbClr val="00316E"/>
                </a:solidFill>
                <a:latin typeface="Arial"/>
                <a:cs typeface="Arial" panose="020B0604020202020204" pitchFamily="34" charset="0"/>
              </a:rPr>
              <a:t>Kontext</a:t>
            </a:r>
            <a:r>
              <a:rPr lang="en-GB" sz="1200" b="1" kern="0" dirty="0">
                <a:solidFill>
                  <a:srgbClr val="00316E"/>
                </a:solidFill>
                <a:latin typeface="Arial"/>
                <a:cs typeface="Arial" panose="020B0604020202020204" pitchFamily="34" charset="0"/>
              </a:rPr>
              <a:t/>
            </a:r>
            <a:br>
              <a:rPr lang="en-GB" sz="1200" b="1" kern="0" dirty="0">
                <a:solidFill>
                  <a:srgbClr val="00316E"/>
                </a:solidFill>
                <a:latin typeface="Arial"/>
                <a:cs typeface="Arial" panose="020B0604020202020204" pitchFamily="34" charset="0"/>
              </a:rPr>
            </a:br>
            <a:endParaRPr lang="en-GB" sz="2400" b="1" kern="0" dirty="0">
              <a:solidFill>
                <a:srgbClr val="00316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81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117336"/>
              </p:ext>
            </p:extLst>
          </p:nvPr>
        </p:nvGraphicFramePr>
        <p:xfrm>
          <a:off x="654915" y="2348880"/>
          <a:ext cx="8136904" cy="38884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24336"/>
                <a:gridCol w="5112568"/>
              </a:tblGrid>
              <a:tr h="764230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smtClean="0"/>
                        <a:t>Míry spolufinancování</a:t>
                      </a:r>
                      <a:endParaRPr lang="en-GB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smtClean="0"/>
                        <a:t>Podle právního statutu a lokace</a:t>
                      </a:r>
                      <a:endParaRPr lang="en-GB" sz="2200" dirty="0"/>
                    </a:p>
                  </a:txBody>
                  <a:tcPr anchor="ctr"/>
                </a:tc>
              </a:tr>
              <a:tr h="611383"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85% ERDF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Veřejné a veřejnoprávní</a:t>
                      </a:r>
                      <a:r>
                        <a:rPr lang="cs-CZ" sz="2000" b="0" baseline="0" dirty="0" smtClean="0"/>
                        <a:t> subjekty z EU</a:t>
                      </a:r>
                      <a:endParaRPr lang="en-GB" sz="2000" b="0" dirty="0"/>
                    </a:p>
                  </a:txBody>
                  <a:tcPr/>
                </a:tc>
              </a:tr>
              <a:tr h="611383"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75% ERDF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Soukromé neziskové subjekty z </a:t>
                      </a:r>
                      <a:r>
                        <a:rPr lang="en-GB" sz="2000" b="0" baseline="0" dirty="0" smtClean="0"/>
                        <a:t>EU</a:t>
                      </a:r>
                      <a:endParaRPr lang="en-GB" sz="2000" b="0" dirty="0"/>
                    </a:p>
                  </a:txBody>
                  <a:tcPr/>
                </a:tc>
              </a:tr>
              <a:tr h="930972"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50% </a:t>
                      </a:r>
                      <a:r>
                        <a:rPr lang="cs-CZ" sz="2000" b="0" dirty="0" smtClean="0"/>
                        <a:t>Norské</a:t>
                      </a:r>
                      <a:r>
                        <a:rPr lang="cs-CZ" sz="2000" b="0" baseline="0" dirty="0" smtClean="0"/>
                        <a:t> finance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Veřejné,</a:t>
                      </a:r>
                      <a:r>
                        <a:rPr lang="cs-CZ" sz="2000" b="0" baseline="0" dirty="0" smtClean="0"/>
                        <a:t> </a:t>
                      </a:r>
                      <a:r>
                        <a:rPr lang="cs-CZ" sz="2000" b="0" dirty="0" smtClean="0"/>
                        <a:t>veřejnoprávní</a:t>
                      </a:r>
                      <a:r>
                        <a:rPr lang="cs-CZ" sz="2000" b="0" baseline="0" dirty="0" smtClean="0"/>
                        <a:t> subjekty a soukromé neziskové subjekty z Norska</a:t>
                      </a:r>
                      <a:endParaRPr lang="en-GB" sz="2000" b="0" dirty="0"/>
                    </a:p>
                  </a:txBody>
                  <a:tcPr/>
                </a:tc>
              </a:tr>
              <a:tr h="970464"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Švýcarské finance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/>
                        <a:t>Veřejné,</a:t>
                      </a:r>
                      <a:r>
                        <a:rPr lang="cs-CZ" sz="2000" b="0" baseline="0" dirty="0" smtClean="0"/>
                        <a:t> </a:t>
                      </a:r>
                      <a:r>
                        <a:rPr lang="cs-CZ" sz="2000" b="0" dirty="0" smtClean="0"/>
                        <a:t>veřejnoprávní</a:t>
                      </a:r>
                      <a:r>
                        <a:rPr lang="cs-CZ" sz="2000" b="0" baseline="0" dirty="0" smtClean="0"/>
                        <a:t> subjekty a soukromé neziskové subjekty ze Švýcarska</a:t>
                      </a:r>
                      <a:endParaRPr lang="en-GB" sz="20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1254010"/>
            <a:ext cx="8774445" cy="61430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 marL="457200" lvl="1" indent="0" eaLnBrk="1" hangingPunct="1">
              <a:spcBef>
                <a:spcPct val="40000"/>
              </a:spcBef>
              <a:buNone/>
              <a:defRPr/>
            </a:pPr>
            <a:r>
              <a:rPr lang="cs-CZ" altLang="en-US" sz="2200" kern="0" dirty="0" smtClean="0">
                <a:solidFill>
                  <a:srgbClr val="00316E"/>
                </a:solidFill>
              </a:rPr>
              <a:t>Doporučený rozpočet (ERDF)</a:t>
            </a:r>
            <a:r>
              <a:rPr lang="en-GB" altLang="en-US" sz="2200" kern="0" dirty="0" smtClean="0">
                <a:solidFill>
                  <a:srgbClr val="00316E"/>
                </a:solidFill>
              </a:rPr>
              <a:t>: </a:t>
            </a:r>
            <a:r>
              <a:rPr lang="cs-CZ" altLang="en-US" sz="2200" kern="0" dirty="0" smtClean="0">
                <a:solidFill>
                  <a:srgbClr val="00316E"/>
                </a:solidFill>
              </a:rPr>
              <a:t>mezi</a:t>
            </a:r>
            <a:r>
              <a:rPr lang="en-GB" altLang="en-US" sz="2200" kern="0" dirty="0" smtClean="0">
                <a:solidFill>
                  <a:srgbClr val="00316E"/>
                </a:solidFill>
              </a:rPr>
              <a:t> </a:t>
            </a:r>
            <a:r>
              <a:rPr lang="en-GB" altLang="en-US" sz="2200" b="1" kern="0" dirty="0" smtClean="0">
                <a:solidFill>
                  <a:srgbClr val="00316E"/>
                </a:solidFill>
              </a:rPr>
              <a:t>EUR 1 </a:t>
            </a:r>
            <a:r>
              <a:rPr lang="cs-CZ" altLang="en-US" sz="2200" b="1" kern="0" dirty="0" smtClean="0">
                <a:solidFill>
                  <a:srgbClr val="00316E"/>
                </a:solidFill>
              </a:rPr>
              <a:t>až</a:t>
            </a:r>
            <a:r>
              <a:rPr lang="en-GB" altLang="en-US" sz="2200" b="1" kern="0" dirty="0" smtClean="0">
                <a:solidFill>
                  <a:srgbClr val="00316E"/>
                </a:solidFill>
              </a:rPr>
              <a:t> 2 mil</a:t>
            </a:r>
            <a:endParaRPr lang="cs-CZ" altLang="en-US" sz="2200" b="1" kern="0" dirty="0" smtClean="0">
              <a:solidFill>
                <a:srgbClr val="00316E"/>
              </a:solidFill>
            </a:endParaRPr>
          </a:p>
          <a:p>
            <a:pPr marL="457200" lvl="1" indent="0" eaLnBrk="1" hangingPunct="1">
              <a:spcBef>
                <a:spcPct val="40000"/>
              </a:spcBef>
              <a:buNone/>
              <a:defRPr/>
            </a:pPr>
            <a:r>
              <a:rPr lang="cs-CZ" altLang="en-US" sz="2200" kern="0" dirty="0">
                <a:solidFill>
                  <a:srgbClr val="00316E"/>
                </a:solidFill>
              </a:rPr>
              <a:t>Princip zpětného </a:t>
            </a:r>
            <a:r>
              <a:rPr lang="cs-CZ" altLang="en-US" sz="2200" kern="0" dirty="0" smtClean="0">
                <a:solidFill>
                  <a:srgbClr val="00316E"/>
                </a:solidFill>
              </a:rPr>
              <a:t>financování (tradičně v 6 měsíčních cyklech)</a:t>
            </a:r>
            <a:endParaRPr lang="en-GB" altLang="en-US" sz="2200" kern="0" dirty="0">
              <a:solidFill>
                <a:srgbClr val="00316E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27584" y="736176"/>
            <a:ext cx="7704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cs-CZ" b="1" dirty="0" smtClean="0">
                <a:latin typeface="+mj-lt"/>
              </a:rPr>
              <a:t>Finance projektů</a:t>
            </a:r>
            <a:endParaRPr lang="en-GB" b="1" dirty="0">
              <a:latin typeface="+mj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291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4701" y="1916832"/>
            <a:ext cx="8748464" cy="59831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en-US" sz="2400" kern="0" dirty="0" smtClean="0"/>
              <a:t>Mzdové výdaje</a:t>
            </a:r>
            <a:endParaRPr lang="en-GB" altLang="en-US" sz="2400" kern="0" dirty="0" smtClean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en-US" sz="2400" kern="0" dirty="0" smtClean="0"/>
              <a:t>Administrativní výdaje</a:t>
            </a:r>
            <a:r>
              <a:rPr lang="en-GB" altLang="en-US" sz="2400" kern="0" dirty="0" smtClean="0"/>
              <a:t>	</a:t>
            </a:r>
            <a:r>
              <a:rPr lang="cs-CZ" altLang="en-US" sz="2400" kern="0" dirty="0"/>
              <a:t> </a:t>
            </a:r>
            <a:r>
              <a:rPr lang="cs-CZ" altLang="en-US" sz="2400" kern="0" dirty="0" smtClean="0"/>
              <a:t>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en-US" sz="2400" kern="0" dirty="0" smtClean="0"/>
              <a:t>Cestovné a ubytování</a:t>
            </a:r>
            <a:r>
              <a:rPr lang="en-GB" altLang="en-US" sz="2400" kern="0" dirty="0" smtClean="0"/>
              <a:t>	   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en-US" sz="2400" kern="0" dirty="0" smtClean="0"/>
              <a:t>Vybavení</a:t>
            </a:r>
            <a:endParaRPr lang="en-GB" altLang="en-US" sz="2400" kern="0" dirty="0" smtClean="0"/>
          </a:p>
          <a:p>
            <a:pPr lvl="1" eaLnBrk="1" hangingPunct="1">
              <a:buFont typeface="Wingdings" pitchFamily="2" charset="2"/>
              <a:buNone/>
            </a:pPr>
            <a:endParaRPr lang="en-GB" altLang="en-US" sz="2400" kern="0" dirty="0" smtClean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en-US" sz="2400" kern="0" dirty="0" smtClean="0"/>
              <a:t>Externí služby</a:t>
            </a:r>
            <a:endParaRPr lang="fr-FR" altLang="en-US" sz="1600" b="1" kern="0" dirty="0" smtClean="0"/>
          </a:p>
        </p:txBody>
      </p:sp>
      <p:sp>
        <p:nvSpPr>
          <p:cNvPr id="4" name="AutoShape 9"/>
          <p:cNvSpPr>
            <a:spLocks/>
          </p:cNvSpPr>
          <p:nvPr/>
        </p:nvSpPr>
        <p:spPr bwMode="auto">
          <a:xfrm>
            <a:off x="5029200" y="1941131"/>
            <a:ext cx="134553" cy="2258084"/>
          </a:xfrm>
          <a:prstGeom prst="rightBrace">
            <a:avLst>
              <a:gd name="adj1" fmla="val 7788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5" name="Text Box 49"/>
          <p:cNvSpPr txBox="1">
            <a:spLocks noChangeArrowheads="1"/>
          </p:cNvSpPr>
          <p:nvPr/>
        </p:nvSpPr>
        <p:spPr bwMode="auto">
          <a:xfrm>
            <a:off x="330117" y="1074265"/>
            <a:ext cx="8346339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altLang="en-US" b="1" dirty="0" smtClean="0">
                <a:solidFill>
                  <a:srgbClr val="00316E"/>
                </a:solidFill>
                <a:latin typeface="Arial" panose="020B0604020202020204" pitchFamily="34" charset="0"/>
              </a:rPr>
              <a:t>Způsobilé výdaje</a:t>
            </a:r>
            <a:endParaRPr lang="en-GB" altLang="en-US" b="1" dirty="0">
              <a:solidFill>
                <a:srgbClr val="00316E"/>
              </a:solidFill>
              <a:latin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63338" y="2564904"/>
            <a:ext cx="3529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kern="0" dirty="0">
                <a:solidFill>
                  <a:schemeClr val="hlink"/>
                </a:solidFill>
                <a:latin typeface="+mn-lt"/>
              </a:rPr>
              <a:t>Pro osoby </a:t>
            </a:r>
            <a:r>
              <a:rPr lang="cs-CZ" sz="2400" kern="0" dirty="0" smtClean="0">
                <a:solidFill>
                  <a:schemeClr val="hlink"/>
                </a:solidFill>
                <a:latin typeface="+mn-lt"/>
              </a:rPr>
              <a:t>zaměstnané projektovým příjemcem</a:t>
            </a:r>
            <a:endParaRPr lang="cs-CZ" sz="2400" kern="0" dirty="0">
              <a:solidFill>
                <a:schemeClr val="hlin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7970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179" y="2348880"/>
            <a:ext cx="8229600" cy="423825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 marL="0" indent="0" algn="ctr"/>
            <a:r>
              <a:rPr lang="en-GB" altLang="fr-FR" kern="0" dirty="0" smtClean="0">
                <a:solidFill>
                  <a:schemeClr val="tx1"/>
                </a:solidFill>
              </a:rPr>
              <a:t> </a:t>
            </a:r>
          </a:p>
          <a:p>
            <a:pPr marL="698500">
              <a:buFont typeface="Arial" panose="020B0604020202020204" pitchFamily="34" charset="0"/>
              <a:buChar char="•"/>
            </a:pPr>
            <a:r>
              <a:rPr lang="en-GB" altLang="fr-FR" sz="2000" kern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altLang="fr-FR" sz="2000" b="0" kern="0" dirty="0" smtClean="0">
                <a:solidFill>
                  <a:schemeClr val="tx1"/>
                </a:solidFill>
                <a:latin typeface="+mj-lt"/>
              </a:rPr>
              <a:t>Online </a:t>
            </a:r>
            <a:r>
              <a:rPr lang="cs-CZ" altLang="fr-FR" sz="2000" b="0" kern="0" dirty="0" smtClean="0">
                <a:solidFill>
                  <a:schemeClr val="tx1"/>
                </a:solidFill>
                <a:latin typeface="+mj-lt"/>
              </a:rPr>
              <a:t>projektová žádost</a:t>
            </a:r>
            <a:endParaRPr lang="en-GB" altLang="fr-FR" sz="2000" b="0" kern="0" dirty="0" smtClean="0">
              <a:solidFill>
                <a:schemeClr val="tx1"/>
              </a:solidFill>
              <a:latin typeface="+mj-lt"/>
            </a:endParaRPr>
          </a:p>
          <a:p>
            <a:pPr marL="698500">
              <a:buFont typeface="Arial" panose="020B0604020202020204" pitchFamily="34" charset="0"/>
              <a:buChar char="•"/>
            </a:pPr>
            <a:r>
              <a:rPr lang="cs-CZ" altLang="fr-FR" sz="2000" b="0" kern="0" dirty="0" smtClean="0">
                <a:solidFill>
                  <a:schemeClr val="tx1"/>
                </a:solidFill>
                <a:latin typeface="+mj-lt"/>
              </a:rPr>
              <a:t> Paušál pro administrativní výdaje</a:t>
            </a:r>
            <a:r>
              <a:rPr lang="en-GB" altLang="fr-FR" sz="2000" b="0" kern="0" dirty="0" smtClean="0">
                <a:solidFill>
                  <a:schemeClr val="tx1"/>
                </a:solidFill>
                <a:latin typeface="+mj-lt"/>
              </a:rPr>
              <a:t> (15% </a:t>
            </a:r>
            <a:r>
              <a:rPr lang="cs-CZ" altLang="fr-FR" sz="2000" b="0" kern="0" dirty="0" smtClean="0">
                <a:solidFill>
                  <a:schemeClr val="tx1"/>
                </a:solidFill>
                <a:latin typeface="+mj-lt"/>
              </a:rPr>
              <a:t>ze mzdových výdajů</a:t>
            </a:r>
            <a:r>
              <a:rPr lang="en-GB" altLang="fr-FR" sz="2000" b="0" kern="0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698500">
              <a:buFont typeface="Arial" panose="020B0604020202020204" pitchFamily="34" charset="0"/>
              <a:buChar char="•"/>
            </a:pPr>
            <a:r>
              <a:rPr lang="en-GB" altLang="fr-FR" sz="2000" b="0" kern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cs-CZ" altLang="fr-FR" sz="2000" b="0" kern="0" dirty="0" smtClean="0">
                <a:solidFill>
                  <a:schemeClr val="tx1"/>
                </a:solidFill>
                <a:latin typeface="+mj-lt"/>
              </a:rPr>
              <a:t>Jednotková cena za přípravné výdaje</a:t>
            </a:r>
            <a:r>
              <a:rPr lang="en-GB" altLang="fr-FR" sz="2000" b="0" kern="0" dirty="0" smtClean="0">
                <a:solidFill>
                  <a:schemeClr val="tx1"/>
                </a:solidFill>
                <a:latin typeface="+mj-lt"/>
              </a:rPr>
              <a:t> (EUR 15,000 </a:t>
            </a:r>
            <a:r>
              <a:rPr lang="cs-CZ" altLang="fr-FR" sz="2000" b="0" kern="0" dirty="0" smtClean="0">
                <a:solidFill>
                  <a:schemeClr val="tx1"/>
                </a:solidFill>
                <a:latin typeface="+mj-lt"/>
              </a:rPr>
              <a:t>na schválený projekt</a:t>
            </a:r>
            <a:r>
              <a:rPr lang="en-GB" altLang="fr-FR" sz="2000" b="0" kern="0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0" indent="0"/>
            <a:endParaRPr lang="en-GB" altLang="fr-FR" sz="2000" kern="0" dirty="0" smtClean="0">
              <a:solidFill>
                <a:srgbClr val="00B050"/>
              </a:solidFill>
              <a:latin typeface="+mj-lt"/>
            </a:endParaRPr>
          </a:p>
          <a:p>
            <a:pPr marL="0" indent="0"/>
            <a:endParaRPr lang="en-GB" altLang="fr-FR" b="0" kern="0" dirty="0" smtClean="0">
              <a:solidFill>
                <a:schemeClr val="tx1"/>
              </a:solidFill>
            </a:endParaRPr>
          </a:p>
          <a:p>
            <a:pPr marL="0" indent="0"/>
            <a:endParaRPr lang="en-GB" altLang="fr-FR" b="0" kern="0" dirty="0" smtClean="0">
              <a:solidFill>
                <a:srgbClr val="00B050"/>
              </a:solidFill>
            </a:endParaRPr>
          </a:p>
          <a:p>
            <a:endParaRPr lang="en-GB" altLang="fr-FR" b="0" kern="0" dirty="0" smtClean="0"/>
          </a:p>
          <a:p>
            <a:endParaRPr lang="fr-FR" kern="0" dirty="0"/>
          </a:p>
        </p:txBody>
      </p:sp>
      <p:sp>
        <p:nvSpPr>
          <p:cNvPr id="5" name="Down Arrow 4"/>
          <p:cNvSpPr/>
          <p:nvPr/>
        </p:nvSpPr>
        <p:spPr bwMode="auto">
          <a:xfrm>
            <a:off x="4146704" y="4324862"/>
            <a:ext cx="706573" cy="518732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95534" y="1596719"/>
            <a:ext cx="8208912" cy="510778"/>
          </a:xfrm>
          <a:prstGeom prst="roundRect">
            <a:avLst/>
          </a:prstGeom>
          <a:solidFill>
            <a:srgbClr val="FFD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400" b="1" dirty="0">
                <a:latin typeface="+mj-lt"/>
              </a:rPr>
              <a:t>Harmonizace a zjednodušení </a:t>
            </a:r>
            <a:endParaRPr lang="en-GB" sz="2400" b="1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33524" y="5041592"/>
            <a:ext cx="7749852" cy="1123712"/>
          </a:xfrm>
          <a:prstGeom prst="roundRect">
            <a:avLst/>
          </a:prstGeom>
          <a:solidFill>
            <a:srgbClr val="FFD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1" dirty="0" smtClean="0">
                <a:latin typeface="+mj-lt"/>
              </a:rPr>
              <a:t>-  </a:t>
            </a:r>
            <a:r>
              <a:rPr lang="cs-CZ" sz="2400" b="1" dirty="0" smtClean="0">
                <a:latin typeface="+mj-lt"/>
              </a:rPr>
              <a:t>Nižší administrativní zatížení</a:t>
            </a:r>
            <a:endParaRPr lang="en-GB" sz="2400" b="1" dirty="0" smtClean="0">
              <a:latin typeface="+mj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1" dirty="0" smtClean="0">
                <a:latin typeface="+mj-lt"/>
              </a:rPr>
              <a:t>+</a:t>
            </a:r>
            <a:r>
              <a:rPr lang="cs-CZ" sz="2400" b="1" dirty="0" smtClean="0">
                <a:latin typeface="+mj-lt"/>
              </a:rPr>
              <a:t> Více zdrojů na obsahovou implementaci projektů</a:t>
            </a:r>
            <a:endParaRPr lang="en-GB" sz="2400" b="1" dirty="0">
              <a:latin typeface="+mj-lt"/>
            </a:endParaRPr>
          </a:p>
        </p:txBody>
      </p:sp>
      <p:sp>
        <p:nvSpPr>
          <p:cNvPr id="8" name="Cross 7"/>
          <p:cNvSpPr/>
          <p:nvPr/>
        </p:nvSpPr>
        <p:spPr bwMode="auto">
          <a:xfrm>
            <a:off x="755576" y="6021288"/>
            <a:ext cx="144016" cy="288032"/>
          </a:xfrm>
          <a:prstGeom prst="plu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395535" y="833074"/>
            <a:ext cx="820891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altLang="en-US" b="1" dirty="0" smtClean="0">
                <a:solidFill>
                  <a:srgbClr val="00316E"/>
                </a:solidFill>
                <a:latin typeface="Arial" panose="020B0604020202020204" pitchFamily="34" charset="0"/>
              </a:rPr>
              <a:t>Finance projektů</a:t>
            </a:r>
            <a:endParaRPr lang="en-GB" altLang="en-US" b="1" dirty="0">
              <a:solidFill>
                <a:srgbClr val="00316E"/>
              </a:solidFill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427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528" y="3645024"/>
            <a:ext cx="8712968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ts val="3000"/>
              </a:lnSpc>
              <a:spcBef>
                <a:spcPct val="0"/>
              </a:spcBef>
            </a:pPr>
            <a:r>
              <a:rPr lang="cs-CZ" sz="2200" u="sng" dirty="0" smtClean="0">
                <a:latin typeface="Arial" charset="0"/>
                <a:cs typeface="Arial" charset="0"/>
              </a:rPr>
              <a:t>Cíl</a:t>
            </a:r>
            <a:r>
              <a:rPr lang="en-GB" sz="2200" dirty="0" smtClean="0">
                <a:latin typeface="Arial" charset="0"/>
                <a:cs typeface="Arial" charset="0"/>
              </a:rPr>
              <a:t>: </a:t>
            </a:r>
            <a:r>
              <a:rPr lang="cs-CZ" sz="2200" dirty="0" smtClean="0">
                <a:latin typeface="Arial" charset="0"/>
                <a:cs typeface="Arial" charset="0"/>
              </a:rPr>
              <a:t>přispět k vzájemnému se učení napříč EU zvláště v oblasti implementace Strukturálních fondů</a:t>
            </a:r>
            <a:endParaRPr lang="en-GB" sz="2200" dirty="0" smtClean="0">
              <a:latin typeface="Arial" charset="0"/>
              <a:cs typeface="Arial" charset="0"/>
            </a:endParaRPr>
          </a:p>
          <a:p>
            <a:pPr>
              <a:lnSpc>
                <a:spcPts val="5000"/>
              </a:lnSpc>
              <a:spcBef>
                <a:spcPts val="1200"/>
              </a:spcBef>
              <a:buClr>
                <a:srgbClr val="7030A0"/>
              </a:buClr>
            </a:pPr>
            <a:r>
              <a:rPr lang="en-GB" sz="2200" dirty="0" smtClean="0">
                <a:latin typeface="Arial" charset="0"/>
                <a:cs typeface="Arial" charset="0"/>
              </a:rPr>
              <a:t>	</a:t>
            </a:r>
            <a:r>
              <a:rPr lang="cs-CZ" sz="2200" dirty="0" smtClean="0">
                <a:latin typeface="Arial" charset="0"/>
                <a:cs typeface="Arial" charset="0"/>
              </a:rPr>
              <a:t>lepší využití projektových výsledků</a:t>
            </a:r>
            <a:endParaRPr lang="en-GB" sz="2200" dirty="0" smtClean="0">
              <a:latin typeface="Arial" charset="0"/>
              <a:cs typeface="Arial" charset="0"/>
            </a:endParaRPr>
          </a:p>
          <a:p>
            <a:pPr>
              <a:lnSpc>
                <a:spcPts val="5000"/>
              </a:lnSpc>
              <a:spcBef>
                <a:spcPct val="0"/>
              </a:spcBef>
              <a:buClr>
                <a:srgbClr val="C00000"/>
              </a:buClr>
            </a:pPr>
            <a:r>
              <a:rPr lang="en-GB" sz="2200" dirty="0" smtClean="0">
                <a:latin typeface="Arial" charset="0"/>
                <a:cs typeface="Arial" charset="0"/>
              </a:rPr>
              <a:t>	</a:t>
            </a:r>
            <a:r>
              <a:rPr lang="cs-CZ" sz="2200" dirty="0" smtClean="0">
                <a:latin typeface="Arial" charset="0"/>
                <a:cs typeface="Arial" charset="0"/>
              </a:rPr>
              <a:t>výsledky projektů budou k dispozici i subjektům   	nezapojených do projektů</a:t>
            </a:r>
            <a:endParaRPr lang="en-GB" sz="2200" dirty="0">
              <a:latin typeface="Arial" charset="0"/>
              <a:cs typeface="Arial" charset="0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583" y="1484784"/>
            <a:ext cx="1352622" cy="125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61" y="1704066"/>
            <a:ext cx="1669807" cy="759003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89177" y="1454509"/>
            <a:ext cx="29825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55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27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71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en-GB" altLang="en-US" sz="2200" dirty="0" smtClean="0">
                <a:solidFill>
                  <a:srgbClr val="00316E"/>
                </a:solidFill>
              </a:rPr>
              <a:t>INTERREG IVC </a:t>
            </a:r>
            <a:r>
              <a:rPr lang="cs-CZ" altLang="en-US" sz="2200" dirty="0" smtClean="0">
                <a:solidFill>
                  <a:srgbClr val="00316E"/>
                </a:solidFill>
              </a:rPr>
              <a:t>kapitalizace</a:t>
            </a:r>
            <a:endParaRPr lang="en-GB" altLang="en-US" sz="2200" dirty="0">
              <a:solidFill>
                <a:srgbClr val="00316E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17985" y="1746185"/>
            <a:ext cx="21251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55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27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71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en-GB" altLang="en-US" sz="2200" dirty="0" smtClean="0">
                <a:solidFill>
                  <a:srgbClr val="00316E"/>
                </a:solidFill>
              </a:rPr>
              <a:t>S3 platform</a:t>
            </a:r>
            <a:r>
              <a:rPr lang="cs-CZ" altLang="en-US" sz="2200" dirty="0" smtClean="0">
                <a:solidFill>
                  <a:srgbClr val="00316E"/>
                </a:solidFill>
              </a:rPr>
              <a:t>a</a:t>
            </a:r>
            <a:endParaRPr lang="en-GB" altLang="en-US" sz="2200" dirty="0" smtClean="0">
              <a:solidFill>
                <a:srgbClr val="00316E"/>
              </a:solidFill>
            </a:endParaRPr>
          </a:p>
          <a:p>
            <a:pPr algn="ctr" defTabSz="914400" eaLnBrk="1" hangingPunct="1"/>
            <a:r>
              <a:rPr lang="en-GB" altLang="en-US" sz="2200" dirty="0" smtClean="0">
                <a:solidFill>
                  <a:srgbClr val="00316E"/>
                </a:solidFill>
              </a:rPr>
              <a:t>Seville</a:t>
            </a:r>
            <a:endParaRPr lang="en-GB" altLang="en-US" sz="2200" dirty="0">
              <a:solidFill>
                <a:srgbClr val="00316E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55217" y="846828"/>
            <a:ext cx="7272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b="1" dirty="0">
                <a:latin typeface="+mj-lt"/>
              </a:rPr>
              <a:t>P</a:t>
            </a:r>
            <a:r>
              <a:rPr lang="cs-CZ" sz="2400" b="1" dirty="0" smtClean="0">
                <a:latin typeface="+mj-lt"/>
              </a:rPr>
              <a:t>ůvod</a:t>
            </a:r>
            <a:endParaRPr lang="en-GB" sz="2400" b="1" dirty="0">
              <a:latin typeface="+mj-lt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55217" y="3066719"/>
            <a:ext cx="7272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b="1" dirty="0" smtClean="0">
                <a:latin typeface="+mj-lt"/>
              </a:rPr>
              <a:t>Cíl</a:t>
            </a:r>
            <a:endParaRPr lang="en-GB" sz="2400" b="1" dirty="0"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485295" y="4869159"/>
            <a:ext cx="468313" cy="204787"/>
          </a:xfrm>
          <a:prstGeom prst="rightArrow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latin typeface="Times" pitchFamily="1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446087" y="5517231"/>
            <a:ext cx="468313" cy="204787"/>
          </a:xfrm>
          <a:prstGeom prst="rightArrow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latin typeface="Times" pitchFamily="1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54846" cy="90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317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79512" y="4795721"/>
            <a:ext cx="8576243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GB" sz="2400" b="1" dirty="0" smtClean="0">
                <a:latin typeface="Arial" charset="0"/>
                <a:cs typeface="Arial" charset="0"/>
              </a:rPr>
              <a:t>Online </a:t>
            </a:r>
            <a:r>
              <a:rPr lang="en-GB" sz="2400" b="1" dirty="0">
                <a:latin typeface="Arial" charset="0"/>
                <a:cs typeface="Arial" charset="0"/>
              </a:rPr>
              <a:t>collaborative </a:t>
            </a:r>
            <a:r>
              <a:rPr lang="en-GB" sz="2400" b="1" dirty="0" smtClean="0">
                <a:latin typeface="Arial" charset="0"/>
                <a:cs typeface="Arial" charset="0"/>
              </a:rPr>
              <a:t>tool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GB" sz="2400" b="1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z="2400" b="1" dirty="0">
                <a:latin typeface="Arial" charset="0"/>
              </a:rPr>
              <a:t>+</a:t>
            </a:r>
            <a:r>
              <a:rPr lang="en-GB" sz="2400" b="1" dirty="0" smtClean="0">
                <a:latin typeface="Arial" charset="0"/>
                <a:cs typeface="Arial" charset="0"/>
              </a:rPr>
              <a:t>       Expert</a:t>
            </a:r>
            <a:r>
              <a:rPr lang="cs-CZ" sz="2400" b="1" dirty="0" smtClean="0">
                <a:latin typeface="Arial" charset="0"/>
                <a:cs typeface="Arial" charset="0"/>
              </a:rPr>
              <a:t>ní tým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sz="2000" dirty="0" smtClean="0">
                <a:latin typeface="Arial" charset="0"/>
              </a:rPr>
              <a:t>Obsah a koordinační role</a:t>
            </a:r>
            <a:endParaRPr lang="en-GB" sz="2000" dirty="0">
              <a:latin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GB" sz="2400" dirty="0"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3891675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cs-CZ" sz="2400" dirty="0" smtClean="0">
                <a:latin typeface="Arial" charset="0"/>
              </a:rPr>
              <a:t>Poskytuje služby ve vybraných tematických prioritách via</a:t>
            </a:r>
            <a:r>
              <a:rPr lang="en-GB" sz="2400" dirty="0" smtClean="0">
                <a:latin typeface="Arial" charset="0"/>
              </a:rPr>
              <a:t>:</a:t>
            </a:r>
            <a:endParaRPr lang="en-GB" sz="2400" dirty="0">
              <a:latin typeface="Arial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911284" y="888472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 smtClean="0">
                <a:latin typeface="+mj-lt"/>
              </a:rPr>
              <a:t>Platform</a:t>
            </a:r>
            <a:r>
              <a:rPr lang="cs-CZ" b="1" dirty="0" smtClean="0">
                <a:latin typeface="+mj-lt"/>
              </a:rPr>
              <a:t>y</a:t>
            </a:r>
            <a:r>
              <a:rPr lang="en-GB" b="1" dirty="0" smtClean="0">
                <a:latin typeface="+mj-lt"/>
              </a:rPr>
              <a:t>: </a:t>
            </a:r>
            <a:r>
              <a:rPr lang="cs-CZ" b="1" dirty="0" smtClean="0">
                <a:latin typeface="+mj-lt"/>
              </a:rPr>
              <a:t>co je to</a:t>
            </a:r>
            <a:r>
              <a:rPr lang="en-GB" b="1" dirty="0" smtClean="0">
                <a:latin typeface="+mj-lt"/>
              </a:rPr>
              <a:t>?</a:t>
            </a:r>
            <a:endParaRPr lang="en-GB" b="1" dirty="0">
              <a:latin typeface="+mj-lt"/>
            </a:endParaRPr>
          </a:p>
        </p:txBody>
      </p:sp>
      <p:pic>
        <p:nvPicPr>
          <p:cNvPr id="16" name="Image 3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03" y="1429714"/>
            <a:ext cx="833869" cy="877557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611221"/>
              </p:ext>
            </p:extLst>
          </p:nvPr>
        </p:nvGraphicFramePr>
        <p:xfrm>
          <a:off x="179512" y="1747635"/>
          <a:ext cx="8784976" cy="2117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838781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60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222"/>
                    </a:solidFill>
                  </a:tcPr>
                </a:tc>
              </a:tr>
              <a:tr h="12026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Výzkum a inovace</a:t>
                      </a:r>
                      <a:endParaRPr lang="en-GB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MSP konkurenceschopnost</a:t>
                      </a:r>
                      <a:endParaRPr lang="en-GB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Nízkouhlíkové hospodářství</a:t>
                      </a:r>
                      <a:endParaRPr kumimoji="0" lang="en-GB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Životní prostředí a efektivní využívání zdrojů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222"/>
                    </a:solidFill>
                  </a:tcPr>
                </a:tc>
              </a:tr>
            </a:tbl>
          </a:graphicData>
        </a:graphic>
      </p:graphicFrame>
      <p:pic>
        <p:nvPicPr>
          <p:cNvPr id="20" name="Image 3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44" y="1725813"/>
            <a:ext cx="833869" cy="877557"/>
          </a:xfrm>
          <a:prstGeom prst="rect">
            <a:avLst/>
          </a:prstGeom>
          <a:noFill/>
        </p:spPr>
      </p:pic>
      <p:pic>
        <p:nvPicPr>
          <p:cNvPr id="19" name="Image 2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050" y="1814127"/>
            <a:ext cx="952125" cy="852658"/>
          </a:xfrm>
          <a:prstGeom prst="rect">
            <a:avLst/>
          </a:prstGeom>
          <a:noFill/>
        </p:spPr>
      </p:pic>
      <p:pic>
        <p:nvPicPr>
          <p:cNvPr id="17" name="Image 3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18" y="1808230"/>
            <a:ext cx="833869" cy="848226"/>
          </a:xfrm>
          <a:prstGeom prst="rect">
            <a:avLst/>
          </a:prstGeom>
          <a:noFill/>
        </p:spPr>
      </p:pic>
      <p:pic>
        <p:nvPicPr>
          <p:cNvPr id="18" name="Image 3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37" y="1781965"/>
            <a:ext cx="877662" cy="84859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54846" cy="90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601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906463" y="809918"/>
            <a:ext cx="7549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 smtClean="0">
                <a:latin typeface="+mj-lt"/>
              </a:rPr>
              <a:t>Platform</a:t>
            </a:r>
            <a:r>
              <a:rPr lang="cs-CZ" b="1" dirty="0" smtClean="0">
                <a:latin typeface="+mj-lt"/>
              </a:rPr>
              <a:t>y</a:t>
            </a:r>
            <a:endParaRPr lang="en-GB" b="1" dirty="0">
              <a:latin typeface="+mj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6464" y="1461933"/>
            <a:ext cx="37588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cs-CZ" sz="2400" b="1" dirty="0" smtClean="0">
                <a:latin typeface="+mj-lt"/>
              </a:rPr>
              <a:t>Příklady služeb</a:t>
            </a:r>
            <a:endParaRPr lang="en-GB" sz="24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558" y="2348880"/>
            <a:ext cx="841895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  <a:defRPr/>
            </a:pPr>
            <a:r>
              <a:rPr lang="cs-CZ" sz="2200" b="1" dirty="0" smtClean="0">
                <a:latin typeface="+mn-lt"/>
              </a:rPr>
              <a:t>Poradní funkce </a:t>
            </a:r>
            <a:r>
              <a:rPr lang="cs-CZ" sz="2200" dirty="0" smtClean="0">
                <a:latin typeface="+mn-lt"/>
              </a:rPr>
              <a:t>regionálním aktérům a běžícím projektům</a:t>
            </a:r>
            <a:endParaRPr lang="en-GB" sz="2200" dirty="0" smtClean="0">
              <a:latin typeface="+mn-lt"/>
            </a:endParaRPr>
          </a:p>
          <a:p>
            <a:pPr lvl="1">
              <a:defRPr/>
            </a:pPr>
            <a:endParaRPr lang="en-GB" sz="2200" dirty="0" smtClean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q"/>
              <a:defRPr/>
            </a:pPr>
            <a:r>
              <a:rPr lang="cs-CZ" sz="2200" dirty="0" smtClean="0">
                <a:latin typeface="+mn-lt"/>
              </a:rPr>
              <a:t>Organizování a podpora </a:t>
            </a:r>
            <a:r>
              <a:rPr lang="en-GB" sz="2200" b="1" dirty="0" smtClean="0">
                <a:latin typeface="+mn-lt"/>
              </a:rPr>
              <a:t>peer </a:t>
            </a:r>
            <a:r>
              <a:rPr lang="en-GB" sz="2200" b="1" dirty="0">
                <a:latin typeface="+mn-lt"/>
              </a:rPr>
              <a:t>reviews </a:t>
            </a:r>
            <a:r>
              <a:rPr lang="cs-CZ" sz="2200" dirty="0" smtClean="0">
                <a:latin typeface="+mn-lt"/>
              </a:rPr>
              <a:t>mezi regiony</a:t>
            </a:r>
            <a:endParaRPr lang="en-GB" sz="2200" dirty="0" smtClean="0">
              <a:latin typeface="+mn-lt"/>
            </a:endParaRPr>
          </a:p>
          <a:p>
            <a:pPr lvl="1">
              <a:defRPr/>
            </a:pPr>
            <a:endParaRPr lang="en-GB" sz="2200" dirty="0" smtClean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q"/>
              <a:defRPr/>
            </a:pPr>
            <a:r>
              <a:rPr lang="cs-CZ" sz="2200" dirty="0">
                <a:latin typeface="+mn-lt"/>
              </a:rPr>
              <a:t>Organizování a </a:t>
            </a:r>
            <a:r>
              <a:rPr lang="cs-CZ" sz="2200" dirty="0" smtClean="0">
                <a:latin typeface="+mn-lt"/>
              </a:rPr>
              <a:t>podpora při </a:t>
            </a:r>
            <a:r>
              <a:rPr lang="cs-CZ" sz="2200" b="1" dirty="0" smtClean="0">
                <a:latin typeface="+mn-lt"/>
              </a:rPr>
              <a:t>tematických</a:t>
            </a:r>
            <a:r>
              <a:rPr lang="en-GB" sz="2200" b="1" dirty="0" smtClean="0">
                <a:latin typeface="+mn-lt"/>
              </a:rPr>
              <a:t> workshop</a:t>
            </a:r>
            <a:r>
              <a:rPr lang="cs-CZ" sz="2200" b="1" dirty="0" smtClean="0">
                <a:latin typeface="+mn-lt"/>
              </a:rPr>
              <a:t>ech</a:t>
            </a:r>
            <a:endParaRPr lang="en-GB" sz="2200" b="1" dirty="0" smtClean="0">
              <a:latin typeface="+mn-lt"/>
            </a:endParaRPr>
          </a:p>
          <a:p>
            <a:pPr lvl="1">
              <a:defRPr/>
            </a:pPr>
            <a:endParaRPr lang="en-GB" sz="2200" dirty="0" smtClean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q"/>
              <a:defRPr/>
            </a:pPr>
            <a:r>
              <a:rPr lang="cs-CZ" sz="2200" dirty="0" smtClean="0">
                <a:latin typeface="+mn-lt"/>
              </a:rPr>
              <a:t>Analyzování a šíření projektových výsledků prostřednictvím akcí a publikací</a:t>
            </a:r>
            <a:endParaRPr lang="en-GB" sz="2200" dirty="0" smtClean="0">
              <a:latin typeface="+mn-lt"/>
            </a:endParaRPr>
          </a:p>
          <a:p>
            <a:pPr lvl="1">
              <a:defRPr/>
            </a:pPr>
            <a:endParaRPr lang="en-GB" sz="2200" dirty="0" smtClean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q"/>
              <a:defRPr/>
            </a:pPr>
            <a:r>
              <a:rPr lang="cs-CZ" sz="2200" dirty="0" smtClean="0">
                <a:latin typeface="+mn-lt"/>
              </a:rPr>
              <a:t>Podpora</a:t>
            </a:r>
            <a:r>
              <a:rPr lang="en-GB" sz="2200" dirty="0" smtClean="0">
                <a:latin typeface="+mn-lt"/>
              </a:rPr>
              <a:t> </a:t>
            </a:r>
            <a:r>
              <a:rPr lang="cs-CZ" sz="2200" dirty="0" smtClean="0">
                <a:latin typeface="+mn-lt"/>
              </a:rPr>
              <a:t>sdílení znalostí a </a:t>
            </a:r>
            <a:r>
              <a:rPr lang="cs-CZ" sz="2200" dirty="0" err="1" smtClean="0">
                <a:latin typeface="+mn-lt"/>
              </a:rPr>
              <a:t>networking</a:t>
            </a:r>
            <a:r>
              <a:rPr lang="cs-CZ" sz="2200" dirty="0" smtClean="0">
                <a:latin typeface="+mn-lt"/>
              </a:rPr>
              <a:t> mezi regiony prostřednictvím online</a:t>
            </a:r>
            <a:r>
              <a:rPr lang="en-GB" sz="2200" dirty="0" smtClean="0">
                <a:latin typeface="+mn-lt"/>
              </a:rPr>
              <a:t> collaborative tool</a:t>
            </a:r>
            <a:endParaRPr lang="en-GB" sz="22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54846" cy="90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598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8499" y="4077072"/>
            <a:ext cx="5045075" cy="184665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400" b="1" dirty="0" smtClean="0">
                <a:cs typeface="Arial" pitchFamily="34" charset="0"/>
              </a:rPr>
              <a:t>Implementace</a:t>
            </a:r>
            <a:endParaRPr lang="en-US" sz="2400" b="1" dirty="0"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000" dirty="0" smtClean="0">
                <a:cs typeface="Arial" pitchFamily="34" charset="0"/>
              </a:rPr>
              <a:t>Externí týmy</a:t>
            </a:r>
            <a:endParaRPr lang="en-US" sz="2000" dirty="0"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000" dirty="0" smtClean="0">
                <a:cs typeface="Arial" pitchFamily="34" charset="0"/>
              </a:rPr>
              <a:t>Vybrané prostřednictvím výběrového řízení</a:t>
            </a:r>
            <a:endParaRPr lang="en-US" sz="2000" b="1" dirty="0" smtClean="0"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000" dirty="0" smtClean="0">
                <a:cs typeface="Arial" pitchFamily="34" charset="0"/>
              </a:rPr>
              <a:t>V průběhu roku </a:t>
            </a:r>
            <a:r>
              <a:rPr lang="en-US" sz="2000" dirty="0" smtClean="0">
                <a:cs typeface="Arial" pitchFamily="34" charset="0"/>
              </a:rPr>
              <a:t>2015</a:t>
            </a:r>
            <a:endParaRPr lang="en-GB" sz="2000" dirty="0"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5353" y="1312244"/>
            <a:ext cx="32713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cs-CZ" sz="2400" b="1" dirty="0" smtClean="0">
                <a:latin typeface="+mj-lt"/>
              </a:rPr>
              <a:t>Cílové skupiny</a:t>
            </a:r>
            <a:endParaRPr lang="en-GB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07504" y="2214681"/>
            <a:ext cx="8809240" cy="830997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cs-CZ" sz="2400" dirty="0" smtClean="0">
                <a:latin typeface="+mn-lt"/>
              </a:rPr>
              <a:t>Aktéři podílející se na implementaci programů v rámci Cíle </a:t>
            </a:r>
            <a:r>
              <a:rPr lang="cs-CZ" sz="2400" b="1" dirty="0" smtClean="0">
                <a:latin typeface="+mn-lt"/>
              </a:rPr>
              <a:t>Investice pro růst a zaměstnanost</a:t>
            </a:r>
            <a:r>
              <a:rPr lang="en-GB" sz="2400" b="1" dirty="0" smtClean="0">
                <a:latin typeface="+mn-lt"/>
              </a:rPr>
              <a:t> </a:t>
            </a:r>
            <a:endParaRPr lang="en-GB" sz="24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909965" y="3246075"/>
            <a:ext cx="7240584" cy="830997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cs-CZ" sz="2400" dirty="0" smtClean="0">
                <a:latin typeface="+mn-lt"/>
              </a:rPr>
              <a:t>Ostatní subjekty </a:t>
            </a:r>
            <a:r>
              <a:rPr lang="en-GB" sz="2400" dirty="0" smtClean="0">
                <a:latin typeface="+mn-lt"/>
              </a:rPr>
              <a:t>relevant</a:t>
            </a:r>
            <a:r>
              <a:rPr lang="cs-CZ" sz="2400" dirty="0" smtClean="0">
                <a:latin typeface="+mn-lt"/>
              </a:rPr>
              <a:t>ní pro vybrané </a:t>
            </a:r>
            <a:r>
              <a:rPr lang="cs-CZ" sz="2400" b="1" dirty="0" smtClean="0">
                <a:latin typeface="+mn-lt"/>
              </a:rPr>
              <a:t>téma</a:t>
            </a:r>
            <a:r>
              <a:rPr lang="en-GB" sz="2400" b="1" dirty="0" smtClean="0">
                <a:latin typeface="+mn-lt"/>
              </a:rPr>
              <a:t> </a:t>
            </a:r>
            <a:endParaRPr lang="en-GB" sz="2400" b="1" dirty="0">
              <a:latin typeface="+mn-lt"/>
            </a:endParaRPr>
          </a:p>
          <a:p>
            <a:pPr algn="ctr">
              <a:defRPr/>
            </a:pPr>
            <a:r>
              <a:rPr lang="fr-FR" sz="2400" b="1" dirty="0">
                <a:latin typeface="+mn-lt"/>
              </a:rPr>
              <a:t>  </a:t>
            </a:r>
            <a:endParaRPr lang="en-GB" sz="2400" b="1" dirty="0">
              <a:latin typeface="+mn-lt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906463" y="809918"/>
            <a:ext cx="7549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 smtClean="0">
                <a:latin typeface="+mj-lt"/>
              </a:rPr>
              <a:t>Platform</a:t>
            </a:r>
            <a:r>
              <a:rPr lang="cs-CZ" b="1" dirty="0" smtClean="0">
                <a:latin typeface="+mj-lt"/>
              </a:rPr>
              <a:t>y</a:t>
            </a:r>
            <a:endParaRPr lang="en-GB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54846" cy="90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000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87" y="1093280"/>
            <a:ext cx="1254846" cy="90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4" y="5298272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74963" y="714523"/>
            <a:ext cx="7704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GB" b="1" dirty="0" smtClean="0">
                <a:latin typeface="+mj-lt"/>
              </a:rPr>
              <a:t>2 </a:t>
            </a:r>
            <a:r>
              <a:rPr lang="cs-CZ" b="1" dirty="0" smtClean="0">
                <a:latin typeface="+mj-lt"/>
              </a:rPr>
              <a:t>provázené aktivity</a:t>
            </a:r>
            <a:endParaRPr lang="en-GB" b="1" dirty="0">
              <a:latin typeface="+mj-lt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176544" y="1437479"/>
            <a:ext cx="5438737" cy="4784871"/>
            <a:chOff x="1527224" y="1292698"/>
            <a:chExt cx="5792470" cy="54629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5813" y="2708920"/>
              <a:ext cx="3076705" cy="288032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709601" y="1292698"/>
              <a:ext cx="3489127" cy="1334133"/>
            </a:xfrm>
            <a:prstGeom prst="ellipse">
              <a:avLst/>
            </a:prstGeom>
            <a:solidFill>
              <a:srgbClr val="4F81BD"/>
            </a:solidFill>
            <a:ln>
              <a:solidFill>
                <a:schemeClr val="accent4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 smtClean="0">
                  <a:solidFill>
                    <a:schemeClr val="bg1"/>
                  </a:solidFill>
                  <a:latin typeface="+mn-lt"/>
                </a:rPr>
                <a:t>Policy Learning Platforms</a:t>
              </a:r>
            </a:p>
            <a:p>
              <a:pPr algn="ctr"/>
              <a:r>
                <a:rPr lang="cs-CZ" sz="1200" dirty="0" smtClean="0">
                  <a:solidFill>
                    <a:schemeClr val="bg1"/>
                  </a:solidFill>
                  <a:latin typeface="+mn-lt"/>
                </a:rPr>
                <a:t>Otevřené všem regionům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3059830" y="2564904"/>
              <a:ext cx="2788670" cy="0"/>
            </a:xfrm>
            <a:prstGeom prst="line">
              <a:avLst/>
            </a:prstGeom>
            <a:ln w="28575">
              <a:solidFill>
                <a:srgbClr val="4F81BD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3" idx="4"/>
              <a:endCxn id="2" idx="0"/>
            </p:cNvCxnSpPr>
            <p:nvPr/>
          </p:nvCxnSpPr>
          <p:spPr bwMode="auto">
            <a:xfrm>
              <a:off x="4454165" y="2626831"/>
              <a:ext cx="1" cy="82089"/>
            </a:xfrm>
            <a:prstGeom prst="line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3059830" y="2564904"/>
              <a:ext cx="0" cy="144016"/>
            </a:xfrm>
            <a:prstGeom prst="line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5848500" y="2564904"/>
              <a:ext cx="0" cy="144016"/>
            </a:xfrm>
            <a:prstGeom prst="line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Curved Right Arrow 26"/>
            <p:cNvSpPr/>
            <p:nvPr/>
          </p:nvSpPr>
          <p:spPr bwMode="auto">
            <a:xfrm>
              <a:off x="1547664" y="1770057"/>
              <a:ext cx="985085" cy="4320480"/>
            </a:xfrm>
            <a:prstGeom prst="curvedRightArrow">
              <a:avLst/>
            </a:prstGeom>
            <a:solidFill>
              <a:srgbClr val="4F81BD"/>
            </a:solidFill>
            <a:ln w="9525" cap="flat" cmpd="sng" algn="ctr">
              <a:solidFill>
                <a:srgbClr val="0031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" name="Curved Right Arrow 27"/>
            <p:cNvSpPr/>
            <p:nvPr/>
          </p:nvSpPr>
          <p:spPr bwMode="auto">
            <a:xfrm rot="10800000">
              <a:off x="6409903" y="1770057"/>
              <a:ext cx="909791" cy="4320480"/>
            </a:xfrm>
            <a:prstGeom prst="curvedRightArrow">
              <a:avLst/>
            </a:prstGeom>
            <a:solidFill>
              <a:srgbClr val="4F81BD"/>
            </a:solidFill>
            <a:ln w="9525" cap="flat" cmpd="sng" algn="ctr">
              <a:solidFill>
                <a:srgbClr val="0031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4777" y="5701458"/>
              <a:ext cx="3384376" cy="1054175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00316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sz="1800" dirty="0" smtClean="0">
                <a:solidFill>
                  <a:schemeClr val="bg1"/>
                </a:solidFill>
                <a:latin typeface="+mn-lt"/>
              </a:endParaRPr>
            </a:p>
            <a:p>
              <a:pPr algn="ctr"/>
              <a:r>
                <a:rPr lang="cs-CZ" sz="1800" dirty="0" smtClean="0">
                  <a:solidFill>
                    <a:schemeClr val="bg1"/>
                  </a:solidFill>
                  <a:latin typeface="+mn-lt"/>
                </a:rPr>
                <a:t>Projekty meziregionální spolupráce</a:t>
              </a:r>
              <a:endParaRPr lang="en-GB" sz="18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27224" y="3702139"/>
              <a:ext cx="1458344" cy="45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solidFill>
                    <a:srgbClr val="4F81BD"/>
                  </a:solidFill>
                  <a:latin typeface="+mn-lt"/>
                </a:rPr>
                <a:t>obohacuje</a:t>
              </a:r>
              <a:endParaRPr lang="en-GB" sz="2000" dirty="0">
                <a:solidFill>
                  <a:srgbClr val="4F81BD"/>
                </a:solidFill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92108" y="3697136"/>
              <a:ext cx="1152743" cy="45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solidFill>
                    <a:srgbClr val="4F81BD"/>
                  </a:solidFill>
                  <a:latin typeface="+mn-lt"/>
                </a:rPr>
                <a:t>přispívá</a:t>
              </a:r>
              <a:endParaRPr lang="en-GB" sz="2000" dirty="0">
                <a:solidFill>
                  <a:srgbClr val="4F81BD"/>
                </a:solidFill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54708" y="5728923"/>
              <a:ext cx="842021" cy="3162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Pro</a:t>
              </a:r>
              <a:r>
                <a:rPr lang="cs-CZ" sz="1200" dirty="0" err="1" smtClean="0">
                  <a:solidFill>
                    <a:schemeClr val="bg1"/>
                  </a:solidFill>
                  <a:latin typeface="+mn-lt"/>
                </a:rPr>
                <a:t>jekt</a:t>
              </a:r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 1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56483" y="5728923"/>
              <a:ext cx="842021" cy="3162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err="1" smtClean="0">
                  <a:solidFill>
                    <a:schemeClr val="bg1"/>
                  </a:solidFill>
                  <a:latin typeface="+mn-lt"/>
                </a:rPr>
                <a:t>Proje</a:t>
              </a:r>
              <a:r>
                <a:rPr lang="cs-CZ" sz="1200" dirty="0" err="1" smtClean="0">
                  <a:solidFill>
                    <a:schemeClr val="bg1"/>
                  </a:solidFill>
                  <a:latin typeface="+mn-lt"/>
                </a:rPr>
                <a:t>kt</a:t>
              </a:r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 2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57899" y="5728923"/>
              <a:ext cx="842021" cy="3162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err="1" smtClean="0">
                  <a:solidFill>
                    <a:schemeClr val="bg1"/>
                  </a:solidFill>
                  <a:latin typeface="+mn-lt"/>
                </a:rPr>
                <a:t>Proje</a:t>
              </a:r>
              <a:r>
                <a:rPr lang="cs-CZ" sz="1200" dirty="0" smtClean="0">
                  <a:solidFill>
                    <a:schemeClr val="bg1"/>
                  </a:solidFill>
                  <a:latin typeface="+mn-lt"/>
                </a:rPr>
                <a:t>k</a:t>
              </a:r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t 3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flipV="1">
              <a:off x="3450008" y="5085184"/>
              <a:ext cx="185888" cy="64373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6" idx="0"/>
            </p:cNvCxnSpPr>
            <p:nvPr/>
          </p:nvCxnSpPr>
          <p:spPr bwMode="auto">
            <a:xfrm flipV="1">
              <a:off x="3475719" y="4437112"/>
              <a:ext cx="978445" cy="129181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3450008" y="4941168"/>
              <a:ext cx="1770064" cy="78775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9" idx="0"/>
            </p:cNvCxnSpPr>
            <p:nvPr/>
          </p:nvCxnSpPr>
          <p:spPr bwMode="auto">
            <a:xfrm flipH="1" flipV="1">
              <a:off x="3845310" y="4221089"/>
              <a:ext cx="611654" cy="148036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7" idx="0"/>
            </p:cNvCxnSpPr>
            <p:nvPr/>
          </p:nvCxnSpPr>
          <p:spPr bwMode="auto">
            <a:xfrm flipV="1">
              <a:off x="4477494" y="3697136"/>
              <a:ext cx="166514" cy="203178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7" idx="0"/>
            </p:cNvCxnSpPr>
            <p:nvPr/>
          </p:nvCxnSpPr>
          <p:spPr bwMode="auto">
            <a:xfrm flipV="1">
              <a:off x="4477494" y="5229201"/>
              <a:ext cx="742578" cy="49972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8" idx="0"/>
            </p:cNvCxnSpPr>
            <p:nvPr/>
          </p:nvCxnSpPr>
          <p:spPr bwMode="auto">
            <a:xfrm flipH="1" flipV="1">
              <a:off x="4932040" y="3429003"/>
              <a:ext cx="546870" cy="229992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38" idx="0"/>
            </p:cNvCxnSpPr>
            <p:nvPr/>
          </p:nvCxnSpPr>
          <p:spPr bwMode="auto">
            <a:xfrm flipH="1" flipV="1">
              <a:off x="3923929" y="4797155"/>
              <a:ext cx="1554981" cy="93176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 flipH="1" flipV="1">
              <a:off x="4847084" y="4221088"/>
              <a:ext cx="606116" cy="150783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207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854836"/>
              </p:ext>
            </p:extLst>
          </p:nvPr>
        </p:nvGraphicFramePr>
        <p:xfrm>
          <a:off x="539552" y="1143909"/>
          <a:ext cx="8280920" cy="53236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0200"/>
                <a:gridCol w="3168352"/>
                <a:gridCol w="3312368"/>
              </a:tblGrid>
              <a:tr h="730572">
                <a:tc>
                  <a:txBody>
                    <a:bodyPr/>
                    <a:lstStyle/>
                    <a:p>
                      <a:pPr algn="ctr"/>
                      <a:endParaRPr lang="en-GB" sz="2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INTERREG IVC</a:t>
                      </a:r>
                      <a:endParaRPr lang="en-GB" sz="2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Interreg Europe</a:t>
                      </a:r>
                      <a:endParaRPr lang="en-GB" sz="2200" dirty="0"/>
                    </a:p>
                  </a:txBody>
                  <a:tcPr anchor="ctr" anchorCtr="1"/>
                </a:tc>
              </a:tr>
              <a:tr h="1260988">
                <a:tc>
                  <a:txBody>
                    <a:bodyPr/>
                    <a:lstStyle/>
                    <a:p>
                      <a:pPr algn="l"/>
                      <a:r>
                        <a:rPr lang="cs-CZ" sz="2200" dirty="0" smtClean="0"/>
                        <a:t>Zaměření</a:t>
                      </a:r>
                      <a:endParaRPr lang="en-GB" sz="2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Politiky regionálního rozvoje</a:t>
                      </a:r>
                      <a:endParaRPr lang="en-GB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Politiky regionálního rozvoje</a:t>
                      </a:r>
                      <a:r>
                        <a:rPr lang="en-GB" sz="2000" baseline="0" dirty="0" smtClean="0"/>
                        <a:t>, </a:t>
                      </a:r>
                      <a:r>
                        <a:rPr lang="cs-CZ" sz="2000" baseline="0" dirty="0" smtClean="0"/>
                        <a:t>hlavně programy SF</a:t>
                      </a:r>
                      <a:endParaRPr lang="en-GB" sz="2000" dirty="0"/>
                    </a:p>
                  </a:txBody>
                  <a:tcPr anchor="ctr" anchorCtr="1"/>
                </a:tc>
              </a:tr>
              <a:tr h="730572"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Území</a:t>
                      </a:r>
                      <a:endParaRPr lang="en-GB" sz="2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EU-27, NO+CH</a:t>
                      </a:r>
                      <a:endParaRPr lang="en-GB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EU-28, NO+CH</a:t>
                      </a:r>
                    </a:p>
                  </a:txBody>
                  <a:tcPr anchor="ctr" anchorCtr="1"/>
                </a:tc>
              </a:tr>
              <a:tr h="1044462"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Způsobilost</a:t>
                      </a:r>
                      <a:endParaRPr lang="en-GB" sz="2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Veřejné a veřejnoprávní subjekty</a:t>
                      </a:r>
                      <a:endParaRPr lang="en-GB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Veřejné,</a:t>
                      </a:r>
                      <a:r>
                        <a:rPr lang="cs-CZ" sz="2000" baseline="0" dirty="0" smtClean="0"/>
                        <a:t> </a:t>
                      </a:r>
                      <a:r>
                        <a:rPr lang="cs-CZ" sz="2000" dirty="0" smtClean="0"/>
                        <a:t>veřejnoprávní subjekty a soukromé neziskové subjekty</a:t>
                      </a:r>
                      <a:endParaRPr lang="en-GB" sz="2000" dirty="0"/>
                    </a:p>
                  </a:txBody>
                  <a:tcPr anchor="ctr" anchorCtr="1"/>
                </a:tc>
              </a:tr>
              <a:tr h="778542"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Spolufinancování</a:t>
                      </a:r>
                      <a:endParaRPr lang="en-GB" sz="2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75%-85% (</a:t>
                      </a:r>
                      <a:r>
                        <a:rPr lang="cs-CZ" sz="2000" dirty="0" smtClean="0"/>
                        <a:t>podle státu</a:t>
                      </a:r>
                      <a:r>
                        <a:rPr lang="en-GB" sz="2000" dirty="0" smtClean="0"/>
                        <a:t>)</a:t>
                      </a:r>
                      <a:endParaRPr lang="en-GB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85% </a:t>
                      </a:r>
                      <a:r>
                        <a:rPr lang="cs-CZ" sz="2000" dirty="0" smtClean="0"/>
                        <a:t>veřejné/veřejnoprávní</a:t>
                      </a:r>
                      <a:endParaRPr lang="en-GB" sz="20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75% </a:t>
                      </a:r>
                      <a:r>
                        <a:rPr lang="cs-CZ" sz="2000" baseline="0" dirty="0" smtClean="0"/>
                        <a:t>soukromé neziskové</a:t>
                      </a:r>
                      <a:endParaRPr lang="en-GB" sz="2000" dirty="0" smtClean="0"/>
                    </a:p>
                  </a:txBody>
                  <a:tcPr anchor="ctr" anchorCtr="1"/>
                </a:tc>
              </a:tr>
              <a:tr h="778542"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Aktivity</a:t>
                      </a:r>
                      <a:endParaRPr lang="en-GB" sz="2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1-</a:t>
                      </a:r>
                      <a:r>
                        <a:rPr lang="cs-CZ" sz="2000" dirty="0" smtClean="0"/>
                        <a:t>fázové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proje</a:t>
                      </a:r>
                      <a:r>
                        <a:rPr lang="cs-CZ" sz="2000" dirty="0" smtClean="0"/>
                        <a:t>k</a:t>
                      </a:r>
                      <a:r>
                        <a:rPr lang="en-GB" sz="2000" dirty="0" smtClean="0"/>
                        <a:t>t</a:t>
                      </a:r>
                      <a:r>
                        <a:rPr lang="cs-CZ" sz="2000" dirty="0" smtClean="0"/>
                        <a:t>y</a:t>
                      </a:r>
                      <a:endParaRPr lang="en-GB" sz="2000" dirty="0" smtClean="0"/>
                    </a:p>
                    <a:p>
                      <a:pPr algn="ctr"/>
                      <a:r>
                        <a:rPr lang="en-GB" sz="2000" dirty="0" smtClean="0"/>
                        <a:t>+ CAP</a:t>
                      </a:r>
                      <a:endParaRPr lang="en-GB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2-</a:t>
                      </a:r>
                      <a:r>
                        <a:rPr lang="cs-CZ" sz="2000" dirty="0" smtClean="0"/>
                        <a:t>fázové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proje</a:t>
                      </a:r>
                      <a:r>
                        <a:rPr lang="cs-CZ" sz="2000" dirty="0" err="1" smtClean="0"/>
                        <a:t>kty</a:t>
                      </a:r>
                      <a:endParaRPr lang="en-GB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+ PLP</a:t>
                      </a: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74963" y="620688"/>
            <a:ext cx="7704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cs-CZ" b="1" dirty="0" smtClean="0">
                <a:latin typeface="+mj-lt"/>
              </a:rPr>
              <a:t>Závěr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77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avoiceformen.com/wp-content/uploads/sites/2/2013/01/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28"/>
            <a:ext cx="10435720" cy="68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737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418" y="2533392"/>
            <a:ext cx="1031119" cy="90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24467" y="983106"/>
            <a:ext cx="7113511" cy="8013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2138" indent="-272138" algn="ctr" defTabSz="725700">
              <a:lnSpc>
                <a:spcPct val="110000"/>
              </a:lnSpc>
              <a:spcBef>
                <a:spcPts val="1111"/>
              </a:spcBef>
              <a:defRPr/>
            </a:pPr>
            <a:r>
              <a:rPr lang="cs-CZ" sz="2667" b="1" kern="0" dirty="0" smtClean="0">
                <a:solidFill>
                  <a:srgbClr val="00316E"/>
                </a:solidFill>
                <a:latin typeface="Arial"/>
                <a:cs typeface="+mn-cs"/>
              </a:rPr>
              <a:t>Konvergence</a:t>
            </a:r>
            <a:r>
              <a:rPr lang="cs-CZ" sz="2667" b="1" kern="0" dirty="0">
                <a:solidFill>
                  <a:srgbClr val="00316E"/>
                </a:solidFill>
                <a:latin typeface="Arial"/>
                <a:cs typeface="+mn-cs"/>
              </a:rPr>
              <a:t> </a:t>
            </a:r>
            <a:r>
              <a:rPr lang="en-GB" sz="2667" b="1" kern="0" dirty="0" err="1" smtClean="0">
                <a:solidFill>
                  <a:srgbClr val="00316E"/>
                </a:solidFill>
                <a:latin typeface="Arial"/>
                <a:cs typeface="+mn-cs"/>
              </a:rPr>
              <a:t>poli</a:t>
            </a:r>
            <a:r>
              <a:rPr lang="cs-CZ" sz="2667" b="1" kern="0" dirty="0" smtClean="0">
                <a:solidFill>
                  <a:srgbClr val="00316E"/>
                </a:solidFill>
                <a:latin typeface="Arial"/>
                <a:cs typeface="+mn-cs"/>
              </a:rPr>
              <a:t>tik EU</a:t>
            </a:r>
            <a:endParaRPr lang="en-GB" sz="2667" b="1" kern="0" dirty="0">
              <a:solidFill>
                <a:srgbClr val="00316E"/>
              </a:solidFill>
              <a:latin typeface="Arial"/>
              <a:cs typeface="+mn-cs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23528" y="1868584"/>
            <a:ext cx="35720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55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27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71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200" dirty="0">
                <a:solidFill>
                  <a:srgbClr val="00316E"/>
                </a:solidFill>
              </a:rPr>
              <a:t>1. </a:t>
            </a:r>
            <a:r>
              <a:rPr lang="cs-CZ" altLang="en-US" sz="2200" dirty="0" smtClean="0">
                <a:solidFill>
                  <a:srgbClr val="00316E"/>
                </a:solidFill>
              </a:rPr>
              <a:t>Nový cíl pro meziregionální spolupráci</a:t>
            </a:r>
            <a:endParaRPr lang="en-GB" altLang="en-US" sz="2200" dirty="0">
              <a:solidFill>
                <a:srgbClr val="00316E"/>
              </a:solidFill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567763" y="2020559"/>
            <a:ext cx="24855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55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27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71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200" dirty="0">
                <a:solidFill>
                  <a:srgbClr val="00316E"/>
                </a:solidFill>
              </a:rPr>
              <a:t>2. </a:t>
            </a:r>
            <a:r>
              <a:rPr lang="cs-CZ" altLang="en-US" sz="2200" dirty="0" smtClean="0">
                <a:solidFill>
                  <a:srgbClr val="00316E"/>
                </a:solidFill>
              </a:rPr>
              <a:t>Zaměření se na výsledky</a:t>
            </a:r>
            <a:endParaRPr lang="en-GB" altLang="en-US" sz="2200" dirty="0">
              <a:solidFill>
                <a:srgbClr val="00316E"/>
              </a:solidFill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59464" y="4319071"/>
            <a:ext cx="31704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55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27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71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200" dirty="0">
                <a:solidFill>
                  <a:srgbClr val="00316E"/>
                </a:solidFill>
              </a:rPr>
              <a:t>3. </a:t>
            </a:r>
            <a:r>
              <a:rPr lang="cs-CZ" altLang="en-US" sz="2200" dirty="0" smtClean="0">
                <a:solidFill>
                  <a:srgbClr val="00316E"/>
                </a:solidFill>
              </a:rPr>
              <a:t>Strategie inteligentní specializace</a:t>
            </a:r>
            <a:endParaRPr lang="en-GB" altLang="en-US" sz="2200" dirty="0">
              <a:solidFill>
                <a:srgbClr val="00316E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780691" y="3359011"/>
            <a:ext cx="1657048" cy="6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55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27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71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905" b="1" dirty="0">
                <a:solidFill>
                  <a:srgbClr val="FF0000"/>
                </a:solidFill>
              </a:rPr>
              <a:t>INTERREG </a:t>
            </a:r>
          </a:p>
          <a:p>
            <a:pPr algn="ctr" eaLnBrk="1" hangingPunct="1"/>
            <a:r>
              <a:rPr lang="en-GB" altLang="en-US" sz="1905" b="1" dirty="0">
                <a:solidFill>
                  <a:srgbClr val="FF0000"/>
                </a:solidFill>
              </a:rPr>
              <a:t>EUROPE</a:t>
            </a:r>
          </a:p>
        </p:txBody>
      </p:sp>
      <p:cxnSp>
        <p:nvCxnSpPr>
          <p:cNvPr id="8" name="Straight Arrow Connector 10"/>
          <p:cNvCxnSpPr>
            <a:cxnSpLocks noChangeShapeType="1"/>
          </p:cNvCxnSpPr>
          <p:nvPr/>
        </p:nvCxnSpPr>
        <p:spPr bwMode="auto">
          <a:xfrm flipH="1">
            <a:off x="5313762" y="2739129"/>
            <a:ext cx="526143" cy="539750"/>
          </a:xfrm>
          <a:prstGeom prst="straightConnector1">
            <a:avLst/>
          </a:prstGeom>
          <a:noFill/>
          <a:ln w="38100" algn="ctr">
            <a:solidFill>
              <a:srgbClr val="00316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11"/>
          <p:cNvCxnSpPr>
            <a:cxnSpLocks noChangeShapeType="1"/>
          </p:cNvCxnSpPr>
          <p:nvPr/>
        </p:nvCxnSpPr>
        <p:spPr bwMode="auto">
          <a:xfrm flipV="1">
            <a:off x="3429929" y="3968308"/>
            <a:ext cx="465667" cy="482297"/>
          </a:xfrm>
          <a:prstGeom prst="straightConnector1">
            <a:avLst/>
          </a:prstGeom>
          <a:noFill/>
          <a:ln w="38100" algn="ctr">
            <a:solidFill>
              <a:srgbClr val="00316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12"/>
          <p:cNvCxnSpPr>
            <a:cxnSpLocks noChangeShapeType="1"/>
          </p:cNvCxnSpPr>
          <p:nvPr/>
        </p:nvCxnSpPr>
        <p:spPr bwMode="auto">
          <a:xfrm>
            <a:off x="3321072" y="2792046"/>
            <a:ext cx="574524" cy="412750"/>
          </a:xfrm>
          <a:prstGeom prst="straightConnector1">
            <a:avLst/>
          </a:prstGeom>
          <a:noFill/>
          <a:ln w="38100" algn="ctr">
            <a:solidFill>
              <a:srgbClr val="00316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144" y="4771129"/>
            <a:ext cx="1217083" cy="62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79" y="2838915"/>
            <a:ext cx="2305655" cy="34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0"/>
          <p:cNvCxnSpPr>
            <a:cxnSpLocks noChangeShapeType="1"/>
          </p:cNvCxnSpPr>
          <p:nvPr/>
        </p:nvCxnSpPr>
        <p:spPr bwMode="auto">
          <a:xfrm flipH="1" flipV="1">
            <a:off x="5307715" y="4217772"/>
            <a:ext cx="854226" cy="512536"/>
          </a:xfrm>
          <a:prstGeom prst="straightConnector1">
            <a:avLst/>
          </a:prstGeom>
          <a:noFill/>
          <a:ln w="38100" algn="ctr">
            <a:solidFill>
              <a:srgbClr val="00316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5735582" y="4925344"/>
            <a:ext cx="315689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55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27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71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200" dirty="0">
                <a:solidFill>
                  <a:srgbClr val="00316E"/>
                </a:solidFill>
              </a:rPr>
              <a:t>4. </a:t>
            </a:r>
            <a:r>
              <a:rPr lang="cs-CZ" altLang="en-US" sz="2200" dirty="0" smtClean="0">
                <a:solidFill>
                  <a:srgbClr val="00316E"/>
                </a:solidFill>
              </a:rPr>
              <a:t>Začlenění iniciativy </a:t>
            </a:r>
            <a:r>
              <a:rPr lang="en-GB" altLang="en-US" sz="2200" dirty="0" smtClean="0">
                <a:solidFill>
                  <a:srgbClr val="00316E"/>
                </a:solidFill>
              </a:rPr>
              <a:t>Regions </a:t>
            </a:r>
            <a:r>
              <a:rPr lang="en-GB" altLang="en-US" sz="2200" dirty="0">
                <a:solidFill>
                  <a:srgbClr val="00316E"/>
                </a:solidFill>
              </a:rPr>
              <a:t>of Knowledge (</a:t>
            </a:r>
            <a:r>
              <a:rPr lang="en-GB" altLang="en-US" sz="2200" dirty="0" err="1">
                <a:solidFill>
                  <a:srgbClr val="00316E"/>
                </a:solidFill>
              </a:rPr>
              <a:t>RoK</a:t>
            </a:r>
            <a:r>
              <a:rPr lang="en-GB" altLang="en-US" sz="2200" dirty="0">
                <a:solidFill>
                  <a:srgbClr val="00316E"/>
                </a:solidFill>
              </a:rPr>
              <a:t>)</a:t>
            </a: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12" y="4089260"/>
            <a:ext cx="1022048" cy="76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64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05 Communication\13 Design\Master Design IVC\Dandelion\Dandelion &amp; Petals\final\DANDELION_BASE_RGB_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098" y="1"/>
            <a:ext cx="10191098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10396" y="4994012"/>
            <a:ext cx="540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b="1" dirty="0" smtClean="0">
                <a:latin typeface="+mn-lt"/>
                <a:cs typeface="+mn-cs"/>
              </a:rPr>
              <a:t>Děkuji za pozornost</a:t>
            </a:r>
            <a:r>
              <a:rPr lang="en-GB" b="1" dirty="0" smtClean="0">
                <a:latin typeface="+mn-lt"/>
                <a:cs typeface="+mn-cs"/>
              </a:rPr>
              <a:t>!</a:t>
            </a:r>
            <a:endParaRPr lang="cs-CZ" b="1" dirty="0" smtClean="0">
              <a:latin typeface="+mn-lt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644008" y="5517232"/>
            <a:ext cx="27350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cs-CZ" sz="1400" dirty="0"/>
              <a:t>Pavel Lukeš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cs-CZ" sz="1400" dirty="0"/>
              <a:t>Ministerstvo pro místní rozvoj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cs-CZ" sz="1400" dirty="0"/>
              <a:t>Odbor evropské územní spolupráce</a:t>
            </a:r>
            <a:endParaRPr lang="et-EE" sz="1400" dirty="0"/>
          </a:p>
          <a:p>
            <a:r>
              <a:rPr lang="cs-CZ" sz="1400" dirty="0"/>
              <a:t>Email: pavel.lukes@mmr.cz</a:t>
            </a:r>
          </a:p>
        </p:txBody>
      </p:sp>
      <p:pic>
        <p:nvPicPr>
          <p:cNvPr id="5" name="Obrázek 4" descr="mmr_cr_rgb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883" y="5839145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6901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 flipH="1">
            <a:off x="5195440" y="3955283"/>
            <a:ext cx="1893912" cy="500145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Curved Connector 2"/>
          <p:cNvCxnSpPr/>
          <p:nvPr/>
        </p:nvCxnSpPr>
        <p:spPr bwMode="auto">
          <a:xfrm>
            <a:off x="4097776" y="4245727"/>
            <a:ext cx="2182097" cy="1540392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333261" y="5584391"/>
            <a:ext cx="275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€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1133388"/>
            <a:ext cx="9144000" cy="1178238"/>
          </a:xfrm>
          <a:prstGeom prst="rect">
            <a:avLst/>
          </a:prstGeom>
          <a:solidFill>
            <a:srgbClr val="FFD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279873" y="5416595"/>
            <a:ext cx="2286070" cy="800219"/>
          </a:xfrm>
          <a:prstGeom prst="roundRect">
            <a:avLst/>
          </a:prstGeom>
          <a:solidFill>
            <a:srgbClr val="FFDC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1" dirty="0">
                <a:solidFill>
                  <a:srgbClr val="00316E"/>
                </a:solidFill>
                <a:latin typeface="+mn-lt"/>
              </a:rPr>
              <a:t>INTERREG EUROPE</a:t>
            </a:r>
          </a:p>
          <a:p>
            <a:pPr algn="ctr" eaLnBrk="0" hangingPunct="0">
              <a:spcBef>
                <a:spcPts val="600"/>
              </a:spcBef>
            </a:pPr>
            <a:r>
              <a:rPr lang="en-GB" sz="2000" b="1" dirty="0">
                <a:solidFill>
                  <a:srgbClr val="00316E"/>
                </a:solidFill>
                <a:latin typeface="+mn-lt"/>
              </a:rPr>
              <a:t>EUR 359 m</a:t>
            </a:r>
          </a:p>
        </p:txBody>
      </p:sp>
      <p:sp>
        <p:nvSpPr>
          <p:cNvPr id="7" name="Rectangle 6"/>
          <p:cNvSpPr/>
          <p:nvPr/>
        </p:nvSpPr>
        <p:spPr>
          <a:xfrm>
            <a:off x="3105686" y="2570241"/>
            <a:ext cx="2940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solidFill>
                  <a:schemeClr val="tx2"/>
                </a:solidFill>
                <a:latin typeface="+mj-lt"/>
              </a:rPr>
              <a:t>Kohezní politika</a:t>
            </a:r>
            <a:endParaRPr lang="en-GB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016" y="1207247"/>
            <a:ext cx="9145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ts val="1200"/>
              </a:spcBef>
              <a:defRPr/>
            </a:pPr>
            <a:r>
              <a:rPr lang="en-GB" sz="2000" b="1" kern="0" dirty="0">
                <a:latin typeface="+mj-lt"/>
              </a:rPr>
              <a:t>Policy learning </a:t>
            </a:r>
            <a:r>
              <a:rPr lang="en-GB" sz="2000" kern="0" dirty="0">
                <a:latin typeface="+mj-lt"/>
              </a:rPr>
              <a:t>among public authorities </a:t>
            </a:r>
            <a:r>
              <a:rPr lang="en-GB" sz="2000" kern="0" dirty="0" smtClean="0">
                <a:latin typeface="+mj-lt"/>
              </a:rPr>
              <a:t/>
            </a:r>
            <a:br>
              <a:rPr lang="en-GB" sz="2000" kern="0" dirty="0" smtClean="0">
                <a:latin typeface="+mj-lt"/>
              </a:rPr>
            </a:br>
            <a:r>
              <a:rPr lang="en-GB" sz="2000" kern="0" dirty="0" smtClean="0">
                <a:latin typeface="+mj-lt"/>
              </a:rPr>
              <a:t>to </a:t>
            </a:r>
            <a:r>
              <a:rPr lang="en-GB" sz="2000" kern="0" dirty="0">
                <a:latin typeface="+mj-lt"/>
              </a:rPr>
              <a:t>improve performance of policies &amp; programmes for </a:t>
            </a:r>
            <a:r>
              <a:rPr lang="en-GB" sz="2000" kern="0" dirty="0" smtClean="0">
                <a:latin typeface="+mj-lt"/>
              </a:rPr>
              <a:t>regional </a:t>
            </a:r>
            <a:r>
              <a:rPr lang="en-GB" sz="2000" kern="0" dirty="0">
                <a:latin typeface="+mj-lt"/>
              </a:rPr>
              <a:t>development, </a:t>
            </a:r>
            <a:r>
              <a:rPr lang="en-GB" sz="2000" kern="0" dirty="0" smtClean="0">
                <a:latin typeface="+mj-lt"/>
              </a:rPr>
              <a:t/>
            </a:r>
            <a:br>
              <a:rPr lang="en-GB" sz="2000" kern="0" dirty="0" smtClean="0">
                <a:latin typeface="+mj-lt"/>
              </a:rPr>
            </a:br>
            <a:r>
              <a:rPr lang="en-GB" sz="2000" kern="0" dirty="0" smtClean="0">
                <a:latin typeface="+mj-lt"/>
              </a:rPr>
              <a:t>in </a:t>
            </a:r>
            <a:r>
              <a:rPr lang="en-GB" sz="2000" kern="0" dirty="0">
                <a:latin typeface="+mj-lt"/>
              </a:rPr>
              <a:t>particular </a:t>
            </a:r>
            <a:r>
              <a:rPr lang="en-GB" sz="2000" b="1" kern="0" dirty="0" smtClean="0">
                <a:latin typeface="+mj-lt"/>
              </a:rPr>
              <a:t>Structural </a:t>
            </a:r>
            <a:r>
              <a:rPr lang="en-GB" sz="2000" b="1" kern="0" dirty="0">
                <a:latin typeface="+mj-lt"/>
              </a:rPr>
              <a:t>Funds programmes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5253510" y="5807041"/>
            <a:ext cx="1406722" cy="187045"/>
          </a:xfrm>
          <a:prstGeom prst="line">
            <a:avLst/>
          </a:prstGeom>
          <a:ln w="25400">
            <a:solidFill>
              <a:srgbClr val="FFDC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835729" y="3184228"/>
            <a:ext cx="4589050" cy="3068882"/>
            <a:chOff x="843296" y="3056456"/>
            <a:chExt cx="4589050" cy="3068882"/>
          </a:xfrm>
        </p:grpSpPr>
        <p:grpSp>
          <p:nvGrpSpPr>
            <p:cNvPr id="11" name="Group 10"/>
            <p:cNvGrpSpPr/>
            <p:nvPr/>
          </p:nvGrpSpPr>
          <p:grpSpPr>
            <a:xfrm>
              <a:off x="843296" y="3056456"/>
              <a:ext cx="4589050" cy="3068882"/>
              <a:chOff x="1008601" y="2969450"/>
              <a:chExt cx="3928198" cy="2746566"/>
            </a:xfrm>
          </p:grpSpPr>
          <p:sp>
            <p:nvSpPr>
              <p:cNvPr id="13" name="Rounded Rectangle 12"/>
              <p:cNvSpPr/>
              <p:nvPr/>
            </p:nvSpPr>
            <p:spPr bwMode="auto">
              <a:xfrm>
                <a:off x="4540799" y="5320016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B050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>
                <a:off x="4719387" y="5463222"/>
                <a:ext cx="72000" cy="72000"/>
              </a:xfrm>
              <a:prstGeom prst="roundRect">
                <a:avLst/>
              </a:prstGeom>
              <a:solidFill>
                <a:srgbClr val="FFD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1008601" y="2972043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 bwMode="auto">
              <a:xfrm>
                <a:off x="1588926" y="2975652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 bwMode="auto">
              <a:xfrm>
                <a:off x="2182061" y="2969450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 bwMode="auto">
              <a:xfrm>
                <a:off x="2761254" y="2969450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 bwMode="auto">
              <a:xfrm>
                <a:off x="3361430" y="2971250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 bwMode="auto">
              <a:xfrm>
                <a:off x="1008601" y="3566147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 bwMode="auto">
              <a:xfrm>
                <a:off x="1588926" y="3569756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 bwMode="auto">
              <a:xfrm>
                <a:off x="2182061" y="3563554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 bwMode="auto">
              <a:xfrm>
                <a:off x="2761254" y="3563554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 bwMode="auto">
              <a:xfrm>
                <a:off x="3361430" y="3565354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 bwMode="auto">
              <a:xfrm>
                <a:off x="1008601" y="4171946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 bwMode="auto">
              <a:xfrm>
                <a:off x="1588926" y="4175555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 bwMode="auto">
              <a:xfrm>
                <a:off x="2182061" y="4169353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 bwMode="auto">
              <a:xfrm>
                <a:off x="2761254" y="4169353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 bwMode="auto">
              <a:xfrm>
                <a:off x="3361430" y="4171153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 bwMode="auto">
              <a:xfrm>
                <a:off x="1008601" y="4760408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 bwMode="auto">
              <a:xfrm>
                <a:off x="1588926" y="4764017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 bwMode="auto">
              <a:xfrm>
                <a:off x="2182061" y="4757815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 bwMode="auto">
              <a:xfrm>
                <a:off x="2761254" y="4757815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 bwMode="auto">
              <a:xfrm>
                <a:off x="3361430" y="4759615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 bwMode="auto">
              <a:xfrm>
                <a:off x="3955023" y="2969450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 bwMode="auto">
              <a:xfrm>
                <a:off x="3955023" y="3563554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 bwMode="auto">
              <a:xfrm>
                <a:off x="3955023" y="4169353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8" name="Rounded Rectangle 37"/>
              <p:cNvSpPr/>
              <p:nvPr/>
            </p:nvSpPr>
            <p:spPr bwMode="auto">
              <a:xfrm>
                <a:off x="3955023" y="4757815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9" name="Rounded Rectangle 38"/>
              <p:cNvSpPr/>
              <p:nvPr/>
            </p:nvSpPr>
            <p:spPr bwMode="auto">
              <a:xfrm>
                <a:off x="4540799" y="2969450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0" name="Rounded Rectangle 39"/>
              <p:cNvSpPr/>
              <p:nvPr/>
            </p:nvSpPr>
            <p:spPr bwMode="auto">
              <a:xfrm>
                <a:off x="4540799" y="3563554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 bwMode="auto">
              <a:xfrm>
                <a:off x="4540799" y="4169353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 bwMode="auto">
              <a:xfrm>
                <a:off x="4540799" y="4757815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 bwMode="auto">
              <a:xfrm>
                <a:off x="3361430" y="5317079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 bwMode="auto">
              <a:xfrm>
                <a:off x="1008601" y="5317079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 bwMode="auto">
              <a:xfrm>
                <a:off x="1584824" y="5317079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 bwMode="auto">
              <a:xfrm>
                <a:off x="2187938" y="5317079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 bwMode="auto">
              <a:xfrm>
                <a:off x="2761254" y="5317079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sp>
          <p:nvSpPr>
            <p:cNvPr id="12" name="Rounded Rectangle 11"/>
            <p:cNvSpPr/>
            <p:nvPr/>
          </p:nvSpPr>
          <p:spPr bwMode="auto">
            <a:xfrm>
              <a:off x="4280837" y="5679269"/>
              <a:ext cx="462620" cy="442472"/>
            </a:xfrm>
            <a:prstGeom prst="roundRect">
              <a:avLst/>
            </a:prstGeom>
            <a:pattFill prst="pct5">
              <a:fgClr>
                <a:srgbClr val="FFDC00"/>
              </a:fgClr>
              <a:bgClr>
                <a:srgbClr val="00316E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5672436" y="2947289"/>
            <a:ext cx="318976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+mj-lt"/>
              </a:rPr>
              <a:t>Cíl</a:t>
            </a:r>
            <a:r>
              <a:rPr lang="en-GB" sz="20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GB" sz="2000" b="1" dirty="0">
                <a:solidFill>
                  <a:srgbClr val="0070C0"/>
                </a:solidFill>
                <a:latin typeface="+mj-lt"/>
              </a:rPr>
              <a:t>1: 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cs-CZ" sz="1400" b="1" dirty="0" smtClean="0">
                <a:latin typeface="+mj-lt"/>
              </a:rPr>
              <a:t>Investice pro růst a zaměstnanost</a:t>
            </a:r>
            <a:endParaRPr lang="en-GB" sz="1400" b="1" dirty="0">
              <a:latin typeface="+mj-lt"/>
            </a:endParaRPr>
          </a:p>
          <a:p>
            <a:pPr algn="ctr">
              <a:defRPr/>
            </a:pPr>
            <a:r>
              <a:rPr lang="en-GB" b="1" dirty="0">
                <a:latin typeface="+mj-lt"/>
              </a:rPr>
              <a:t>EUR </a:t>
            </a:r>
            <a:r>
              <a:rPr lang="en-GB" b="1" dirty="0" smtClean="0">
                <a:latin typeface="+mj-lt"/>
              </a:rPr>
              <a:t>340 </a:t>
            </a:r>
            <a:r>
              <a:rPr lang="cs-CZ" b="1" dirty="0" smtClean="0">
                <a:latin typeface="+mj-lt"/>
              </a:rPr>
              <a:t>mld.</a:t>
            </a:r>
            <a:r>
              <a:rPr lang="en-GB" b="1" dirty="0" smtClean="0">
                <a:latin typeface="+mj-lt"/>
              </a:rPr>
              <a:t> </a:t>
            </a:r>
            <a:endParaRPr lang="en-GB" b="1" dirty="0">
              <a:latin typeface="+mj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75554" y="4171425"/>
            <a:ext cx="360374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+mj-lt"/>
              </a:rPr>
              <a:t>Cíl</a:t>
            </a:r>
            <a:r>
              <a:rPr lang="en-GB" sz="2000" b="1" dirty="0" smtClean="0">
                <a:solidFill>
                  <a:srgbClr val="0070C0"/>
                </a:solidFill>
                <a:latin typeface="+mj-lt"/>
              </a:rPr>
              <a:t>2</a:t>
            </a:r>
            <a:r>
              <a:rPr lang="en-GB" sz="2000" b="1" dirty="0">
                <a:solidFill>
                  <a:srgbClr val="0070C0"/>
                </a:solidFill>
                <a:latin typeface="+mj-lt"/>
              </a:rPr>
              <a:t>: </a:t>
            </a:r>
            <a:r>
              <a:rPr lang="en-GB" b="1" dirty="0"/>
              <a:t/>
            </a:r>
            <a:br>
              <a:rPr lang="en-GB" b="1" dirty="0"/>
            </a:br>
            <a:r>
              <a:rPr lang="cs-CZ" sz="1400" b="1" dirty="0" smtClean="0">
                <a:solidFill>
                  <a:srgbClr val="00B050"/>
                </a:solidFill>
                <a:latin typeface="+mj-lt"/>
              </a:rPr>
              <a:t>Evropská územní spolupráce </a:t>
            </a:r>
            <a:r>
              <a:rPr lang="en-GB" sz="1400" b="1" dirty="0" smtClean="0">
                <a:solidFill>
                  <a:srgbClr val="00B050"/>
                </a:solidFill>
                <a:latin typeface="+mj-lt"/>
              </a:rPr>
              <a:t>(E</a:t>
            </a:r>
            <a:r>
              <a:rPr lang="cs-CZ" sz="1400" b="1" dirty="0" smtClean="0">
                <a:solidFill>
                  <a:srgbClr val="00B050"/>
                </a:solidFill>
                <a:latin typeface="+mj-lt"/>
              </a:rPr>
              <a:t>ÚS</a:t>
            </a:r>
            <a:r>
              <a:rPr lang="en-GB" sz="1400" b="1" dirty="0" smtClean="0">
                <a:solidFill>
                  <a:srgbClr val="00B050"/>
                </a:solidFill>
                <a:latin typeface="+mj-lt"/>
              </a:rPr>
              <a:t>)</a:t>
            </a:r>
            <a:endParaRPr lang="en-GB" sz="1400" b="1" dirty="0">
              <a:solidFill>
                <a:srgbClr val="00B050"/>
              </a:solidFill>
              <a:latin typeface="+mj-lt"/>
            </a:endParaRPr>
          </a:p>
          <a:p>
            <a:pPr algn="ctr">
              <a:defRPr/>
            </a:pPr>
            <a:r>
              <a:rPr lang="en-GB" b="1" dirty="0">
                <a:solidFill>
                  <a:srgbClr val="00B050"/>
                </a:solidFill>
                <a:latin typeface="+mj-lt"/>
              </a:rPr>
              <a:t>EUR </a:t>
            </a:r>
            <a:r>
              <a:rPr lang="en-GB" b="1" dirty="0" smtClean="0">
                <a:solidFill>
                  <a:srgbClr val="00B050"/>
                </a:solidFill>
                <a:latin typeface="+mj-lt"/>
              </a:rPr>
              <a:t>10.2 </a:t>
            </a:r>
            <a:r>
              <a:rPr lang="cs-CZ" b="1" dirty="0" smtClean="0">
                <a:solidFill>
                  <a:srgbClr val="00B050"/>
                </a:solidFill>
                <a:latin typeface="+mj-lt"/>
              </a:rPr>
              <a:t>mld.</a:t>
            </a:r>
            <a:endParaRPr lang="en-GB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0" y="1224155"/>
            <a:ext cx="9144000" cy="1178238"/>
          </a:xfrm>
          <a:prstGeom prst="rect">
            <a:avLst/>
          </a:prstGeom>
          <a:solidFill>
            <a:srgbClr val="FFD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-1016" y="1218814"/>
            <a:ext cx="9145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ts val="1200"/>
              </a:spcBef>
              <a:defRPr/>
            </a:pPr>
            <a:r>
              <a:rPr lang="cs-CZ" sz="2000" b="1" kern="0" dirty="0" smtClean="0">
                <a:latin typeface="+mj-lt"/>
              </a:rPr>
              <a:t>Politické </a:t>
            </a:r>
            <a:r>
              <a:rPr lang="cs-CZ" sz="2000" b="1" kern="0" dirty="0">
                <a:latin typeface="+mj-lt"/>
              </a:rPr>
              <a:t>u</a:t>
            </a:r>
            <a:r>
              <a:rPr lang="cs-CZ" sz="2000" b="1" kern="0" dirty="0" smtClean="0">
                <a:latin typeface="+mj-lt"/>
              </a:rPr>
              <a:t>čení </a:t>
            </a:r>
            <a:r>
              <a:rPr lang="cs-CZ" sz="2000" kern="0" dirty="0" smtClean="0">
                <a:latin typeface="+mj-lt"/>
              </a:rPr>
              <a:t>mezi veřejnými subjekty za účelem zlepšení realizace politik a programů zaměřených na územní rozvoj, </a:t>
            </a:r>
            <a:r>
              <a:rPr lang="cs-CZ" sz="2000" b="1" kern="0" dirty="0" smtClean="0">
                <a:latin typeface="+mj-lt"/>
              </a:rPr>
              <a:t>zvláště programů financovaných ze strukturálních fondů</a:t>
            </a:r>
            <a:endParaRPr lang="en-GB" sz="2000" b="1" kern="0" dirty="0">
              <a:latin typeface="+mj-lt"/>
            </a:endParaRP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1067039" y="591544"/>
            <a:ext cx="7113511" cy="8013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2138" indent="-272138" algn="ctr" defTabSz="725700">
              <a:lnSpc>
                <a:spcPct val="110000"/>
              </a:lnSpc>
              <a:spcBef>
                <a:spcPts val="1111"/>
              </a:spcBef>
              <a:defRPr/>
            </a:pPr>
            <a:r>
              <a:rPr lang="cs-CZ" sz="2667" b="1" kern="0" dirty="0" smtClean="0">
                <a:solidFill>
                  <a:srgbClr val="00316E"/>
                </a:solidFill>
                <a:latin typeface="Arial"/>
                <a:cs typeface="+mn-cs"/>
              </a:rPr>
              <a:t>Rámec</a:t>
            </a:r>
            <a:endParaRPr lang="en-GB" sz="2667" b="1" kern="0" dirty="0">
              <a:solidFill>
                <a:srgbClr val="00316E"/>
              </a:solidFill>
              <a:latin typeface="Arial"/>
              <a:cs typeface="+mn-cs"/>
            </a:endParaRPr>
          </a:p>
        </p:txBody>
      </p:sp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908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372" y="3063497"/>
            <a:ext cx="2747443" cy="964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ts val="3400"/>
              </a:lnSpc>
              <a:spcBef>
                <a:spcPct val="30000"/>
              </a:spcBef>
              <a:spcAft>
                <a:spcPts val="2400"/>
              </a:spcAft>
              <a:defRPr/>
            </a:pPr>
            <a:r>
              <a:rPr lang="en-GB" sz="2400" dirty="0" smtClean="0">
                <a:solidFill>
                  <a:srgbClr val="00316E"/>
                </a:solidFill>
                <a:latin typeface="+mn-lt"/>
              </a:rPr>
              <a:t>EU28 </a:t>
            </a:r>
            <a:r>
              <a:rPr lang="en-GB" sz="2400" dirty="0">
                <a:solidFill>
                  <a:srgbClr val="00316E"/>
                </a:solidFill>
                <a:latin typeface="+mn-lt"/>
              </a:rPr>
              <a:t>+ </a:t>
            </a:r>
            <a:r>
              <a:rPr lang="cs-CZ" sz="2400" dirty="0" smtClean="0">
                <a:solidFill>
                  <a:srgbClr val="00316E"/>
                </a:solidFill>
                <a:latin typeface="+mn-lt"/>
              </a:rPr>
              <a:t>Norsko</a:t>
            </a:r>
            <a:r>
              <a:rPr lang="en-GB" sz="2400" dirty="0" smtClean="0">
                <a:solidFill>
                  <a:srgbClr val="00316E"/>
                </a:solidFill>
                <a:latin typeface="+mn-lt"/>
              </a:rPr>
              <a:t> &amp;                      </a:t>
            </a:r>
            <a:r>
              <a:rPr lang="cs-CZ" sz="2400" dirty="0" smtClean="0">
                <a:solidFill>
                  <a:srgbClr val="00316E"/>
                </a:solidFill>
                <a:latin typeface="+mn-lt"/>
              </a:rPr>
              <a:t>Švýcarsko</a:t>
            </a:r>
            <a:endParaRPr lang="en-GB" sz="2400" dirty="0">
              <a:solidFill>
                <a:srgbClr val="00316E"/>
              </a:solidFill>
              <a:latin typeface="+mn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8783" y="783089"/>
            <a:ext cx="8964612" cy="577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>
              <a:lnSpc>
                <a:spcPct val="110000"/>
              </a:lnSpc>
              <a:spcBef>
                <a:spcPts val="1400"/>
              </a:spcBef>
              <a:defRPr/>
            </a:pPr>
            <a:r>
              <a:rPr lang="cs-CZ" sz="2800" b="1" kern="0" dirty="0" smtClean="0">
                <a:solidFill>
                  <a:srgbClr val="00316E"/>
                </a:solidFill>
                <a:latin typeface="Arial"/>
                <a:cs typeface="+mn-cs"/>
              </a:rPr>
              <a:t>Geografické vymezení</a:t>
            </a:r>
            <a:endParaRPr lang="en-GB" sz="2400" b="1" kern="0" dirty="0">
              <a:solidFill>
                <a:srgbClr val="00316E"/>
              </a:solidFill>
              <a:latin typeface="Arial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9872" y="1628800"/>
            <a:ext cx="4944141" cy="4557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553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87624" y="744848"/>
            <a:ext cx="6804248" cy="12807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cs-CZ" sz="2800" dirty="0" smtClean="0"/>
              <a:t>Tematické zaměření</a:t>
            </a:r>
            <a:endParaRPr lang="en-GB" sz="2800" dirty="0" smtClean="0"/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dirty="0" smtClean="0"/>
              <a:t>4 </a:t>
            </a:r>
            <a:r>
              <a:rPr lang="en-GB" dirty="0" err="1" smtClean="0"/>
              <a:t>priorit</a:t>
            </a:r>
            <a:r>
              <a:rPr lang="cs-CZ" dirty="0" smtClean="0"/>
              <a:t>ní osy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294156" y="127863"/>
            <a:ext cx="1786935" cy="1947565"/>
          </a:xfrm>
          <a:prstGeom prst="wedgeEllipseCallout">
            <a:avLst>
              <a:gd name="adj1" fmla="val 56242"/>
              <a:gd name="adj2" fmla="val 41007"/>
            </a:avLst>
          </a:prstGeom>
          <a:solidFill>
            <a:srgbClr val="FDC60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…S3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dirty="0">
                <a:solidFill>
                  <a:schemeClr val="bg1"/>
                </a:solidFill>
                <a:latin typeface="+mj-lt"/>
              </a:rPr>
              <a:t>i</a:t>
            </a:r>
            <a:r>
              <a:rPr lang="cs-CZ" sz="1400" dirty="0" smtClean="0">
                <a:solidFill>
                  <a:schemeClr val="bg1"/>
                </a:solidFill>
                <a:latin typeface="+mj-lt"/>
              </a:rPr>
              <a:t>novační infrastruktura</a:t>
            </a:r>
            <a:endParaRPr lang="en-GB" sz="1400" dirty="0" smtClean="0">
              <a:solidFill>
                <a:schemeClr val="bg1"/>
              </a:solidFill>
              <a:latin typeface="+mj-lt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dirty="0">
                <a:solidFill>
                  <a:schemeClr val="bg1"/>
                </a:solidFill>
                <a:latin typeface="+mj-lt"/>
              </a:rPr>
              <a:t>i</a:t>
            </a:r>
            <a:r>
              <a:rPr lang="cs-CZ" sz="1400" dirty="0" smtClean="0">
                <a:solidFill>
                  <a:schemeClr val="bg1"/>
                </a:solidFill>
                <a:latin typeface="+mj-lt"/>
              </a:rPr>
              <a:t>novační řetězce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…</a:t>
            </a:r>
          </a:p>
        </p:txBody>
      </p:sp>
      <p:sp>
        <p:nvSpPr>
          <p:cNvPr id="12" name="Oval Callout 11"/>
          <p:cNvSpPr/>
          <p:nvPr/>
        </p:nvSpPr>
        <p:spPr bwMode="auto">
          <a:xfrm>
            <a:off x="6028" y="4072846"/>
            <a:ext cx="1685652" cy="2250519"/>
          </a:xfrm>
          <a:prstGeom prst="wedgeEllipseCallout">
            <a:avLst>
              <a:gd name="adj1" fmla="val 55025"/>
              <a:gd name="adj2" fmla="val -26094"/>
            </a:avLst>
          </a:prstGeom>
          <a:solidFill>
            <a:srgbClr val="15996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…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energetická účinnost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dirty="0">
                <a:solidFill>
                  <a:schemeClr val="bg1"/>
                </a:solidFill>
                <a:latin typeface="+mj-lt"/>
              </a:rPr>
              <a:t>o</a:t>
            </a:r>
            <a:r>
              <a:rPr lang="cs-CZ" sz="1400" dirty="0" smtClean="0">
                <a:solidFill>
                  <a:schemeClr val="bg1"/>
                </a:solidFill>
                <a:latin typeface="+mj-lt"/>
              </a:rPr>
              <a:t>bnovitelná energie</a:t>
            </a:r>
            <a:endParaRPr lang="en-GB" sz="1400" dirty="0" smtClean="0">
              <a:solidFill>
                <a:schemeClr val="bg1"/>
              </a:solidFill>
              <a:latin typeface="+mj-lt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dirty="0">
                <a:solidFill>
                  <a:schemeClr val="bg1"/>
                </a:solidFill>
                <a:latin typeface="+mj-lt"/>
              </a:rPr>
              <a:t>u</a:t>
            </a:r>
            <a:r>
              <a:rPr lang="cs-CZ" sz="1400" dirty="0" smtClean="0">
                <a:solidFill>
                  <a:schemeClr val="bg1"/>
                </a:solidFill>
                <a:latin typeface="+mj-lt"/>
              </a:rPr>
              <a:t>držitelná doprava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…</a:t>
            </a:r>
          </a:p>
        </p:txBody>
      </p:sp>
      <p:sp>
        <p:nvSpPr>
          <p:cNvPr id="13" name="Oval Callout 12"/>
          <p:cNvSpPr/>
          <p:nvPr/>
        </p:nvSpPr>
        <p:spPr bwMode="auto">
          <a:xfrm>
            <a:off x="7121624" y="805174"/>
            <a:ext cx="1847006" cy="1341656"/>
          </a:xfrm>
          <a:prstGeom prst="wedgeEllipseCallout">
            <a:avLst>
              <a:gd name="adj1" fmla="val -51415"/>
              <a:gd name="adj2" fmla="val 39731"/>
            </a:avLst>
          </a:prstGeom>
          <a:solidFill>
            <a:srgbClr val="1CB8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…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založení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,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dirty="0" smtClean="0">
                <a:solidFill>
                  <a:schemeClr val="bg1"/>
                </a:solidFill>
                <a:latin typeface="+mj-lt"/>
              </a:rPr>
              <a:t>rozvoj</a:t>
            </a:r>
            <a:r>
              <a:rPr lang="en-GB" sz="1400" dirty="0" smtClean="0">
                <a:solidFill>
                  <a:schemeClr val="bg1"/>
                </a:solidFill>
                <a:latin typeface="+mj-lt"/>
              </a:rPr>
              <a:t>,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dirty="0">
                <a:solidFill>
                  <a:schemeClr val="bg1"/>
                </a:solidFill>
                <a:latin typeface="+mj-lt"/>
              </a:rPr>
              <a:t>r</a:t>
            </a:r>
            <a:r>
              <a:rPr lang="cs-CZ" sz="1400" dirty="0" smtClean="0">
                <a:solidFill>
                  <a:schemeClr val="bg1"/>
                </a:solidFill>
                <a:latin typeface="+mj-lt"/>
              </a:rPr>
              <a:t>ůst MSP</a:t>
            </a:r>
            <a:r>
              <a:rPr lang="en-GB" sz="1400" dirty="0" smtClean="0">
                <a:solidFill>
                  <a:schemeClr val="bg1"/>
                </a:solidFill>
                <a:latin typeface="+mj-lt"/>
              </a:rPr>
              <a:t>…</a:t>
            </a:r>
          </a:p>
        </p:txBody>
      </p:sp>
      <p:sp>
        <p:nvSpPr>
          <p:cNvPr id="14" name="Oval Callout 13"/>
          <p:cNvSpPr/>
          <p:nvPr/>
        </p:nvSpPr>
        <p:spPr bwMode="auto">
          <a:xfrm>
            <a:off x="7020272" y="4043879"/>
            <a:ext cx="2123728" cy="1947565"/>
          </a:xfrm>
          <a:prstGeom prst="wedgeEllipseCallout">
            <a:avLst>
              <a:gd name="adj1" fmla="val -51814"/>
              <a:gd name="adj2" fmla="val -28983"/>
            </a:avLst>
          </a:prstGeom>
          <a:solidFill>
            <a:srgbClr val="98C2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…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přírodní dědictví</a:t>
            </a:r>
            <a:endParaRPr lang="en-GB" sz="1400" dirty="0">
              <a:solidFill>
                <a:schemeClr val="bg1"/>
              </a:solidFill>
              <a:latin typeface="+mj-lt"/>
            </a:endParaRP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dirty="0" smtClean="0">
                <a:solidFill>
                  <a:schemeClr val="bg1"/>
                </a:solidFill>
                <a:latin typeface="+mj-lt"/>
              </a:rPr>
              <a:t>kulturní dědictví 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dirty="0">
                <a:solidFill>
                  <a:schemeClr val="bg1"/>
                </a:solidFill>
                <a:latin typeface="+mj-lt"/>
              </a:rPr>
              <a:t>e</a:t>
            </a:r>
            <a:r>
              <a:rPr lang="cs-CZ" sz="1400" dirty="0" smtClean="0">
                <a:solidFill>
                  <a:schemeClr val="bg1"/>
                </a:solidFill>
                <a:latin typeface="+mj-lt"/>
              </a:rPr>
              <a:t>fektivní využívání zdrojů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419872" y="2132856"/>
            <a:ext cx="1908720" cy="16344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pic>
        <p:nvPicPr>
          <p:cNvPr id="15" name="Image 2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160" y="2100607"/>
            <a:ext cx="724612" cy="773557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088659"/>
              </p:ext>
            </p:extLst>
          </p:nvPr>
        </p:nvGraphicFramePr>
        <p:xfrm>
          <a:off x="1835696" y="2020886"/>
          <a:ext cx="5078118" cy="3969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9059"/>
                <a:gridCol w="2539059"/>
              </a:tblGrid>
              <a:tr h="191217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Výzkum a inovace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MSP konkurenceschopnost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</a:tr>
              <a:tr h="1589699">
                <a:tc>
                  <a:txBody>
                    <a:bodyPr/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Nízkouhlíkové hospodářství</a:t>
                      </a:r>
                      <a:endParaRPr kumimoji="0" lang="en-GB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Životní prostředí a efektivní využívání zdrojů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222"/>
                    </a:solidFill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794447" y="2005219"/>
            <a:ext cx="3385375" cy="2916217"/>
            <a:chOff x="2794447" y="2005219"/>
            <a:chExt cx="3385375" cy="2916217"/>
          </a:xfrm>
        </p:grpSpPr>
        <p:pic>
          <p:nvPicPr>
            <p:cNvPr id="27" name="Image 3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447" y="4020934"/>
              <a:ext cx="833869" cy="848226"/>
            </a:xfrm>
            <a:prstGeom prst="rect">
              <a:avLst/>
            </a:prstGeom>
            <a:noFill/>
          </p:spPr>
        </p:pic>
        <p:pic>
          <p:nvPicPr>
            <p:cNvPr id="28" name="Image 32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448" y="2005219"/>
              <a:ext cx="833869" cy="877557"/>
            </a:xfrm>
            <a:prstGeom prst="rect">
              <a:avLst/>
            </a:prstGeom>
            <a:noFill/>
          </p:spPr>
        </p:pic>
        <p:pic>
          <p:nvPicPr>
            <p:cNvPr id="29" name="Image 37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160" y="4072846"/>
              <a:ext cx="877662" cy="848590"/>
            </a:xfrm>
            <a:prstGeom prst="rect">
              <a:avLst/>
            </a:prstGeom>
            <a:noFill/>
          </p:spPr>
        </p:pic>
        <p:pic>
          <p:nvPicPr>
            <p:cNvPr id="30" name="Image 29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156" y="2100607"/>
              <a:ext cx="952125" cy="85265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9758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298901"/>
              </p:ext>
            </p:extLst>
          </p:nvPr>
        </p:nvGraphicFramePr>
        <p:xfrm>
          <a:off x="611560" y="980729"/>
          <a:ext cx="7704137" cy="49608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704137"/>
              </a:tblGrid>
              <a:tr h="792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Prioritní osa 1: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Výzkum, technologický rozvoj a inovace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rgbClr val="FDC608"/>
                    </a:solidFill>
                  </a:tcPr>
                </a:tc>
              </a:tr>
              <a:tr h="838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Specifický cíl 1.1: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 i="1" dirty="0" smtClean="0">
                          <a:solidFill>
                            <a:schemeClr val="tx1"/>
                          </a:solidFill>
                          <a:effectLst/>
                        </a:rPr>
                        <a:t>Zlepšit realizaci politik a programů regionálního rozvoje, zejména programů Investice pro růst a zaměstnanost </a:t>
                      </a:r>
                      <a:br>
                        <a:rPr lang="cs-CZ" sz="1200" b="0" i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200" b="0" i="1" dirty="0" smtClean="0">
                          <a:solidFill>
                            <a:schemeClr val="tx1"/>
                          </a:solidFill>
                          <a:effectLst/>
                        </a:rPr>
                        <a:t>a případně programů Evropské územní spolupráce, </a:t>
                      </a:r>
                      <a:r>
                        <a:rPr lang="cs-CZ" sz="1200" b="1" i="1" dirty="0" smtClean="0">
                          <a:solidFill>
                            <a:schemeClr val="tx1"/>
                          </a:solidFill>
                          <a:effectLst/>
                        </a:rPr>
                        <a:t>v oblasti výzkumné a inovační infrastruktury a kapacit</a:t>
                      </a: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rgbClr val="FDC608"/>
                    </a:solidFill>
                  </a:tcPr>
                </a:tc>
              </a:tr>
              <a:tr h="3330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Podporované aktivity (příklady):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Regionální orgány a aktéři podporující podnikání sdílející zkušenosti v oblastech veřejného financování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podporu inovací jako klíčového prvku inovační infrastruktury, což vede k vytvoření akčních plánů na zřízení revolvingového  fondu na technologické inovace v každém regionu buď jako „finančního nástroje“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regionálním programu Růst a zaměstnanost, nebo jako fondu, který bude řízen nezávisle.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mezi regionálními orgány o politikách a programech na vytváření výzkumných zařízení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zakládání mezinárodních sítí spolupráce v oblasti výzkumu a vývoje v méně výzkumně intenzivních regionech, a na přípravu vytvoření těchto zařízení a sítí prostřednictvím akčních plánů.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mezi agenturami regionálního rozvoje pro plánování opatření ke zlepšování shody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mezi osnovami vysokých škol a potřebami lidského kapitálu podniků v jejich regionálních sektorech inteligentní specializace.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mezi regionálními aktéry ke zlepšení politik na podporu inovací, které řeší klíčové sociální výzvy v oblasti zdraví, demografické změny a blahobytu.</a:t>
                      </a:r>
                      <a:endParaRPr lang="cs-CZ" sz="12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4" marR="68574" marT="0" marB="0">
                    <a:solidFill>
                      <a:srgbClr val="FDC608"/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426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418698"/>
              </p:ext>
            </p:extLst>
          </p:nvPr>
        </p:nvGraphicFramePr>
        <p:xfrm>
          <a:off x="755576" y="1124744"/>
          <a:ext cx="7704137" cy="48965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704137"/>
              </a:tblGrid>
              <a:tr h="801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Prioritní osa 1: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Výzkum, technologický rozvoj a inovace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rgbClr val="FDC608"/>
                    </a:solidFill>
                  </a:tcPr>
                </a:tc>
              </a:tr>
              <a:tr h="1195320">
                <a:tc>
                  <a:txBody>
                    <a:bodyPr/>
                    <a:lstStyle/>
                    <a:p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Specifický cíl 1.2:</a:t>
                      </a:r>
                    </a:p>
                    <a:p>
                      <a:endParaRPr lang="cs-CZ" sz="12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Zlepšit realizaci politik a programů regionálního rozvoje, zejména programů Investice pro růst a zaměstnanost </a:t>
                      </a:r>
                      <a:br>
                        <a:rPr lang="cs-C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případně programů Evropské územní spolupráce, které v</a:t>
                      </a:r>
                      <a:r>
                        <a:rPr lang="cs-CZ" sz="12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regionálních inovačních řetězcích „inteligentní specializace“ a inovačních příležitostí podporují aktéry v zavádění inovací</a:t>
                      </a:r>
                      <a:r>
                        <a:rPr lang="cs-C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74" marR="68574" marT="0" marB="0">
                    <a:solidFill>
                      <a:srgbClr val="FDC608"/>
                    </a:solidFill>
                  </a:tcPr>
                </a:tc>
              </a:tr>
              <a:tr h="2899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Podporované aktivity (příklady):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poznatků o používané praxi mezi regionální orgány, vysokými školami a inovačními agenturami,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aby mohly být v každém partnerském regionu rozvíjeny zařízení a metody na podporu přenosu znalostí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posilování příležitostí k otevřeným inovacím mezi podnikatelskou a akademickou sférou v oblasti zelených technologií jak v rámci partnerských regionů, tak i mezi nimi.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poznatků o používané praxi při rozvoji a řízení klastrů zabývajících se biologickými obory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mezi regionálními rozvojovými agenturami, přičemž výsledkem jsou akční plány na zakládání nových regionálních a přeshraničních klastrů prostřednictvím projektů v rámci příslušných regionálních programů Růst a zaměstnanost a přeshraničních programů EÚS.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Spolupráce mezi regionálními orgány a aktéry poskytujícími podporu podnikům z regionů se silnými obory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oblasti IKT / nových médií za účelem výměny poznatků o používané praxi a přípravy opatření na zvýšení podnikatelské spolupráce v rámci regionů i mezi nimi ve prospěch komercializace výsledků výzkumu a vývoje.</a:t>
                      </a:r>
                      <a:endParaRPr lang="cs-CZ" sz="12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4" marR="68574" marT="0" marB="0">
                    <a:solidFill>
                      <a:srgbClr val="FDC608"/>
                    </a:solidFill>
                  </a:tcPr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611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843794"/>
              </p:ext>
            </p:extLst>
          </p:nvPr>
        </p:nvGraphicFramePr>
        <p:xfrm>
          <a:off x="827584" y="908720"/>
          <a:ext cx="7704137" cy="5328592"/>
        </p:xfrm>
        <a:graphic>
          <a:graphicData uri="http://schemas.openxmlformats.org/drawingml/2006/table">
            <a:tbl>
              <a:tblPr/>
              <a:tblGrid>
                <a:gridCol w="7704137"/>
              </a:tblGrid>
              <a:tr h="8613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charset="0"/>
                          <a:cs typeface="Times New Roman" pitchFamily="18" charset="0"/>
                        </a:rPr>
                        <a:t>Prioritní osa 2:</a:t>
                      </a:r>
                      <a:endParaRPr kumimoji="0" lang="cs-CZ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charset="0"/>
                          <a:cs typeface="Times New Roman" pitchFamily="18" charset="0"/>
                        </a:rPr>
                        <a:t>Konkurenceschopnost malých a středních podniků</a:t>
                      </a:r>
                      <a:endParaRPr kumimoji="0" lang="cs-CZ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B8CF">
                        <a:alpha val="63000"/>
                      </a:srgbClr>
                    </a:solidFill>
                  </a:tcPr>
                </a:tc>
              </a:tr>
              <a:tr h="11845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Specifický cíl 2.1: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Zlepšit realizaci politik a programů regionálního rozvoje, zejména programů Investice pro růst a zaměstnanost </a:t>
                      </a:r>
                      <a:br>
                        <a:rPr kumimoji="0" lang="cs-CZ" altLang="cs-CZ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a případně programů Evropské územní spolupráce, které </a:t>
                      </a:r>
                      <a:r>
                        <a:rPr kumimoji="0" lang="cs-CZ" altLang="cs-CZ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podporují MSP ve všech fázích jejich životního cyklu, aby se rozvíjely, rostly a byly aktivní na poli inovací</a:t>
                      </a:r>
                      <a:r>
                        <a:rPr kumimoji="0" lang="cs-CZ" altLang="cs-CZ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B8CF">
                        <a:alpha val="63000"/>
                      </a:srgbClr>
                    </a:solidFill>
                  </a:tcPr>
                </a:tc>
              </a:tr>
              <a:tr h="32826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Podporované aktivity (příklady):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Spolupráce mezi regionálními orgány a agenturami poskytujícími podporu podnikům za účelem výměny poznatků o uspořádání a správě prostředků na financování počátečního kapitálu na podporu MSP, přípravy takovýchto forem finanční podpory prostřednictvím programů Investice pro růst a zaměstnanost nebo jiných regionálních programů na podporu podnikání.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Výměna zkušeností mezi regionálními orgány a aktéry poskytujícími podporu podnikům v oblasti zvyšování informovanosti a budování podnikatelských kvalit mezi mladými lidmi a příprava akčních plánů na zavedení programů podpory mladým podnikatelům v jejich regionech.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Výměna poznatků o používané praxi v oblasti podpory internacionalizace a exportu u MSP mezi regionálními rozvojovými agenturami, přičemž výsledkem jsou akční plány na vytváření nových a zlepšování stávajících forem podpory internacionalizace MSP v jednotlivých regionech prostřednictvím projektu v rámci regionálního programu Růst a zaměstnanost nebo jiných regionálních programů.</a:t>
                      </a:r>
                      <a:endParaRPr lang="cs-CZ" sz="1200" b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B8CF">
                        <a:alpha val="6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3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INTERREG_IVC_2 2">
      <a:dk1>
        <a:srgbClr val="00316E"/>
      </a:dk1>
      <a:lt1>
        <a:srgbClr val="FFFFFF"/>
      </a:lt1>
      <a:dk2>
        <a:srgbClr val="00316E"/>
      </a:dk2>
      <a:lt2>
        <a:srgbClr val="2D2015"/>
      </a:lt2>
      <a:accent1>
        <a:srgbClr val="8C7B70"/>
      </a:accent1>
      <a:accent2>
        <a:srgbClr val="8F5F2F"/>
      </a:accent2>
      <a:accent3>
        <a:srgbClr val="FFFFFF"/>
      </a:accent3>
      <a:accent4>
        <a:srgbClr val="00285D"/>
      </a:accent4>
      <a:accent5>
        <a:srgbClr val="C5BFBB"/>
      </a:accent5>
      <a:accent6>
        <a:srgbClr val="81552A"/>
      </a:accent6>
      <a:hlink>
        <a:srgbClr val="00316E"/>
      </a:hlink>
      <a:folHlink>
        <a:srgbClr val="00316E"/>
      </a:folHlink>
    </a:clrScheme>
    <a:fontScheme name="INTERREG_IVC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INTERREG_IVC_2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REG_IVC_2 2">
        <a:dk1>
          <a:srgbClr val="00316E"/>
        </a:dk1>
        <a:lt1>
          <a:srgbClr val="FFFFFF"/>
        </a:lt1>
        <a:dk2>
          <a:srgbClr val="00316E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285D"/>
        </a:accent4>
        <a:accent5>
          <a:srgbClr val="C5BFBB"/>
        </a:accent5>
        <a:accent6>
          <a:srgbClr val="81552A"/>
        </a:accent6>
        <a:hlink>
          <a:srgbClr val="00316E"/>
        </a:hlink>
        <a:folHlink>
          <a:srgbClr val="0031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19303</TotalTime>
  <Words>1345</Words>
  <Application>Microsoft Office PowerPoint</Application>
  <PresentationFormat>Předvádění na obrazovce (4:3)</PresentationFormat>
  <Paragraphs>332</Paragraphs>
  <Slides>30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title title title title</dc:title>
  <dc:creator>communication</dc:creator>
  <cp:lastModifiedBy>P. Lukes</cp:lastModifiedBy>
  <cp:revision>1152</cp:revision>
  <cp:lastPrinted>2015-04-10T13:16:20Z</cp:lastPrinted>
  <dcterms:created xsi:type="dcterms:W3CDTF">2009-05-06T08:39:49Z</dcterms:created>
  <dcterms:modified xsi:type="dcterms:W3CDTF">2015-05-04T13:39:34Z</dcterms:modified>
</cp:coreProperties>
</file>