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4201" r:id="rId2"/>
  </p:sldMasterIdLst>
  <p:notesMasterIdLst>
    <p:notesMasterId r:id="rId18"/>
  </p:notesMasterIdLst>
  <p:handoutMasterIdLst>
    <p:handoutMasterId r:id="rId19"/>
  </p:handoutMasterIdLst>
  <p:sldIdLst>
    <p:sldId id="262" r:id="rId3"/>
    <p:sldId id="436" r:id="rId4"/>
    <p:sldId id="454" r:id="rId5"/>
    <p:sldId id="447" r:id="rId6"/>
    <p:sldId id="455" r:id="rId7"/>
    <p:sldId id="435" r:id="rId8"/>
    <p:sldId id="439" r:id="rId9"/>
    <p:sldId id="387" r:id="rId10"/>
    <p:sldId id="456" r:id="rId11"/>
    <p:sldId id="457" r:id="rId12"/>
    <p:sldId id="404" r:id="rId13"/>
    <p:sldId id="413" r:id="rId14"/>
    <p:sldId id="431" r:id="rId15"/>
    <p:sldId id="426" r:id="rId16"/>
    <p:sldId id="429" r:id="rId17"/>
  </p:sldIdLst>
  <p:sldSz cx="9144000" cy="6858000" type="screen4x3"/>
  <p:notesSz cx="6797675" cy="9926638"/>
  <p:defaultTextStyle>
    <a:defPPr>
      <a:defRPr lang="da-DK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00"/>
    <a:srgbClr val="FF3300"/>
    <a:srgbClr val="DDDDDD"/>
    <a:srgbClr val="192185"/>
    <a:srgbClr val="FFFFFF"/>
    <a:srgbClr val="408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506" autoAdjust="0"/>
    <p:restoredTop sz="87905" autoAdjust="0"/>
  </p:normalViewPr>
  <p:slideViewPr>
    <p:cSldViewPr>
      <p:cViewPr>
        <p:scale>
          <a:sx n="75" d="100"/>
          <a:sy n="75" d="100"/>
        </p:scale>
        <p:origin x="-2064" y="-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134BD-BE9E-4CE9-A9B6-6B9FC6F2B52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75C4C8-6B68-42B1-A918-285DCA3870E2}">
      <dgm:prSet phldrT="[Text]" custT="1"/>
      <dgm:spPr>
        <a:gradFill rotWithShape="0">
          <a:gsLst>
            <a:gs pos="2000">
              <a:srgbClr val="FFC000"/>
            </a:gs>
            <a:gs pos="78000">
              <a:srgbClr val="FFFF00"/>
            </a:gs>
          </a:gsLst>
          <a:lin ang="5400000" scaled="0"/>
        </a:gradFill>
      </dgm:spPr>
      <dgm:t>
        <a:bodyPr/>
        <a:lstStyle/>
        <a:p>
          <a:r>
            <a:rPr lang="cs-CZ" sz="2500" baseline="0" dirty="0" smtClean="0">
              <a:solidFill>
                <a:schemeClr val="tx1"/>
              </a:solidFill>
            </a:rPr>
            <a:t>Prioritní osa 2</a:t>
          </a:r>
        </a:p>
        <a:p>
          <a:r>
            <a:rPr lang="cs-CZ" sz="2000" baseline="0" dirty="0" smtClean="0">
              <a:solidFill>
                <a:schemeClr val="tx1"/>
              </a:solidFill>
            </a:rPr>
            <a:t>Štíhlejší, efektivnější a účinnější</a:t>
          </a:r>
        </a:p>
        <a:p>
          <a:r>
            <a:rPr lang="cs-CZ" sz="2000" baseline="0" dirty="0" smtClean="0">
              <a:solidFill>
                <a:schemeClr val="tx1"/>
              </a:solidFill>
            </a:rPr>
            <a:t>implementační opatření</a:t>
          </a:r>
        </a:p>
        <a:p>
          <a:r>
            <a:rPr lang="cs-CZ" sz="2000" baseline="0" dirty="0" smtClean="0">
              <a:solidFill>
                <a:schemeClr val="tx1"/>
              </a:solidFill>
            </a:rPr>
            <a:t>a účinná pomoc při realizaci programu</a:t>
          </a:r>
        </a:p>
        <a:p>
          <a:r>
            <a:rPr lang="cs-CZ" sz="2000" baseline="0" dirty="0" smtClean="0">
              <a:solidFill>
                <a:schemeClr val="tx1"/>
              </a:solidFill>
            </a:rPr>
            <a:t>(Technická pomoc)</a:t>
          </a:r>
          <a:endParaRPr lang="cs-CZ" sz="2000" baseline="0" dirty="0">
            <a:solidFill>
              <a:schemeClr val="tx1"/>
            </a:solidFill>
          </a:endParaRPr>
        </a:p>
      </dgm:t>
    </dgm:pt>
    <dgm:pt modelId="{D36330DF-F2D5-4829-B28A-F76AC84BDA7E}" type="parTrans" cxnId="{6B481C62-BD02-460D-80C3-0EA4E9ECDAB1}">
      <dgm:prSet/>
      <dgm:spPr/>
      <dgm:t>
        <a:bodyPr/>
        <a:lstStyle/>
        <a:p>
          <a:endParaRPr lang="cs-CZ"/>
        </a:p>
      </dgm:t>
    </dgm:pt>
    <dgm:pt modelId="{FF16C3D9-7F9B-402E-89A7-1D9A4D1F5A22}" type="sibTrans" cxnId="{6B481C62-BD02-460D-80C3-0EA4E9ECDAB1}">
      <dgm:prSet/>
      <dgm:spPr/>
      <dgm:t>
        <a:bodyPr/>
        <a:lstStyle/>
        <a:p>
          <a:endParaRPr lang="cs-CZ"/>
        </a:p>
      </dgm:t>
    </dgm:pt>
    <dgm:pt modelId="{DDCCF939-ED53-4287-93BB-AE8D29921753}" type="pres">
      <dgm:prSet presAssocID="{751134BD-BE9E-4CE9-A9B6-6B9FC6F2B5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6749ED1-251A-4B16-9922-E1868D61BBFF}" type="pres">
      <dgm:prSet presAssocID="{E875C4C8-6B68-42B1-A918-285DCA3870E2}" presName="vertOne" presStyleCnt="0"/>
      <dgm:spPr/>
    </dgm:pt>
    <dgm:pt modelId="{39503BA7-8686-47D5-A744-5CF75067EB27}" type="pres">
      <dgm:prSet presAssocID="{E875C4C8-6B68-42B1-A918-285DCA3870E2}" presName="txOne" presStyleLbl="node0" presStyleIdx="0" presStyleCnt="1" custScaleY="72878" custLinFactNeighborX="-980" custLinFactNeighborY="104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E92D5E-DD63-4704-9336-D74DEFBC7871}" type="pres">
      <dgm:prSet presAssocID="{E875C4C8-6B68-42B1-A918-285DCA3870E2}" presName="horzOne" presStyleCnt="0"/>
      <dgm:spPr/>
    </dgm:pt>
  </dgm:ptLst>
  <dgm:cxnLst>
    <dgm:cxn modelId="{9F41B670-86D4-4D0A-8F0C-2127D6C75821}" type="presOf" srcId="{751134BD-BE9E-4CE9-A9B6-6B9FC6F2B522}" destId="{DDCCF939-ED53-4287-93BB-AE8D29921753}" srcOrd="0" destOrd="0" presId="urn:microsoft.com/office/officeart/2005/8/layout/hierarchy4"/>
    <dgm:cxn modelId="{D32FCDD8-757B-4E4F-B577-F742673A5638}" type="presOf" srcId="{E875C4C8-6B68-42B1-A918-285DCA3870E2}" destId="{39503BA7-8686-47D5-A744-5CF75067EB27}" srcOrd="0" destOrd="0" presId="urn:microsoft.com/office/officeart/2005/8/layout/hierarchy4"/>
    <dgm:cxn modelId="{6B481C62-BD02-460D-80C3-0EA4E9ECDAB1}" srcId="{751134BD-BE9E-4CE9-A9B6-6B9FC6F2B522}" destId="{E875C4C8-6B68-42B1-A918-285DCA3870E2}" srcOrd="0" destOrd="0" parTransId="{D36330DF-F2D5-4829-B28A-F76AC84BDA7E}" sibTransId="{FF16C3D9-7F9B-402E-89A7-1D9A4D1F5A22}"/>
    <dgm:cxn modelId="{12BBE51C-4D84-42B4-87E1-7C18FC5C1180}" type="presParOf" srcId="{DDCCF939-ED53-4287-93BB-AE8D29921753}" destId="{06749ED1-251A-4B16-9922-E1868D61BBFF}" srcOrd="0" destOrd="0" presId="urn:microsoft.com/office/officeart/2005/8/layout/hierarchy4"/>
    <dgm:cxn modelId="{E74CCDFC-8716-4AA1-86ED-EB8CF352B3B5}" type="presParOf" srcId="{06749ED1-251A-4B16-9922-E1868D61BBFF}" destId="{39503BA7-8686-47D5-A744-5CF75067EB27}" srcOrd="0" destOrd="0" presId="urn:microsoft.com/office/officeart/2005/8/layout/hierarchy4"/>
    <dgm:cxn modelId="{10EDED34-C16E-4F72-87D7-840FF85B0CEE}" type="presParOf" srcId="{06749ED1-251A-4B16-9922-E1868D61BBFF}" destId="{8CE92D5E-DD63-4704-9336-D74DEFBC787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03BA7-8686-47D5-A744-5CF75067EB27}">
      <dsp:nvSpPr>
        <dsp:cNvPr id="0" name=""/>
        <dsp:cNvSpPr/>
      </dsp:nvSpPr>
      <dsp:spPr>
        <a:xfrm>
          <a:off x="0" y="720080"/>
          <a:ext cx="7731504" cy="2185582"/>
        </a:xfrm>
        <a:prstGeom prst="roundRect">
          <a:avLst>
            <a:gd name="adj" fmla="val 10000"/>
          </a:avLst>
        </a:prstGeom>
        <a:gradFill rotWithShape="0">
          <a:gsLst>
            <a:gs pos="2000">
              <a:srgbClr val="FFC000"/>
            </a:gs>
            <a:gs pos="78000">
              <a:srgbClr val="FFF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baseline="0" dirty="0" smtClean="0">
              <a:solidFill>
                <a:schemeClr val="tx1"/>
              </a:solidFill>
            </a:rPr>
            <a:t>Prioritní osa 2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solidFill>
                <a:schemeClr val="tx1"/>
              </a:solidFill>
            </a:rPr>
            <a:t>Štíhlejší, efektivnější a účinnější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solidFill>
                <a:schemeClr val="tx1"/>
              </a:solidFill>
            </a:rPr>
            <a:t>implementační opatření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solidFill>
                <a:schemeClr val="tx1"/>
              </a:solidFill>
            </a:rPr>
            <a:t>a účinná pomoc při realizaci programu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solidFill>
                <a:schemeClr val="tx1"/>
              </a:solidFill>
            </a:rPr>
            <a:t>(Technická pomoc)</a:t>
          </a:r>
          <a:endParaRPr lang="cs-CZ" sz="2000" kern="1200" baseline="0" dirty="0">
            <a:solidFill>
              <a:schemeClr val="tx1"/>
            </a:solidFill>
          </a:endParaRPr>
        </a:p>
      </dsp:txBody>
      <dsp:txXfrm>
        <a:off x="64014" y="784094"/>
        <a:ext cx="7603476" cy="2057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-1588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C4B5AA1-284C-4B37-8177-796324BD9BA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182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25513" y="-1588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-1588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6D5B718-C08E-4A33-82EC-FCC36152B2A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6357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9CE7C0-863D-4B7E-9BAD-38B0EEBAC627}" type="slidenum">
              <a:rPr lang="da-DK" altLang="cs-CZ" sz="1200" smtClean="0">
                <a:latin typeface="Times New Roman" pitchFamily="18" charset="0"/>
              </a:rPr>
              <a:pPr/>
              <a:t>1</a:t>
            </a:fld>
            <a:endParaRPr lang="da-DK" altLang="cs-CZ" sz="120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cs-CZ" altLang="cs-CZ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F95768DD-945B-4A53-9B2E-5836E1E90634}" type="slidenum">
              <a:rPr lang="en-US" altLang="cs-CZ" sz="120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</a:pPr>
              <a:t>14</a:t>
            </a:fld>
            <a:endParaRPr lang="en-US" altLang="cs-CZ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cs-CZ" altLang="cs-CZ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1EA82EB2-C794-4CCF-AC32-DB81A44E7BC9}" type="slidenum">
              <a:rPr lang="en-US" altLang="cs-CZ" sz="120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</a:pPr>
              <a:t>15</a:t>
            </a:fld>
            <a:endParaRPr lang="en-US" altLang="cs-CZ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1"/>
          <p:cNvGraphicFramePr>
            <a:graphicFrameLocks noChangeAspect="1"/>
          </p:cNvGraphicFramePr>
          <p:nvPr userDrawn="1"/>
        </p:nvGraphicFramePr>
        <p:xfrm>
          <a:off x="142875" y="0"/>
          <a:ext cx="900112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4" name="CorelDRAW" r:id="rId3" imgW="37542960" imgH="10225440" progId="CorelDRAW.Graphic.13">
                  <p:embed/>
                </p:oleObj>
              </mc:Choice>
              <mc:Fallback>
                <p:oleObj name="CorelDRAW" r:id="rId3" imgW="37542960" imgH="102254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0"/>
                        <a:ext cx="900112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5"/>
          <p:cNvSpPr>
            <a:spLocks noChangeArrowheads="1"/>
          </p:cNvSpPr>
          <p:nvPr userDrawn="1"/>
        </p:nvSpPr>
        <p:spPr bwMode="auto">
          <a:xfrm>
            <a:off x="0" y="3417888"/>
            <a:ext cx="9144000" cy="3311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6" name="Rectangle 88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7" name="Rectangle 89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8" name="Rectangle 90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9" name="Rectangle 91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" name="Rectangle 119"/>
          <p:cNvSpPr>
            <a:spLocks noChangeArrowheads="1"/>
          </p:cNvSpPr>
          <p:nvPr userDrawn="1"/>
        </p:nvSpPr>
        <p:spPr bwMode="auto">
          <a:xfrm>
            <a:off x="8816975" y="0"/>
            <a:ext cx="360363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1" name="Rectangle 120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da-DK" altLang="cs-CZ" smtClean="0"/>
              <a:t> </a:t>
            </a:r>
          </a:p>
        </p:txBody>
      </p:sp>
      <p:graphicFrame>
        <p:nvGraphicFramePr>
          <p:cNvPr id="12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5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5" descr="sentence_pptespon2013_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21413"/>
            <a:ext cx="53165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1" name="Rectangle 85"/>
          <p:cNvSpPr>
            <a:spLocks noGrp="1" noChangeArrowheads="1"/>
          </p:cNvSpPr>
          <p:nvPr>
            <p:ph type="ctrTitle"/>
          </p:nvPr>
        </p:nvSpPr>
        <p:spPr>
          <a:xfrm>
            <a:off x="719138" y="2554288"/>
            <a:ext cx="7620000" cy="685800"/>
          </a:xfrm>
        </p:spPr>
        <p:txBody>
          <a:bodyPr/>
          <a:lstStyle>
            <a:lvl1pPr>
              <a:lnSpc>
                <a:spcPct val="80000"/>
              </a:lnSpc>
              <a:defRPr sz="25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9782" name="Rectangle 86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25838"/>
            <a:ext cx="7620000" cy="685800"/>
          </a:xfrm>
        </p:spPr>
        <p:txBody>
          <a:bodyPr/>
          <a:lstStyle>
            <a:lvl1pPr marL="0" indent="0">
              <a:buFont typeface="Times" pitchFamily="18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470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898525"/>
            <a:ext cx="1933575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898525"/>
            <a:ext cx="5653087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0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1150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19138" y="1654175"/>
            <a:ext cx="3792537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4075" y="1654175"/>
            <a:ext cx="3794125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65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3538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2235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6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12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24625" y="898525"/>
            <a:ext cx="1933575" cy="58070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19138" y="898525"/>
            <a:ext cx="5653087" cy="58070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7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138" y="898525"/>
            <a:ext cx="7739062" cy="63658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19138" y="1654175"/>
            <a:ext cx="3792537" cy="5051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4075" y="1654175"/>
            <a:ext cx="3794125" cy="5051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5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83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654175"/>
            <a:ext cx="3792537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654175"/>
            <a:ext cx="3794125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6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2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58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57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5"/>
          <p:cNvGraphicFramePr>
            <a:graphicFrameLocks noChangeAspect="1"/>
          </p:cNvGraphicFramePr>
          <p:nvPr userDrawn="1"/>
        </p:nvGraphicFramePr>
        <p:xfrm>
          <a:off x="0" y="0"/>
          <a:ext cx="90011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orelDRAW" r:id="rId14" imgW="37542960" imgH="3557880" progId="CorelDRAW.Graphic.13">
                  <p:embed/>
                </p:oleObj>
              </mc:Choice>
              <mc:Fallback>
                <p:oleObj name="CorelDRAW" r:id="rId14" imgW="37542960" imgH="3557880" progId="CorelDRAW.Graphic.1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011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31" name="Rectangle 52"/>
          <p:cNvSpPr>
            <a:spLocks noChangeArrowheads="1"/>
          </p:cNvSpPr>
          <p:nvPr userDrawn="1"/>
        </p:nvSpPr>
        <p:spPr bwMode="auto">
          <a:xfrm>
            <a:off x="0" y="1546225"/>
            <a:ext cx="9144000" cy="5181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32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898525"/>
            <a:ext cx="773906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title style</a:t>
            </a:r>
          </a:p>
        </p:txBody>
      </p:sp>
      <p:sp>
        <p:nvSpPr>
          <p:cNvPr id="1033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54175"/>
            <a:ext cx="7739062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text styles</a:t>
            </a:r>
          </a:p>
          <a:p>
            <a:pPr lvl="1"/>
            <a:r>
              <a:rPr lang="da-DK" altLang="cs-CZ" smtClean="0"/>
              <a:t>Second level</a:t>
            </a:r>
          </a:p>
          <a:p>
            <a:pPr lvl="2"/>
            <a:r>
              <a:rPr lang="da-DK" altLang="cs-CZ" smtClean="0"/>
              <a:t>Third level</a:t>
            </a:r>
          </a:p>
          <a:p>
            <a:pPr lvl="3"/>
            <a:r>
              <a:rPr lang="da-DK" altLang="cs-CZ" smtClean="0"/>
              <a:t>Fourth level</a:t>
            </a:r>
          </a:p>
          <a:p>
            <a:pPr lvl="4"/>
            <a:r>
              <a:rPr lang="da-DK" altLang="cs-CZ" smtClean="0"/>
              <a:t>Fifth level</a:t>
            </a:r>
          </a:p>
        </p:txBody>
      </p:sp>
      <p:sp>
        <p:nvSpPr>
          <p:cNvPr id="1034" name="Rectangle 92"/>
          <p:cNvSpPr>
            <a:spLocks noChangeArrowheads="1"/>
          </p:cNvSpPr>
          <p:nvPr userDrawn="1"/>
        </p:nvSpPr>
        <p:spPr bwMode="auto">
          <a:xfrm>
            <a:off x="8783638" y="0"/>
            <a:ext cx="360362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35" name="Rectangle 93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95"/>
          <p:cNvGraphicFramePr>
            <a:graphicFrameLocks noChangeAspect="1"/>
          </p:cNvGraphicFramePr>
          <p:nvPr userDrawn="1"/>
        </p:nvGraphicFramePr>
        <p:xfrm>
          <a:off x="0" y="0"/>
          <a:ext cx="90011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CorelDRAW" r:id="rId14" imgW="37542960" imgH="3557880" progId="">
                  <p:embed/>
                </p:oleObj>
              </mc:Choice>
              <mc:Fallback>
                <p:oleObj name="CorelDRAW" r:id="rId14" imgW="37542960" imgH="3557880" progId="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011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1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3B3B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2053" name="Rectangle 11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2055" name="Rectangle 52"/>
          <p:cNvSpPr>
            <a:spLocks noChangeArrowheads="1"/>
          </p:cNvSpPr>
          <p:nvPr userDrawn="1"/>
        </p:nvSpPr>
        <p:spPr bwMode="auto">
          <a:xfrm>
            <a:off x="0" y="1546225"/>
            <a:ext cx="9144000" cy="5181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2056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898525"/>
            <a:ext cx="773906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title style</a:t>
            </a:r>
          </a:p>
        </p:txBody>
      </p:sp>
      <p:sp>
        <p:nvSpPr>
          <p:cNvPr id="2057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54175"/>
            <a:ext cx="7739062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text styles</a:t>
            </a:r>
          </a:p>
          <a:p>
            <a:pPr lvl="1"/>
            <a:r>
              <a:rPr lang="da-DK" altLang="cs-CZ" smtClean="0"/>
              <a:t>Second level</a:t>
            </a:r>
          </a:p>
          <a:p>
            <a:pPr lvl="2"/>
            <a:r>
              <a:rPr lang="da-DK" altLang="cs-CZ" smtClean="0"/>
              <a:t>Third level</a:t>
            </a:r>
          </a:p>
          <a:p>
            <a:pPr lvl="3"/>
            <a:r>
              <a:rPr lang="da-DK" altLang="cs-CZ" smtClean="0"/>
              <a:t>Fourth level</a:t>
            </a:r>
          </a:p>
          <a:p>
            <a:pPr lvl="4"/>
            <a:r>
              <a:rPr lang="da-DK" altLang="cs-CZ" smtClean="0"/>
              <a:t>Fifth level</a:t>
            </a:r>
          </a:p>
        </p:txBody>
      </p:sp>
      <p:sp>
        <p:nvSpPr>
          <p:cNvPr id="2058" name="Rectangle 92"/>
          <p:cNvSpPr>
            <a:spLocks noChangeArrowheads="1"/>
          </p:cNvSpPr>
          <p:nvPr userDrawn="1"/>
        </p:nvSpPr>
        <p:spPr bwMode="auto">
          <a:xfrm>
            <a:off x="8783638" y="0"/>
            <a:ext cx="360362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2059" name="Rectangle 93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espon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espon.eu/mmp/online/website/content/tools/912/918/index_EN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ur.cz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espon.eu/main/" TargetMode="External"/><Relationship Id="rId5" Type="http://schemas.openxmlformats.org/officeDocument/2006/relationships/hyperlink" Target="http://www.strukturalni-fondy.cz/" TargetMode="External"/><Relationship Id="rId4" Type="http://schemas.openxmlformats.org/officeDocument/2006/relationships/hyperlink" Target="mailto:hromil@mmr.cz" TargetMode="External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213" y="2565400"/>
            <a:ext cx="8353425" cy="73025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smtClean="0">
                <a:latin typeface="Tahoma" pitchFamily="34" charset="0"/>
                <a:cs typeface="Tahoma" pitchFamily="34" charset="0"/>
              </a:rPr>
              <a:t>OP ESPON</a:t>
            </a:r>
            <a:r>
              <a:rPr lang="en-GB" altLang="cs-CZ" sz="28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GB" altLang="cs-CZ" sz="2800" b="1" smtClean="0">
                <a:latin typeface="Tahoma" pitchFamily="34" charset="0"/>
                <a:cs typeface="Tahoma" pitchFamily="34" charset="0"/>
              </a:rPr>
            </a:br>
            <a:r>
              <a:rPr lang="cs-CZ" altLang="cs-CZ" sz="2800" b="1" smtClean="0">
                <a:latin typeface="Tahoma" pitchFamily="34" charset="0"/>
                <a:cs typeface="Tahoma" pitchFamily="34" charset="0"/>
              </a:rPr>
              <a:t>Odborný seminář k EÚS</a:t>
            </a:r>
            <a:endParaRPr lang="da-DK" altLang="cs-CZ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288" y="2492375"/>
            <a:ext cx="8353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lang="en-GB" altLang="cs-CZ" sz="3200">
              <a:latin typeface="Verdana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95288" y="3429000"/>
            <a:ext cx="84248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en-GB" altLang="cs-CZ" sz="28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cs-CZ" altLang="cs-CZ" sz="2800" dirty="0" smtClean="0">
                <a:solidFill>
                  <a:srgbClr val="002060"/>
                </a:solidFill>
                <a:cs typeface="Tahoma" pitchFamily="34" charset="0"/>
              </a:rPr>
              <a:t>PS </a:t>
            </a:r>
            <a:r>
              <a:rPr lang="en-GB" altLang="cs-CZ" sz="2800" dirty="0" smtClean="0">
                <a:solidFill>
                  <a:srgbClr val="002060"/>
                </a:solidFill>
                <a:cs typeface="Tahoma" pitchFamily="34" charset="0"/>
              </a:rPr>
              <a:t>ESPON</a:t>
            </a:r>
            <a:r>
              <a:rPr lang="cs-CZ" altLang="cs-CZ" sz="2800" dirty="0" smtClean="0">
                <a:solidFill>
                  <a:srgbClr val="002060"/>
                </a:solidFill>
                <a:cs typeface="Tahoma" pitchFamily="34" charset="0"/>
              </a:rPr>
              <a:t> 2020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altLang="cs-CZ" sz="2800" dirty="0">
                <a:solidFill>
                  <a:srgbClr val="002060"/>
                </a:solidFill>
                <a:cs typeface="Tahoma" pitchFamily="34" charset="0"/>
              </a:rPr>
              <a:t>v</a:t>
            </a:r>
            <a:r>
              <a:rPr lang="cs-CZ" altLang="cs-CZ" sz="2800" dirty="0" smtClean="0">
                <a:solidFill>
                  <a:srgbClr val="002060"/>
                </a:solidFill>
                <a:cs typeface="Tahoma" pitchFamily="34" charset="0"/>
              </a:rPr>
              <a:t>s.</a:t>
            </a:r>
            <a:endParaRPr lang="en-GB" altLang="cs-CZ" sz="2800" dirty="0" smtClean="0">
              <a:solidFill>
                <a:srgbClr val="002060"/>
              </a:solidFill>
              <a:cs typeface="Tahoma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cs-CZ" altLang="cs-CZ" sz="2800" dirty="0" smtClean="0">
                <a:solidFill>
                  <a:srgbClr val="002060"/>
                </a:solidFill>
                <a:cs typeface="Tahoma" pitchFamily="34" charset="0"/>
              </a:rPr>
              <a:t>OP ESPON 2013</a:t>
            </a:r>
          </a:p>
          <a:p>
            <a:pPr algn="ctr">
              <a:spcBef>
                <a:spcPct val="20000"/>
              </a:spcBef>
              <a:defRPr/>
            </a:pPr>
            <a:endParaRPr lang="cs-CZ" altLang="cs-CZ" sz="28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GB" altLang="cs-CZ" sz="28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713038" y="3214688"/>
            <a:ext cx="6302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Výstupy programu</a:t>
            </a:r>
            <a:endParaRPr lang="cs-C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sz="1800" b="1" dirty="0" smtClean="0"/>
              <a:t>Publikace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Přehledy projektů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Syntetické zprávy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Territorial Observations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Atlasy apod.</a:t>
            </a:r>
          </a:p>
          <a:p>
            <a:pPr>
              <a:buFont typeface="Arial" pitchFamily="34" charset="0"/>
              <a:buChar char="•"/>
            </a:pPr>
            <a:endParaRPr lang="cs-CZ" sz="1800" dirty="0"/>
          </a:p>
          <a:p>
            <a:pPr>
              <a:buFont typeface="Arial" pitchFamily="34" charset="0"/>
              <a:buChar char="•"/>
            </a:pPr>
            <a:r>
              <a:rPr lang="cs-CZ" sz="1800" b="1" dirty="0" smtClean="0"/>
              <a:t>Vědecké nástroje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Data </a:t>
            </a:r>
            <a:r>
              <a:rPr lang="cs-CZ" sz="1800" dirty="0"/>
              <a:t>Navigator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ESPON </a:t>
            </a:r>
            <a:r>
              <a:rPr lang="cs-CZ" sz="1800" dirty="0" smtClean="0"/>
              <a:t>Hyperatlas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Online Map Finder</a:t>
            </a:r>
            <a:endParaRPr lang="cs-CZ" sz="1800" dirty="0"/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Databáze </a:t>
            </a:r>
            <a:r>
              <a:rPr lang="cs-CZ" sz="1800" dirty="0" smtClean="0"/>
              <a:t>ESPON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Publikace i vědecké nástroje  - bezplatně </a:t>
            </a:r>
            <a:r>
              <a:rPr lang="cs-CZ" sz="1800" dirty="0"/>
              <a:t>a veřejně přístupné na</a:t>
            </a:r>
            <a:r>
              <a:rPr lang="cs-CZ" sz="1800" b="1" dirty="0"/>
              <a:t> </a:t>
            </a:r>
            <a:r>
              <a:rPr lang="cs-CZ" sz="1800" b="1" dirty="0">
                <a:hlinkClick r:id="rId2"/>
              </a:rPr>
              <a:t>www.espon.eu</a:t>
            </a:r>
            <a:endParaRPr lang="cs-CZ" sz="18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8674" name="Picture 2" descr="C:\Users\hromil\Desktop\ScR3_cover_jpg_659878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96019"/>
            <a:ext cx="995742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SPON HyperAtla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82" y="3933056"/>
            <a:ext cx="2626619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71238"/>
            <a:ext cx="19050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60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07375" cy="503238"/>
          </a:xfrm>
        </p:spPr>
        <p:txBody>
          <a:bodyPr/>
          <a:lstStyle/>
          <a:p>
            <a:pPr algn="ctr"/>
            <a:r>
              <a:rPr lang="cs-CZ" altLang="cs-CZ" sz="2800" b="1" smtClean="0">
                <a:latin typeface="Tahoma" pitchFamily="34" charset="0"/>
                <a:cs typeface="Tahoma" pitchFamily="34" charset="0"/>
              </a:rPr>
              <a:t>Změny v programu</a:t>
            </a:r>
            <a:r>
              <a:rPr lang="en-GB" altLang="cs-CZ" sz="2800" b="1" smtClean="0">
                <a:latin typeface="Tahoma" pitchFamily="34" charset="0"/>
                <a:cs typeface="Tahoma" pitchFamily="34" charset="0"/>
              </a:rPr>
              <a:t> </a:t>
            </a:r>
            <a:endParaRPr lang="lb-LU" altLang="cs-CZ" sz="28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683568" y="1700808"/>
            <a:ext cx="7775575" cy="460851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Font typeface="Times" pitchFamily="18" charset="0"/>
              <a:buNone/>
            </a:pPr>
            <a:endParaRPr lang="cs-CZ" altLang="cs-CZ" b="1" dirty="0" smtClean="0"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ESÚS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(EGTC)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jediný příjemce PO1</a:t>
            </a:r>
          </a:p>
          <a:p>
            <a:pPr marL="360000" indent="0" algn="just">
              <a:spcBef>
                <a:spcPts val="600"/>
              </a:spcBef>
              <a:buFont typeface="Times" pitchFamily="18" charset="0"/>
              <a:buNone/>
            </a:pP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MV- Specifikace operace x ESUS -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Návrh operace (schválí MV), Víceleté a Roční pracovní plány, dále rozpracované do Specifikací aktivit (včetně popisu tzv. Scoping notes s výběrovými kritérii pro větší akce) – schvaluje MV</a:t>
            </a:r>
          </a:p>
          <a:p>
            <a:pPr marL="360000" indent="0">
              <a:buFont typeface="Times" pitchFamily="18" charset="0"/>
              <a:buNone/>
            </a:pP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Nařízení </a:t>
            </a: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Statut ESÚS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omezený počet členů ESÚS (LU+3 regiony BE), otevřené členství, Shromáždění ESÚS (Assembly) jako výkonný orgán, každý stát 3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hlasy;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ředitel a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zaměstnanci(experti)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(celkem 19 lidí)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Smlouva </a:t>
            </a: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poskytnutí grantu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mezi ŘO a ESÚS </a:t>
            </a:r>
          </a:p>
          <a:p>
            <a:pPr marL="0" indent="0"/>
            <a:endParaRPr lang="cs-CZ" alt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Veřejné zakázky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 služby podle lucemburského práva, redukce administrativní zátěže na úrovni projektových partnerů</a:t>
            </a:r>
          </a:p>
          <a:p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Kontrola </a:t>
            </a: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prvního </a:t>
            </a: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stupně (FLC)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 úrovni operace – Ministerstvo financí LU, ředitelství finanční kontroly (na národní úrovni FLC odpadá) </a:t>
            </a:r>
            <a:endParaRPr lang="cs-CZ" alt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Tým pro podporu projektu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skupina expertů, která se podílí na řízení rozsáhlejších výzkumných projektů (členem může být i člen MV)</a:t>
            </a:r>
            <a:endParaRPr lang="cs-CZ" alt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spcAft>
                <a:spcPts val="1200"/>
              </a:spcAft>
              <a:buFontTx/>
              <a:buNone/>
            </a:pPr>
            <a:endParaRPr lang="cs-CZ" altLang="cs-CZ" sz="2000" dirty="0" smtClean="0"/>
          </a:p>
          <a:p>
            <a:pPr marL="0" indent="0">
              <a:spcAft>
                <a:spcPts val="1200"/>
              </a:spcAft>
              <a:buFont typeface="Verdana" pitchFamily="34" charset="0"/>
              <a:buChar char="−"/>
            </a:pPr>
            <a:endParaRPr lang="en-GB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84213" y="981075"/>
            <a:ext cx="7739062" cy="441325"/>
          </a:xfrm>
        </p:spPr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Kontaktní místo</a:t>
            </a:r>
            <a:endParaRPr lang="lb-LU" altLang="cs-CZ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pitchFamily="18" charset="0"/>
              <a:buNone/>
            </a:pPr>
            <a:endParaRPr lang="cs-CZ" altLang="cs-CZ" b="1" dirty="0" smtClean="0">
              <a:latin typeface="+mj-lt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Kontaktní místo </a:t>
            </a:r>
            <a:r>
              <a:rPr lang="cs-CZ" alt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(ECP – ESPON Contact Point)</a:t>
            </a:r>
          </a:p>
          <a:p>
            <a:pPr marL="0" indent="0">
              <a:buFont typeface="Times" pitchFamily="18" charset="0"/>
              <a:buNone/>
            </a:pPr>
            <a:endParaRPr lang="cs-CZ" altLang="cs-CZ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altLang="cs-CZ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Jak</a:t>
            </a:r>
            <a:r>
              <a:rPr lang="cs-CZ" alt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Jmenovaný subjekt + podpůrné činnosti formou veřejné zakázky na služby (kapitalizace a informovanost)</a:t>
            </a:r>
          </a:p>
          <a:p>
            <a:r>
              <a:rPr lang="cs-CZ" altLang="cs-CZ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Kdo</a:t>
            </a:r>
            <a:r>
              <a:rPr lang="cs-CZ" alt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Výzkumná instituce s bližším napojením na politické dění </a:t>
            </a:r>
          </a:p>
          <a:p>
            <a:r>
              <a:rPr lang="cs-CZ" altLang="cs-CZ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Aktivity</a:t>
            </a:r>
            <a:r>
              <a:rPr lang="cs-CZ" alt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720000">
              <a:buFont typeface="Tahoma" pitchFamily="34" charset="0"/>
              <a:buChar char="−"/>
            </a:pPr>
            <a:r>
              <a:rPr lang="cs-CZ" alt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kapitalizace na mezinárodní a národní úrovni;</a:t>
            </a:r>
          </a:p>
          <a:p>
            <a:pPr marL="720000">
              <a:buFont typeface="Tahoma" pitchFamily="34" charset="0"/>
              <a:buChar char="−"/>
            </a:pPr>
            <a:r>
              <a:rPr lang="cs-CZ" alt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šíření povědomí o výstupech programu (Oblast podpory 4);</a:t>
            </a:r>
          </a:p>
          <a:p>
            <a:pPr marL="720000">
              <a:buFont typeface="Tahoma" pitchFamily="34" charset="0"/>
              <a:buChar char="−"/>
            </a:pPr>
            <a:r>
              <a:rPr lang="cs-CZ" alt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kontrola správnosti výzkumných zpráv – „blunder check“; </a:t>
            </a:r>
          </a:p>
          <a:p>
            <a:pPr marL="720000">
              <a:buFont typeface="Tahoma" pitchFamily="34" charset="0"/>
              <a:buChar char="−"/>
            </a:pPr>
            <a:r>
              <a:rPr lang="cs-CZ" alt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šíření výzev k podávání nabídek</a:t>
            </a:r>
          </a:p>
          <a:p>
            <a:pPr marL="0" indent="0">
              <a:buFont typeface="Arial" charset="0"/>
              <a:buChar char="•"/>
            </a:pPr>
            <a:endParaRPr lang="cs-CZ" altLang="cs-CZ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charset="0"/>
              <a:buChar char="•"/>
            </a:pPr>
            <a:r>
              <a:rPr lang="cs-CZ" altLang="cs-CZ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Síť </a:t>
            </a:r>
            <a:r>
              <a:rPr lang="cs-CZ" altLang="cs-CZ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kontaktních míst </a:t>
            </a:r>
            <a:r>
              <a:rPr lang="cs-CZ" altLang="cs-CZ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– koordinace informačních činností, kapitalizace, sjednocení kvality činnosti ECP v jednotlivých státech</a:t>
            </a:r>
          </a:p>
          <a:p>
            <a:pPr marL="0" indent="0">
              <a:buFont typeface="Arial" charset="0"/>
              <a:buChar char="•"/>
            </a:pPr>
            <a:endParaRPr lang="cs-CZ" altLang="cs-CZ" dirty="0" smtClean="0">
              <a:latin typeface="+mj-lt"/>
            </a:endParaRPr>
          </a:p>
          <a:p>
            <a:pPr marL="0" indent="0">
              <a:buFont typeface="Arial" charset="0"/>
              <a:buChar char="•"/>
            </a:pPr>
            <a:endParaRPr lang="lb-LU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4213" y="981075"/>
            <a:ext cx="7739062" cy="441325"/>
          </a:xfrm>
        </p:spPr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Aktuální stav + harmonogram 2015</a:t>
            </a:r>
            <a:endParaRPr lang="lb-LU" altLang="cs-CZ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cs-CZ" altLang="cs-CZ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podpis </a:t>
            </a: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pre-agreementu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za ČR– 23. června 2014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předložení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PS ESPON 2020 </a:t>
            </a: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Evropské komisi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listopad 2014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kolo připomínek EK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prosinec 2014, (akceptace vypořádaných připomínek -  leden 2015, finální schválení PS ESPON – březen 2015)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podpis mezinárodní dohody mezi ŘO a členskými a partnerskými státy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1. čtvrtletí 2015 (po podpisu Programu spolupráce EK)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etkání 1. MV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29. dubna 2015</a:t>
            </a:r>
            <a:endParaRPr lang="cs-CZ" alt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ustavení ESÚS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leden 2015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chválení Návrhu operace MV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(předkládá ESUS)</a:t>
            </a:r>
          </a:p>
          <a:p>
            <a:pPr marL="0" indent="0">
              <a:buNone/>
              <a:defRPr/>
            </a:pPr>
            <a:r>
              <a:rPr lang="cs-CZ" alt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červen 2015  </a:t>
            </a:r>
            <a:endParaRPr lang="cs-CZ" alt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první výběrová řízení </a:t>
            </a:r>
            <a:r>
              <a:rPr lang="cs-CZ" alt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září 2015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sz="2000" dirty="0" smtClean="0"/>
          </a:p>
          <a:p>
            <a:pPr marL="0" indent="0">
              <a:buFont typeface="Arial" charset="0"/>
              <a:buChar char="•"/>
              <a:defRPr/>
            </a:pPr>
            <a:endParaRPr lang="lb-LU" altLang="cs-CZ" sz="2000" dirty="0" smtClean="0"/>
          </a:p>
        </p:txBody>
      </p:sp>
      <p:pic>
        <p:nvPicPr>
          <p:cNvPr id="30729" name="Picture 9" descr="http://profgary.co.za/wp-content/uploads/2013/04/Start-Up-Busin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8352"/>
            <a:ext cx="1971802" cy="19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PowerPoint p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defTabSz="457200" eaLnBrk="1" hangingPunct="1">
              <a:lnSpc>
                <a:spcPct val="100000"/>
              </a:lnSpc>
              <a:buFont typeface="Arial" charset="0"/>
              <a:buNone/>
            </a:pPr>
            <a:r>
              <a:rPr lang="cs-CZ" altLang="cs-CZ" sz="2400">
                <a:solidFill>
                  <a:srgbClr val="002060"/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endParaRPr lang="en-GB" altLang="cs-CZ" sz="2400">
              <a:solidFill>
                <a:srgbClr val="00206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611188" y="1484313"/>
            <a:ext cx="76215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GB" altLang="cs-CZ" sz="20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400" b="1" smtClean="0">
                <a:latin typeface="Tahoma" pitchFamily="34" charset="0"/>
                <a:cs typeface="Tahoma" pitchFamily="34" charset="0"/>
              </a:rPr>
              <a:t>Kontakt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654175"/>
            <a:ext cx="7669212" cy="5051425"/>
          </a:xfrm>
        </p:spPr>
        <p:txBody>
          <a:bodyPr/>
          <a:lstStyle/>
          <a:p>
            <a:pPr marL="0" indent="0">
              <a:buFont typeface="Times" pitchFamily="18" charset="0"/>
              <a:buNone/>
            </a:pPr>
            <a:r>
              <a:rPr lang="cs-CZ" altLang="cs-CZ" sz="1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cs-CZ" altLang="cs-CZ" sz="1600" b="1" dirty="0" smtClean="0">
                <a:latin typeface="Tahoma" pitchFamily="34" charset="0"/>
                <a:cs typeface="Tahoma" pitchFamily="34" charset="0"/>
              </a:rPr>
              <a:t>Ministerstvo pro místní rozvoj ČR           Ústav územního rozvoje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cs-CZ" altLang="cs-CZ" sz="1800" dirty="0" smtClean="0">
                <a:latin typeface="Tahoma" pitchFamily="34" charset="0"/>
                <a:cs typeface="Tahoma" pitchFamily="34" charset="0"/>
              </a:rPr>
            </a:br>
            <a:endParaRPr lang="cs-CZ" altLang="cs-CZ" sz="18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Mgr. Milada Hroňková		        Ing. </a:t>
            </a:r>
            <a:r>
              <a:rPr lang="cs-CZ" altLang="cs-CZ" sz="1600" dirty="0">
                <a:latin typeface="Tahoma" pitchFamily="34" charset="0"/>
                <a:cs typeface="Tahoma" pitchFamily="34" charset="0"/>
              </a:rPr>
              <a:t>a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rch. Lubor Fridrich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Odbor evropské územní spolupráce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Na Příkopě 3-5 			        Jakubské nám. 3 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110 15 Praha 1			        658 34 Brno	</a:t>
            </a:r>
            <a:br>
              <a:rPr lang="cs-CZ" altLang="cs-CZ" sz="1600" dirty="0" smtClean="0">
                <a:latin typeface="Tahoma" pitchFamily="34" charset="0"/>
                <a:cs typeface="Tahoma" pitchFamily="34" charset="0"/>
              </a:rPr>
            </a:br>
            <a:endParaRPr lang="cs-CZ" altLang="cs-CZ" sz="16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Tel.: +420 234 154 010		        Tel.: +420 542 423 121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E-mail: 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  <a:hlinkClick r:id="rId4"/>
              </a:rPr>
              <a:t>hromil@mmr.cz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		        E-mail: fridrich@uur.cz	</a:t>
            </a:r>
          </a:p>
          <a:p>
            <a:pPr marL="0" indent="0">
              <a:buFont typeface="Times" pitchFamily="18" charset="0"/>
              <a:buNone/>
            </a:pPr>
            <a:endParaRPr lang="cs-CZ" altLang="cs-CZ" sz="1600" dirty="0" smtClean="0">
              <a:solidFill>
                <a:srgbClr val="FF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131840" y="4941888"/>
            <a:ext cx="33843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996633"/>
                </a:solidFill>
                <a:cs typeface="Tahoma" pitchFamily="34" charset="0"/>
                <a:hlinkClick r:id="rId5"/>
              </a:rPr>
              <a:t>www.strukturalni-fondy.cz</a:t>
            </a:r>
            <a:endParaRPr lang="cs-CZ" altLang="cs-CZ" sz="1800" u="sng" dirty="0">
              <a:solidFill>
                <a:srgbClr val="996633"/>
              </a:solidFill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FF4A4A"/>
                </a:solidFill>
                <a:cs typeface="Tahoma" pitchFamily="34" charset="0"/>
                <a:hlinkClick r:id="rId6"/>
              </a:rPr>
              <a:t>www.espon.eu</a:t>
            </a:r>
            <a:endParaRPr lang="cs-CZ" altLang="cs-CZ" sz="1800" u="sng" dirty="0">
              <a:solidFill>
                <a:srgbClr val="FF4A4A"/>
              </a:solidFill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endParaRPr lang="cs-CZ" altLang="cs-CZ" sz="1800" u="sng" dirty="0">
              <a:solidFill>
                <a:srgbClr val="996633"/>
              </a:solidFill>
              <a:latin typeface="Verdana" pitchFamily="34" charset="0"/>
            </a:endParaRPr>
          </a:p>
        </p:txBody>
      </p:sp>
      <p:pic>
        <p:nvPicPr>
          <p:cNvPr id="8" name="obrázek 1" descr="mmr_barevn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644" y="4998561"/>
            <a:ext cx="2159635" cy="467995"/>
          </a:xfrm>
          <a:prstGeom prst="rect">
            <a:avLst/>
          </a:prstGeom>
          <a:noFill/>
        </p:spPr>
      </p:pic>
      <p:pic>
        <p:nvPicPr>
          <p:cNvPr id="28674" name="Picture 2" descr="Ústav územního rozvoj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91101"/>
            <a:ext cx="1057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lIns="91440" tIns="45720" rIns="91440" bIns="45720" anchor="ctr"/>
          <a:lstStyle/>
          <a:p>
            <a:pPr eaLnBrk="1" hangingPunct="1"/>
            <a:endParaRPr lang="cs-CZ" altLang="cs-CZ" smtClean="0"/>
          </a:p>
        </p:txBody>
      </p:sp>
      <p:sp>
        <p:nvSpPr>
          <p:cNvPr id="20483" name="Subtitle 2"/>
          <p:cNvSpPr>
            <a:spLocks noGrp="1"/>
          </p:cNvSpPr>
          <p:nvPr>
            <p:ph type="subTitle" idx="4294967295"/>
          </p:nvPr>
        </p:nvSpPr>
        <p:spPr>
          <a:xfrm>
            <a:off x="1579563" y="4205288"/>
            <a:ext cx="6018212" cy="1955800"/>
          </a:xfrm>
        </p:spPr>
        <p:txBody>
          <a:bodyPr lIns="91440" tIns="45720" rIns="91440" bIns="45720"/>
          <a:lstStyle/>
          <a:p>
            <a:pPr marL="0" indent="0" algn="ctr" eaLnBrk="1" hangingPunct="1">
              <a:buFont typeface="Times" pitchFamily="18" charset="0"/>
              <a:buNone/>
            </a:pPr>
            <a:endParaRPr lang="cs-CZ" altLang="cs-CZ" smtClean="0">
              <a:solidFill>
                <a:srgbClr val="898989"/>
              </a:solidFill>
            </a:endParaRPr>
          </a:p>
        </p:txBody>
      </p:sp>
      <p:pic>
        <p:nvPicPr>
          <p:cNvPr id="20484" name="Picture 3" descr="PowerPoint 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Placeholder 1"/>
          <p:cNvSpPr>
            <a:spLocks noGrp="1"/>
          </p:cNvSpPr>
          <p:nvPr/>
        </p:nvSpPr>
        <p:spPr bwMode="auto">
          <a:xfrm>
            <a:off x="250825" y="3644900"/>
            <a:ext cx="8642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457200" eaLnBrk="1" hangingPunct="1">
              <a:lnSpc>
                <a:spcPct val="100000"/>
              </a:lnSpc>
              <a:spcBef>
                <a:spcPts val="1200"/>
              </a:spcBef>
              <a:buFont typeface="Arial" charset="0"/>
              <a:buNone/>
            </a:pPr>
            <a:endParaRPr lang="en-GB" altLang="cs-CZ" sz="1800">
              <a:solidFill>
                <a:srgbClr val="00206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86" name="Text Placeholder 2"/>
          <p:cNvSpPr>
            <a:spLocks noGrp="1"/>
          </p:cNvSpPr>
          <p:nvPr/>
        </p:nvSpPr>
        <p:spPr bwMode="auto">
          <a:xfrm>
            <a:off x="250825" y="2276475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 defTabSz="457200" eaLnBrk="1" hangingPunct="1">
              <a:lnSpc>
                <a:spcPct val="100000"/>
              </a:lnSpc>
            </a:pPr>
            <a:r>
              <a:rPr lang="cs-CZ" altLang="cs-CZ" sz="2800" b="1">
                <a:solidFill>
                  <a:srgbClr val="000000"/>
                </a:solidFill>
                <a:latin typeface="Verdana" pitchFamily="34" charset="0"/>
              </a:rPr>
              <a:t>Děkujeme za pozornost</a:t>
            </a:r>
            <a:endParaRPr lang="en-GB" altLang="cs-CZ" sz="2800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39062" cy="636588"/>
          </a:xfrm>
        </p:spPr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Program ESPON </a:t>
            </a:r>
            <a:endParaRPr lang="cs-CZ" sz="2800" dirty="0" smtClean="0"/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>
          <a:xfrm>
            <a:off x="683568" y="1806575"/>
            <a:ext cx="7739062" cy="50514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ESPON 2020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European Observation Network </a:t>
            </a: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Territorial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Development and Cohesion</a:t>
            </a: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(Evropská monitorovací síť pro územní plánování a soudržnost)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Výchozí cíl programu ESPON</a:t>
            </a:r>
            <a:endParaRPr lang="cs-CZ" sz="2800" dirty="0" smtClean="0"/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„Podporovat rozvoj politiky ve vztahu k územní soudržnosti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a harmonickému rozvoji evropského území poskytováním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srovnatelných informací, důkazů, analýz a scénářů k dynamickým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územním jevům. Odhalováním územního kapitálu a potenciálu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pro rozvoj regionů a větších území přispívat k evropské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konkurenceschopnosti, územní spolupráci a udržitelnému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a vyváženému rozvoji.“ </a:t>
            </a:r>
          </a:p>
          <a:p>
            <a:endParaRPr lang="cs-CZ" dirty="0" smtClean="0"/>
          </a:p>
        </p:txBody>
      </p:sp>
      <p:pic>
        <p:nvPicPr>
          <p:cNvPr id="4" name="Picture 4" descr="MP90043305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3" y="5013176"/>
            <a:ext cx="13476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smtClean="0">
                <a:latin typeface="Tahoma" pitchFamily="34" charset="0"/>
                <a:cs typeface="Tahoma" pitchFamily="34" charset="0"/>
              </a:rPr>
              <a:t>Program spolupráce ESPON 2020</a:t>
            </a:r>
            <a:endParaRPr lang="cs-CZ" sz="2800" smtClean="0"/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sz="2000" dirty="0" smtClean="0">
              <a:solidFill>
                <a:srgbClr val="192185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Debata zahájena na MV v Bruselu 30. září 2010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Společná pracovní skupina - Joint Working Group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Ex-ante hodnocení květen 2014, SEA není potřeba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Veřejná konzultace – on-line dotazník, květen 2014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Finální </a:t>
            </a:r>
            <a:r>
              <a:rPr lang="cs-CZ" alt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verze Programu spolupráce – květen/červen 2014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Podpis </a:t>
            </a:r>
            <a:r>
              <a:rPr lang="cs-CZ" alt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pre-agreementu za ČR– 23. června 2014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980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Území programu a rozpočet</a:t>
            </a:r>
            <a:endParaRPr lang="cs-C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altLang="cs-CZ" b="1" dirty="0" smtClean="0">
              <a:latin typeface="Tahoma" pitchFamily="34" charset="0"/>
              <a:cs typeface="Tahoma" pitchFamily="34" charset="0"/>
            </a:endParaRPr>
          </a:p>
          <a:p>
            <a:r>
              <a:rPr lang="cs-CZ" altLang="cs-CZ" sz="1800" b="1" dirty="0" smtClean="0">
                <a:latin typeface="Tahoma" pitchFamily="34" charset="0"/>
                <a:cs typeface="Tahoma" pitchFamily="34" charset="0"/>
              </a:rPr>
              <a:t>Programové území 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- 28 států EU + 4 partnerské státy - Švýcarsko</a:t>
            </a:r>
            <a:r>
              <a:rPr lang="cs-CZ" altLang="cs-CZ" sz="1800" dirty="0">
                <a:latin typeface="Tahoma" pitchFamily="34" charset="0"/>
                <a:cs typeface="Tahoma" pitchFamily="34" charset="0"/>
              </a:rPr>
              <a:t>, Norsko, Lichtenštejnsko a 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Island</a:t>
            </a:r>
          </a:p>
          <a:p>
            <a:endParaRPr lang="cs-CZ" altLang="cs-CZ" sz="1800" dirty="0">
              <a:latin typeface="Tahoma" pitchFamily="34" charset="0"/>
              <a:cs typeface="Tahoma" pitchFamily="34" charset="0"/>
            </a:endParaRPr>
          </a:p>
          <a:p>
            <a:r>
              <a:rPr lang="cs-CZ" altLang="cs-CZ" sz="1800" b="1" dirty="0" smtClean="0">
                <a:latin typeface="Tahoma" pitchFamily="34" charset="0"/>
                <a:cs typeface="Tahoma" pitchFamily="34" charset="0"/>
              </a:rPr>
              <a:t>Řídící orgán 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– lucemburské Ministerstvo udržitelného rozvoje a infrastruktury</a:t>
            </a:r>
          </a:p>
          <a:p>
            <a:endParaRPr lang="cs-CZ" altLang="cs-CZ" sz="1800" dirty="0">
              <a:latin typeface="Tahoma" pitchFamily="34" charset="0"/>
              <a:cs typeface="Tahoma" pitchFamily="34" charset="0"/>
            </a:endParaRPr>
          </a:p>
          <a:p>
            <a:r>
              <a:rPr lang="cs-CZ" altLang="cs-CZ" sz="1800" b="1" dirty="0" smtClean="0">
                <a:latin typeface="Tahoma" pitchFamily="34" charset="0"/>
                <a:cs typeface="Tahoma" pitchFamily="34" charset="0"/>
              </a:rPr>
              <a:t>Rozpočet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 – 45 mil. Eur (z toho 2,9 mil. Eur – Priorita 2 – TA)</a:t>
            </a:r>
          </a:p>
          <a:p>
            <a:pPr marL="0" indent="0">
              <a:buNone/>
            </a:pPr>
            <a:endParaRPr lang="cs-CZ" altLang="cs-CZ" sz="1800" b="1" dirty="0">
              <a:latin typeface="Tahoma" pitchFamily="34" charset="0"/>
              <a:cs typeface="Tahoma" pitchFamily="34" charset="0"/>
            </a:endParaRPr>
          </a:p>
          <a:p>
            <a:endParaRPr lang="cs-CZ" dirty="0"/>
          </a:p>
        </p:txBody>
      </p:sp>
      <p:pic>
        <p:nvPicPr>
          <p:cNvPr id="7" name="Picture 9" descr="j0423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264" y="4797152"/>
            <a:ext cx="1489075" cy="18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719138" y="898525"/>
            <a:ext cx="7739062" cy="585788"/>
          </a:xfrm>
        </p:spPr>
        <p:txBody>
          <a:bodyPr/>
          <a:lstStyle/>
          <a:p>
            <a:pPr algn="ctr"/>
            <a:r>
              <a:rPr lang="cs-CZ" sz="2800" b="1" smtClean="0">
                <a:latin typeface="Tahoma" pitchFamily="34" charset="0"/>
                <a:cs typeface="Tahoma" pitchFamily="34" charset="0"/>
              </a:rPr>
              <a:t>Zaměření a cíle programu</a:t>
            </a:r>
          </a:p>
        </p:txBody>
      </p:sp>
      <p:grpSp>
        <p:nvGrpSpPr>
          <p:cNvPr id="8195" name="Skupina 24"/>
          <p:cNvGrpSpPr>
            <a:grpSpLocks/>
          </p:cNvGrpSpPr>
          <p:nvPr/>
        </p:nvGrpSpPr>
        <p:grpSpPr bwMode="auto">
          <a:xfrm>
            <a:off x="827088" y="1562100"/>
            <a:ext cx="7277100" cy="4675188"/>
            <a:chOff x="827584" y="1562447"/>
            <a:chExt cx="7277247" cy="4970424"/>
          </a:xfrm>
        </p:grpSpPr>
        <p:sp>
          <p:nvSpPr>
            <p:cNvPr id="26" name="Volný tvar 25"/>
            <p:cNvSpPr/>
            <p:nvPr/>
          </p:nvSpPr>
          <p:spPr>
            <a:xfrm>
              <a:off x="827584" y="1562447"/>
              <a:ext cx="7277247" cy="1491971"/>
            </a:xfrm>
            <a:custGeom>
              <a:avLst/>
              <a:gdLst>
                <a:gd name="connsiteX0" fmla="*/ 0 w 7191931"/>
                <a:gd name="connsiteY0" fmla="*/ 149240 h 1492398"/>
                <a:gd name="connsiteX1" fmla="*/ 149240 w 7191931"/>
                <a:gd name="connsiteY1" fmla="*/ 0 h 1492398"/>
                <a:gd name="connsiteX2" fmla="*/ 7042691 w 7191931"/>
                <a:gd name="connsiteY2" fmla="*/ 0 h 1492398"/>
                <a:gd name="connsiteX3" fmla="*/ 7191931 w 7191931"/>
                <a:gd name="connsiteY3" fmla="*/ 149240 h 1492398"/>
                <a:gd name="connsiteX4" fmla="*/ 7191931 w 7191931"/>
                <a:gd name="connsiteY4" fmla="*/ 1343158 h 1492398"/>
                <a:gd name="connsiteX5" fmla="*/ 7042691 w 7191931"/>
                <a:gd name="connsiteY5" fmla="*/ 1492398 h 1492398"/>
                <a:gd name="connsiteX6" fmla="*/ 149240 w 7191931"/>
                <a:gd name="connsiteY6" fmla="*/ 1492398 h 1492398"/>
                <a:gd name="connsiteX7" fmla="*/ 0 w 7191931"/>
                <a:gd name="connsiteY7" fmla="*/ 1343158 h 1492398"/>
                <a:gd name="connsiteX8" fmla="*/ 0 w 7191931"/>
                <a:gd name="connsiteY8" fmla="*/ 149240 h 149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1931" h="1492398">
                  <a:moveTo>
                    <a:pt x="0" y="149240"/>
                  </a:moveTo>
                  <a:cubicBezTo>
                    <a:pt x="0" y="66817"/>
                    <a:pt x="66817" y="0"/>
                    <a:pt x="149240" y="0"/>
                  </a:cubicBezTo>
                  <a:lnTo>
                    <a:pt x="7042691" y="0"/>
                  </a:lnTo>
                  <a:cubicBezTo>
                    <a:pt x="7125114" y="0"/>
                    <a:pt x="7191931" y="66817"/>
                    <a:pt x="7191931" y="149240"/>
                  </a:cubicBezTo>
                  <a:lnTo>
                    <a:pt x="7191931" y="1343158"/>
                  </a:lnTo>
                  <a:cubicBezTo>
                    <a:pt x="7191931" y="1425581"/>
                    <a:pt x="7125114" y="1492398"/>
                    <a:pt x="7042691" y="1492398"/>
                  </a:cubicBezTo>
                  <a:lnTo>
                    <a:pt x="149240" y="1492398"/>
                  </a:lnTo>
                  <a:cubicBezTo>
                    <a:pt x="66817" y="1492398"/>
                    <a:pt x="0" y="1425581"/>
                    <a:pt x="0" y="1343158"/>
                  </a:cubicBezTo>
                  <a:lnTo>
                    <a:pt x="0" y="14924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77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151" tIns="135151" rIns="135151" bIns="135151" spcCol="1270" anchor="ctr"/>
            <a:lstStyle/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2400" dirty="0">
                  <a:solidFill>
                    <a:schemeClr val="tx1"/>
                  </a:solidFill>
                  <a:latin typeface="Arial" pitchFamily="34" charset="0"/>
                </a:rPr>
                <a:t>Prioritní</a:t>
              </a:r>
              <a:r>
                <a:rPr lang="cs-CZ" sz="2420" dirty="0">
                  <a:solidFill>
                    <a:schemeClr val="tx1"/>
                  </a:solidFill>
                  <a:latin typeface="Arial" pitchFamily="34" charset="0"/>
                </a:rPr>
                <a:t> osa 1 </a:t>
              </a:r>
            </a:p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  <a:latin typeface="Arial" pitchFamily="34" charset="0"/>
                </a:rPr>
                <a:t> Územně analytické podklady,</a:t>
              </a:r>
            </a:p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  <a:latin typeface="Arial" pitchFamily="34" charset="0"/>
                </a:rPr>
                <a:t>přenos, pozorování, nástroje a informovanost</a:t>
              </a:r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827584" y="3138805"/>
              <a:ext cx="3384618" cy="1637117"/>
            </a:xfrm>
            <a:custGeom>
              <a:avLst/>
              <a:gdLst>
                <a:gd name="connsiteX0" fmla="*/ 0 w 3528248"/>
                <a:gd name="connsiteY0" fmla="*/ 272966 h 1637766"/>
                <a:gd name="connsiteX1" fmla="*/ 272966 w 3528248"/>
                <a:gd name="connsiteY1" fmla="*/ 0 h 1637766"/>
                <a:gd name="connsiteX2" fmla="*/ 3255282 w 3528248"/>
                <a:gd name="connsiteY2" fmla="*/ 0 h 1637766"/>
                <a:gd name="connsiteX3" fmla="*/ 3528248 w 3528248"/>
                <a:gd name="connsiteY3" fmla="*/ 272966 h 1637766"/>
                <a:gd name="connsiteX4" fmla="*/ 3528248 w 3528248"/>
                <a:gd name="connsiteY4" fmla="*/ 1364800 h 1637766"/>
                <a:gd name="connsiteX5" fmla="*/ 3255282 w 3528248"/>
                <a:gd name="connsiteY5" fmla="*/ 1637766 h 1637766"/>
                <a:gd name="connsiteX6" fmla="*/ 272966 w 3528248"/>
                <a:gd name="connsiteY6" fmla="*/ 1637766 h 1637766"/>
                <a:gd name="connsiteX7" fmla="*/ 0 w 3528248"/>
                <a:gd name="connsiteY7" fmla="*/ 1364800 h 1637766"/>
                <a:gd name="connsiteX8" fmla="*/ 0 w 3528248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8248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255282" y="0"/>
                  </a:lnTo>
                  <a:cubicBezTo>
                    <a:pt x="3406037" y="0"/>
                    <a:pt x="3528248" y="122211"/>
                    <a:pt x="3528248" y="272966"/>
                  </a:cubicBezTo>
                  <a:lnTo>
                    <a:pt x="3528248" y="1364800"/>
                  </a:lnTo>
                  <a:cubicBezTo>
                    <a:pt x="3528248" y="1515555"/>
                    <a:pt x="3406037" y="1637766"/>
                    <a:pt x="3255282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25000">
                  <a:srgbClr val="FFC000"/>
                </a:gs>
                <a:gs pos="82000">
                  <a:srgbClr val="FFFF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</a:rPr>
                <a:t>Specifický cíl 1</a:t>
              </a:r>
              <a:endParaRPr lang="cs-CZ" sz="2420" dirty="0">
                <a:solidFill>
                  <a:schemeClr val="tx1"/>
                </a:solidFill>
              </a:endParaRP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Průběžná produkce evropských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územně analytických podkladů</a:t>
              </a: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827584" y="4895754"/>
              <a:ext cx="3433831" cy="1637117"/>
            </a:xfrm>
            <a:custGeom>
              <a:avLst/>
              <a:gdLst>
                <a:gd name="connsiteX0" fmla="*/ 0 w 3569411"/>
                <a:gd name="connsiteY0" fmla="*/ 272966 h 1637766"/>
                <a:gd name="connsiteX1" fmla="*/ 272966 w 3569411"/>
                <a:gd name="connsiteY1" fmla="*/ 0 h 1637766"/>
                <a:gd name="connsiteX2" fmla="*/ 3296445 w 3569411"/>
                <a:gd name="connsiteY2" fmla="*/ 0 h 1637766"/>
                <a:gd name="connsiteX3" fmla="*/ 3569411 w 3569411"/>
                <a:gd name="connsiteY3" fmla="*/ 272966 h 1637766"/>
                <a:gd name="connsiteX4" fmla="*/ 3569411 w 3569411"/>
                <a:gd name="connsiteY4" fmla="*/ 1364800 h 1637766"/>
                <a:gd name="connsiteX5" fmla="*/ 3296445 w 3569411"/>
                <a:gd name="connsiteY5" fmla="*/ 1637766 h 1637766"/>
                <a:gd name="connsiteX6" fmla="*/ 272966 w 3569411"/>
                <a:gd name="connsiteY6" fmla="*/ 1637766 h 1637766"/>
                <a:gd name="connsiteX7" fmla="*/ 0 w 3569411"/>
                <a:gd name="connsiteY7" fmla="*/ 1364800 h 1637766"/>
                <a:gd name="connsiteX8" fmla="*/ 0 w 3569411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9411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296445" y="0"/>
                  </a:lnTo>
                  <a:cubicBezTo>
                    <a:pt x="3447200" y="0"/>
                    <a:pt x="3569411" y="122211"/>
                    <a:pt x="3569411" y="272966"/>
                  </a:cubicBezTo>
                  <a:lnTo>
                    <a:pt x="3569411" y="1364800"/>
                  </a:lnTo>
                  <a:cubicBezTo>
                    <a:pt x="3569411" y="1515555"/>
                    <a:pt x="3447200" y="1637766"/>
                    <a:pt x="3296445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15000">
                  <a:srgbClr val="FFFF00"/>
                </a:gs>
                <a:gs pos="100000">
                  <a:srgbClr val="92D05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</a:rPr>
                <a:t>Specifický cíl 2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Lepší přenos znalostí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a využití analytické podpory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uživatelů</a:t>
              </a: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4648773" y="3167498"/>
              <a:ext cx="3456058" cy="1638805"/>
            </a:xfrm>
            <a:custGeom>
              <a:avLst/>
              <a:gdLst>
                <a:gd name="connsiteX0" fmla="*/ 0 w 3667826"/>
                <a:gd name="connsiteY0" fmla="*/ 272966 h 1637766"/>
                <a:gd name="connsiteX1" fmla="*/ 272966 w 3667826"/>
                <a:gd name="connsiteY1" fmla="*/ 0 h 1637766"/>
                <a:gd name="connsiteX2" fmla="*/ 3394860 w 3667826"/>
                <a:gd name="connsiteY2" fmla="*/ 0 h 1637766"/>
                <a:gd name="connsiteX3" fmla="*/ 3667826 w 3667826"/>
                <a:gd name="connsiteY3" fmla="*/ 272966 h 1637766"/>
                <a:gd name="connsiteX4" fmla="*/ 3667826 w 3667826"/>
                <a:gd name="connsiteY4" fmla="*/ 1364800 h 1637766"/>
                <a:gd name="connsiteX5" fmla="*/ 3394860 w 3667826"/>
                <a:gd name="connsiteY5" fmla="*/ 1637766 h 1637766"/>
                <a:gd name="connsiteX6" fmla="*/ 272966 w 3667826"/>
                <a:gd name="connsiteY6" fmla="*/ 1637766 h 1637766"/>
                <a:gd name="connsiteX7" fmla="*/ 0 w 3667826"/>
                <a:gd name="connsiteY7" fmla="*/ 1364800 h 1637766"/>
                <a:gd name="connsiteX8" fmla="*/ 0 w 3667826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7826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394860" y="0"/>
                  </a:lnTo>
                  <a:cubicBezTo>
                    <a:pt x="3545615" y="0"/>
                    <a:pt x="3667826" y="122211"/>
                    <a:pt x="3667826" y="272966"/>
                  </a:cubicBezTo>
                  <a:lnTo>
                    <a:pt x="3667826" y="1364800"/>
                  </a:lnTo>
                  <a:cubicBezTo>
                    <a:pt x="3667826" y="1515555"/>
                    <a:pt x="3545615" y="1637766"/>
                    <a:pt x="3394860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2000">
                  <a:srgbClr val="FFC000"/>
                </a:gs>
                <a:gs pos="78000">
                  <a:srgbClr val="FFFF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  <a:latin typeface="Arial" pitchFamily="34" charset="0"/>
                </a:rPr>
                <a:t>Specifický cíl 3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Kvalitnější územní pozorování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a nástroje pro územní analýzu</a:t>
              </a:r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4670999" y="4895754"/>
              <a:ext cx="3433832" cy="1637117"/>
            </a:xfrm>
            <a:custGeom>
              <a:avLst/>
              <a:gdLst>
                <a:gd name="connsiteX0" fmla="*/ 0 w 3640446"/>
                <a:gd name="connsiteY0" fmla="*/ 272966 h 1637766"/>
                <a:gd name="connsiteX1" fmla="*/ 272966 w 3640446"/>
                <a:gd name="connsiteY1" fmla="*/ 0 h 1637766"/>
                <a:gd name="connsiteX2" fmla="*/ 3367480 w 3640446"/>
                <a:gd name="connsiteY2" fmla="*/ 0 h 1637766"/>
                <a:gd name="connsiteX3" fmla="*/ 3640446 w 3640446"/>
                <a:gd name="connsiteY3" fmla="*/ 272966 h 1637766"/>
                <a:gd name="connsiteX4" fmla="*/ 3640446 w 3640446"/>
                <a:gd name="connsiteY4" fmla="*/ 1364800 h 1637766"/>
                <a:gd name="connsiteX5" fmla="*/ 3367480 w 3640446"/>
                <a:gd name="connsiteY5" fmla="*/ 1637766 h 1637766"/>
                <a:gd name="connsiteX6" fmla="*/ 272966 w 3640446"/>
                <a:gd name="connsiteY6" fmla="*/ 1637766 h 1637766"/>
                <a:gd name="connsiteX7" fmla="*/ 0 w 3640446"/>
                <a:gd name="connsiteY7" fmla="*/ 1364800 h 1637766"/>
                <a:gd name="connsiteX8" fmla="*/ 0 w 3640446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0446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367480" y="0"/>
                  </a:lnTo>
                  <a:cubicBezTo>
                    <a:pt x="3518235" y="0"/>
                    <a:pt x="3640446" y="122211"/>
                    <a:pt x="3640446" y="272966"/>
                  </a:cubicBezTo>
                  <a:lnTo>
                    <a:pt x="3640446" y="1364800"/>
                  </a:lnTo>
                  <a:cubicBezTo>
                    <a:pt x="3640446" y="1515555"/>
                    <a:pt x="3518235" y="1637766"/>
                    <a:pt x="3367480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15000">
                  <a:srgbClr val="FFFF00"/>
                </a:gs>
                <a:gs pos="82000">
                  <a:srgbClr val="92D05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</a:rPr>
                <a:t>Oblast podpory 4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Širší informovanost a využívání územně analytických podkladů</a:t>
              </a:r>
            </a:p>
          </p:txBody>
        </p:sp>
      </p:grpSp>
      <p:sp>
        <p:nvSpPr>
          <p:cNvPr id="8196" name="Ovál 3"/>
          <p:cNvSpPr>
            <a:spLocks noChangeArrowheads="1"/>
          </p:cNvSpPr>
          <p:nvPr/>
        </p:nvSpPr>
        <p:spPr bwMode="auto">
          <a:xfrm>
            <a:off x="1116013" y="2349500"/>
            <a:ext cx="2930525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197" name="Ovál 4"/>
          <p:cNvSpPr>
            <a:spLocks noChangeArrowheads="1"/>
          </p:cNvSpPr>
          <p:nvPr/>
        </p:nvSpPr>
        <p:spPr bwMode="auto">
          <a:xfrm>
            <a:off x="827088" y="2205038"/>
            <a:ext cx="66246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198" name="Ovál 5"/>
          <p:cNvSpPr>
            <a:spLocks noChangeArrowheads="1"/>
          </p:cNvSpPr>
          <p:nvPr/>
        </p:nvSpPr>
        <p:spPr bwMode="auto">
          <a:xfrm>
            <a:off x="827088" y="2205038"/>
            <a:ext cx="7345362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199" name="Ovál 7"/>
          <p:cNvSpPr>
            <a:spLocks noChangeArrowheads="1"/>
          </p:cNvSpPr>
          <p:nvPr/>
        </p:nvSpPr>
        <p:spPr bwMode="auto">
          <a:xfrm>
            <a:off x="1258888" y="2349500"/>
            <a:ext cx="61928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 sz="1800">
              <a:latin typeface="Arial" charset="0"/>
              <a:cs typeface="Arial" charset="0"/>
            </a:endParaRPr>
          </a:p>
        </p:txBody>
      </p:sp>
      <p:sp>
        <p:nvSpPr>
          <p:cNvPr id="8200" name="Ovál 8"/>
          <p:cNvSpPr>
            <a:spLocks noChangeArrowheads="1"/>
          </p:cNvSpPr>
          <p:nvPr/>
        </p:nvSpPr>
        <p:spPr bwMode="auto">
          <a:xfrm>
            <a:off x="1258888" y="2492375"/>
            <a:ext cx="64087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201" name="Ovál 9"/>
          <p:cNvSpPr>
            <a:spLocks noChangeArrowheads="1"/>
          </p:cNvSpPr>
          <p:nvPr/>
        </p:nvSpPr>
        <p:spPr bwMode="auto">
          <a:xfrm>
            <a:off x="1403350" y="1628775"/>
            <a:ext cx="6337300" cy="14906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202" name="Ovál 10"/>
          <p:cNvSpPr>
            <a:spLocks noChangeArrowheads="1"/>
          </p:cNvSpPr>
          <p:nvPr/>
        </p:nvSpPr>
        <p:spPr bwMode="auto">
          <a:xfrm>
            <a:off x="2552973" y="3094832"/>
            <a:ext cx="60960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cxnSp>
        <p:nvCxnSpPr>
          <p:cNvPr id="8203" name="Přímá spojnice 12"/>
          <p:cNvCxnSpPr>
            <a:cxnSpLocks noChangeShapeType="1"/>
          </p:cNvCxnSpPr>
          <p:nvPr/>
        </p:nvCxnSpPr>
        <p:spPr bwMode="auto">
          <a:xfrm>
            <a:off x="3708400" y="34067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8204" name="Přímá spojnice 15"/>
          <p:cNvCxnSpPr>
            <a:cxnSpLocks noChangeShapeType="1"/>
          </p:cNvCxnSpPr>
          <p:nvPr/>
        </p:nvCxnSpPr>
        <p:spPr bwMode="auto">
          <a:xfrm>
            <a:off x="2916238" y="2949575"/>
            <a:ext cx="769937" cy="771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205" name="Šipka doprava 18"/>
          <p:cNvSpPr>
            <a:spLocks noChangeArrowheads="1"/>
          </p:cNvSpPr>
          <p:nvPr/>
        </p:nvSpPr>
        <p:spPr bwMode="auto">
          <a:xfrm>
            <a:off x="1716088" y="2806700"/>
            <a:ext cx="979487" cy="484188"/>
          </a:xfrm>
          <a:prstGeom prst="rightArrow">
            <a:avLst>
              <a:gd name="adj1" fmla="val 50000"/>
              <a:gd name="adj2" fmla="val 501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206" name="Obdélník 19"/>
          <p:cNvSpPr>
            <a:spLocks noChangeArrowheads="1"/>
          </p:cNvSpPr>
          <p:nvPr/>
        </p:nvSpPr>
        <p:spPr bwMode="auto">
          <a:xfrm>
            <a:off x="1403350" y="23495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smtClean="0">
                <a:latin typeface="Tahoma" pitchFamily="34" charset="0"/>
                <a:cs typeface="Tahoma" pitchFamily="34" charset="0"/>
              </a:rPr>
              <a:t>Zaměření a cíle programu</a:t>
            </a:r>
            <a:endParaRPr lang="cs-CZ" sz="2800" smtClean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7739062" cy="2998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981075"/>
            <a:ext cx="7739062" cy="441325"/>
          </a:xfrm>
        </p:spPr>
        <p:txBody>
          <a:bodyPr/>
          <a:lstStyle/>
          <a:p>
            <a:pPr marL="457200" indent="-457200"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Zaměření a cíle programu</a:t>
            </a:r>
            <a:endParaRPr lang="lb-LU" altLang="cs-CZ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993063" cy="5076825"/>
          </a:xfrm>
        </p:spPr>
        <p:txBody>
          <a:bodyPr/>
          <a:lstStyle/>
          <a:p>
            <a:pPr marL="0" indent="0">
              <a:buFont typeface="Times" pitchFamily="18" charset="0"/>
              <a:buNone/>
            </a:pPr>
            <a:endParaRPr lang="cs-CZ" altLang="cs-CZ" b="1" dirty="0" smtClean="0">
              <a:latin typeface="Tahoma" pitchFamily="34" charset="0"/>
              <a:cs typeface="Tahoma" pitchFamily="34" charset="0"/>
            </a:endParaRP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Výzkumná </a:t>
            </a: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činnost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v oblasti územního a regionální rozvoje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-  cca 22 projektů (2015 – 7 projektů, 2016 – 7 projektů); vybrané a MV schválené téma včetně sledovaných politických otázek; mezinárodní tým – výstupy projektů zahrnou členské státy programu</a:t>
            </a:r>
          </a:p>
          <a:p>
            <a:endParaRPr lang="cs-CZ" altLang="cs-CZ" dirty="0" smtClean="0">
              <a:latin typeface="Tahoma" pitchFamily="34" charset="0"/>
              <a:cs typeface="Tahoma" pitchFamily="34" charset="0"/>
            </a:endParaRP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Cílené analýzy a </a:t>
            </a: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tzv. zprávy rychlé </a:t>
            </a: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reakce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na potřeby získat srovnatelná  data o území pro politiky na všech politických úrovních, tj. např. srovnatelné územní analýzy pro programy a strategie obcí a krajů i územní plány všech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stupňů (25 cílených analýz, 45 zpráv); výběrové řízení na zpracovatele (průběžné předkládání tematického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 zaměření – systém hodnocení), počet partnerů – diskuze MV</a:t>
            </a:r>
            <a:endParaRPr lang="cs-CZ" altLang="cs-CZ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Témata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: demografie, ekonomický potenciál, životní prostředí, energie, doprava, chudoba, města, venkov, trendy atd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endParaRPr lang="cs-CZ" altLang="cs-CZ" dirty="0" smtClean="0">
              <a:latin typeface="Tahoma" pitchFamily="34" charset="0"/>
              <a:cs typeface="Tahoma" pitchFamily="34" charset="0"/>
            </a:endParaRPr>
          </a:p>
          <a:p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Pravidelné sledování a zlepšování </a:t>
            </a: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nástrojů pro územní analýzy a mapy,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vývoj nových analytických nástrojů</a:t>
            </a:r>
            <a:endParaRPr lang="cs-CZ" altLang="cs-CZ" b="1" dirty="0" smtClean="0">
              <a:latin typeface="Tahoma" pitchFamily="34" charset="0"/>
              <a:cs typeface="Tahoma" pitchFamily="34" charset="0"/>
            </a:endParaRPr>
          </a:p>
          <a:p>
            <a:endParaRPr lang="cs-CZ" altLang="cs-CZ" b="1" dirty="0" smtClean="0">
              <a:latin typeface="Tahoma" pitchFamily="34" charset="0"/>
              <a:cs typeface="Tahoma" pitchFamily="34" charset="0"/>
            </a:endParaRPr>
          </a:p>
          <a:p>
            <a:r>
              <a:rPr lang="cs-CZ" altLang="cs-CZ" b="1" dirty="0">
                <a:latin typeface="Tahoma" pitchFamily="34" charset="0"/>
                <a:cs typeface="Tahoma" pitchFamily="34" charset="0"/>
              </a:rPr>
              <a:t>Šíření povědomí o programu</a:t>
            </a:r>
            <a:r>
              <a:rPr lang="cs-CZ" altLang="cs-CZ" dirty="0">
                <a:latin typeface="Tahoma" pitchFamily="34" charset="0"/>
                <a:cs typeface="Tahoma" pitchFamily="34" charset="0"/>
              </a:rPr>
              <a:t>, tj. srozumitelnější a snadnější komunikace, akce, semináře, zapojení médií, PR, kontaktní body atd.</a:t>
            </a:r>
          </a:p>
          <a:p>
            <a:endParaRPr lang="cs-CZ" altLang="cs-CZ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cs-CZ" altLang="cs-CZ" dirty="0" smtClean="0">
                <a:latin typeface="Tahoma" pitchFamily="34" charset="0"/>
                <a:cs typeface="Tahoma" pitchFamily="34" charset="0"/>
              </a:rPr>
            </a:br>
            <a:endParaRPr lang="cs-CZ" altLang="cs-CZ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Charakteristika projektů</a:t>
            </a:r>
            <a:endParaRPr lang="cs-C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54175"/>
            <a:ext cx="7918648" cy="5051425"/>
          </a:xfrm>
        </p:spPr>
        <p:txBody>
          <a:bodyPr/>
          <a:lstStyle/>
          <a:p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měkké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projekty, neinvestičního charakteru</a:t>
            </a:r>
          </a:p>
          <a:p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rincip </a:t>
            </a:r>
            <a:r>
              <a:rPr 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vedoucího partnera</a:t>
            </a:r>
          </a:p>
          <a:p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100% finančních prostředků 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 projekt</a:t>
            </a:r>
          </a:p>
          <a:p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ystém </a:t>
            </a:r>
            <a:r>
              <a:rPr 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zpětného proplácení výdajů 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(Zprávy o postupu projektu)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Vhodní žadatelé</a:t>
            </a:r>
          </a:p>
          <a:p>
            <a:pPr marL="0" indent="0">
              <a:buNone/>
            </a:pPr>
            <a:r>
              <a:rPr lang="cs-CZ" b="1" dirty="0" smtClean="0"/>
              <a:t>      - </a:t>
            </a:r>
            <a:r>
              <a:rPr lang="cs-CZ" dirty="0" smtClean="0"/>
              <a:t>veřejné organizace, veřejnoprávní i soukromé subjekty </a:t>
            </a:r>
            <a:endParaRPr lang="cs-CZ" dirty="0"/>
          </a:p>
          <a:p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6927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">
      <a:dk1>
        <a:srgbClr val="000000"/>
      </a:dk1>
      <a:lt1>
        <a:srgbClr val="FFFFFF"/>
      </a:lt1>
      <a:dk2>
        <a:srgbClr val="000000"/>
      </a:dk2>
      <a:lt2>
        <a:srgbClr val="B3B3B3"/>
      </a:lt2>
      <a:accent1>
        <a:srgbClr val="D10000"/>
      </a:accent1>
      <a:accent2>
        <a:srgbClr val="08007D"/>
      </a:accent2>
      <a:accent3>
        <a:srgbClr val="FFFFFF"/>
      </a:accent3>
      <a:accent4>
        <a:srgbClr val="000000"/>
      </a:accent4>
      <a:accent5>
        <a:srgbClr val="E5AAAA"/>
      </a:accent5>
      <a:accent6>
        <a:srgbClr val="060071"/>
      </a:accent6>
      <a:hlink>
        <a:srgbClr val="007F19"/>
      </a:hlink>
      <a:folHlink>
        <a:srgbClr val="D9D9D9"/>
      </a:folHlink>
    </a:clrScheme>
    <a:fontScheme name="Presentation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0A01"/>
        </a:accent1>
        <a:accent2>
          <a:srgbClr val="960101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870101"/>
        </a:accent6>
        <a:hlink>
          <a:srgbClr val="5A010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2">
  <a:themeElements>
    <a:clrScheme name="">
      <a:dk1>
        <a:srgbClr val="000000"/>
      </a:dk1>
      <a:lt1>
        <a:srgbClr val="FFFFFF"/>
      </a:lt1>
      <a:dk2>
        <a:srgbClr val="000000"/>
      </a:dk2>
      <a:lt2>
        <a:srgbClr val="B3B3B3"/>
      </a:lt2>
      <a:accent1>
        <a:srgbClr val="D10000"/>
      </a:accent1>
      <a:accent2>
        <a:srgbClr val="08007D"/>
      </a:accent2>
      <a:accent3>
        <a:srgbClr val="FFFFFF"/>
      </a:accent3>
      <a:accent4>
        <a:srgbClr val="000000"/>
      </a:accent4>
      <a:accent5>
        <a:srgbClr val="E5AAAA"/>
      </a:accent5>
      <a:accent6>
        <a:srgbClr val="060071"/>
      </a:accent6>
      <a:hlink>
        <a:srgbClr val="007F19"/>
      </a:hlink>
      <a:folHlink>
        <a:srgbClr val="D9D9D9"/>
      </a:folHlink>
    </a:clrScheme>
    <a:fontScheme name="Presentation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0A01"/>
        </a:accent1>
        <a:accent2>
          <a:srgbClr val="960101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870101"/>
        </a:accent6>
        <a:hlink>
          <a:srgbClr val="5A010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8:Applications (Mac OS 9):Microsoft Office 2001:Templates:My Templates:Presentation2.pot</Template>
  <TotalTime>11534</TotalTime>
  <Words>894</Words>
  <Application>Microsoft Office PowerPoint</Application>
  <PresentationFormat>Předvádění na obrazovce (4:3)</PresentationFormat>
  <Paragraphs>154</Paragraphs>
  <Slides>15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Presentation2</vt:lpstr>
      <vt:lpstr>1_Presentation2</vt:lpstr>
      <vt:lpstr>CorelDRAW</vt:lpstr>
      <vt:lpstr>Prezentace aplikace Microsoft PowerPoint 97–2003</vt:lpstr>
      <vt:lpstr>OP ESPON Odborný seminář k EÚS</vt:lpstr>
      <vt:lpstr>Program ESPON </vt:lpstr>
      <vt:lpstr>Výchozí cíl programu ESPON</vt:lpstr>
      <vt:lpstr>Program spolupráce ESPON 2020</vt:lpstr>
      <vt:lpstr>Území programu a rozpočet</vt:lpstr>
      <vt:lpstr>Zaměření a cíle programu</vt:lpstr>
      <vt:lpstr>Zaměření a cíle programu</vt:lpstr>
      <vt:lpstr>Zaměření a cíle programu</vt:lpstr>
      <vt:lpstr>Charakteristika projektů</vt:lpstr>
      <vt:lpstr>Výstupy programu</vt:lpstr>
      <vt:lpstr>Změny v programu </vt:lpstr>
      <vt:lpstr>Kontaktní místo</vt:lpstr>
      <vt:lpstr>Aktuální stav + harmonogram 2015</vt:lpstr>
      <vt:lpstr>Kontakt</vt:lpstr>
      <vt:lpstr>Prezentace aplikace PowerPoint</vt:lpstr>
    </vt:vector>
  </TitlesOfParts>
  <Company>Kühnel Grafisk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User</dc:creator>
  <cp:lastModifiedBy>*</cp:lastModifiedBy>
  <cp:revision>605</cp:revision>
  <cp:lastPrinted>2013-04-30T11:39:31Z</cp:lastPrinted>
  <dcterms:created xsi:type="dcterms:W3CDTF">2004-04-01T13:41:39Z</dcterms:created>
  <dcterms:modified xsi:type="dcterms:W3CDTF">2015-01-19T12:33:37Z</dcterms:modified>
</cp:coreProperties>
</file>