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262" r:id="rId7"/>
    <p:sldId id="263" r:id="rId8"/>
    <p:sldId id="393" r:id="rId9"/>
    <p:sldId id="394" r:id="rId10"/>
    <p:sldId id="408" r:id="rId11"/>
    <p:sldId id="374" r:id="rId12"/>
    <p:sldId id="337" r:id="rId13"/>
    <p:sldId id="375" r:id="rId14"/>
    <p:sldId id="338" r:id="rId15"/>
    <p:sldId id="376" r:id="rId16"/>
    <p:sldId id="409" r:id="rId17"/>
    <p:sldId id="341" r:id="rId18"/>
    <p:sldId id="410" r:id="rId19"/>
    <p:sldId id="411" r:id="rId20"/>
    <p:sldId id="412" r:id="rId21"/>
    <p:sldId id="413" r:id="rId22"/>
    <p:sldId id="414" r:id="rId23"/>
    <p:sldId id="415" r:id="rId24"/>
    <p:sldId id="417" r:id="rId25"/>
    <p:sldId id="418" r:id="rId26"/>
    <p:sldId id="419" r:id="rId27"/>
    <p:sldId id="444" r:id="rId28"/>
    <p:sldId id="445" r:id="rId29"/>
    <p:sldId id="446" r:id="rId30"/>
    <p:sldId id="399" r:id="rId31"/>
    <p:sldId id="447" r:id="rId32"/>
    <p:sldId id="448" r:id="rId33"/>
    <p:sldId id="431" r:id="rId34"/>
    <p:sldId id="449" r:id="rId35"/>
    <p:sldId id="450" r:id="rId36"/>
    <p:sldId id="436" r:id="rId37"/>
    <p:sldId id="319" r:id="rId38"/>
    <p:sldId id="438" r:id="rId39"/>
    <p:sldId id="439" r:id="rId40"/>
    <p:sldId id="440" r:id="rId41"/>
    <p:sldId id="321" r:id="rId42"/>
    <p:sldId id="441" r:id="rId43"/>
    <p:sldId id="442" r:id="rId44"/>
    <p:sldId id="406" r:id="rId45"/>
    <p:sldId id="443" r:id="rId46"/>
    <p:sldId id="259" r:id="rId47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ímová" initials="Vilímová" lastIdx="3" clrIdx="0"/>
  <p:cmAuthor id="1" name="Ondřej Pešek" initials="O.P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/>
      <dgm:spPr/>
      <dgm:t>
        <a:bodyPr/>
        <a:lstStyle/>
        <a:p>
          <a:r>
            <a:rPr lang="cs-CZ" b="1" dirty="0" smtClean="0"/>
            <a:t>Prioritní osa 1 - Infrastruktura</a:t>
          </a:r>
          <a:endParaRPr lang="cs-CZ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/>
      <dgm:spPr/>
      <dgm:t>
        <a:bodyPr/>
        <a:lstStyle/>
        <a:p>
          <a:r>
            <a:rPr lang="cs-CZ" dirty="0" smtClean="0"/>
            <a:t>Konkurenceschopné, dostupné a bezpečné regiony</a:t>
          </a:r>
          <a:endParaRPr lang="cs-CZ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/>
      <dgm:spPr/>
      <dgm:t>
        <a:bodyPr/>
        <a:lstStyle/>
        <a:p>
          <a:r>
            <a:rPr lang="cs-CZ" dirty="0" smtClean="0"/>
            <a:t>Alokace 1,6 mld. EUR</a:t>
          </a:r>
          <a:endParaRPr lang="cs-CZ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/>
      <dgm:spPr/>
      <dgm:t>
        <a:bodyPr/>
        <a:lstStyle/>
        <a:p>
          <a:r>
            <a:rPr lang="cs-CZ" b="1" dirty="0" smtClean="0"/>
            <a:t>Prioritní osa 2 - Lidé</a:t>
          </a:r>
          <a:endParaRPr lang="cs-CZ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/>
      <dgm:spPr/>
      <dgm:t>
        <a:bodyPr/>
        <a:lstStyle/>
        <a:p>
          <a:r>
            <a:rPr lang="cs-CZ" dirty="0" smtClean="0"/>
            <a:t>Zkvalitnění veřejných služeb a podmínek života pro obyvatele regionů</a:t>
          </a:r>
          <a:endParaRPr lang="cs-CZ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/>
      <dgm:spPr/>
      <dgm:t>
        <a:bodyPr/>
        <a:lstStyle/>
        <a:p>
          <a:r>
            <a:rPr lang="cs-CZ" dirty="0" smtClean="0"/>
            <a:t>Alokace 1,7 mld. EUR</a:t>
          </a:r>
          <a:endParaRPr lang="cs-CZ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/>
      <dgm:spPr/>
      <dgm:t>
        <a:bodyPr/>
        <a:lstStyle/>
        <a:p>
          <a:r>
            <a:rPr lang="cs-CZ" b="1" dirty="0" smtClean="0"/>
            <a:t>Prioritní osa 3 - Instituce</a:t>
          </a:r>
          <a:endParaRPr lang="cs-CZ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/>
      <dgm:spPr/>
      <dgm:t>
        <a:bodyPr/>
        <a:lstStyle/>
        <a:p>
          <a:r>
            <a:rPr lang="cs-CZ" dirty="0" smtClean="0"/>
            <a:t>Dobrá správa území a zefektivnění veřejných institucí</a:t>
          </a:r>
          <a:endParaRPr lang="cs-CZ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/>
      <dgm:spPr/>
      <dgm:t>
        <a:bodyPr/>
        <a:lstStyle/>
        <a:p>
          <a:r>
            <a:rPr lang="cs-CZ" dirty="0" smtClean="0"/>
            <a:t>Alokace 0,8 mld. EUR</a:t>
          </a:r>
          <a:endParaRPr lang="cs-CZ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400" b="1" dirty="0" smtClean="0"/>
            <a:t>Prioritní osa 4 - Komunitně vedený místní rozvoj</a:t>
          </a:r>
        </a:p>
        <a:p>
          <a:r>
            <a:rPr lang="cs-CZ" sz="1200" dirty="0" smtClean="0"/>
            <a:t> - Alokace 390 mil. EUR</a:t>
          </a:r>
        </a:p>
        <a:p>
          <a:r>
            <a:rPr lang="cs-CZ" sz="1200" dirty="0" smtClean="0"/>
            <a:t>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/>
      <dgm:spPr/>
      <dgm:t>
        <a:bodyPr/>
        <a:lstStyle/>
        <a:p>
          <a:r>
            <a:rPr lang="cs-CZ" dirty="0" smtClean="0"/>
            <a:t>Doprava, integrované dopravní systémy, IZS</a:t>
          </a:r>
          <a:endParaRPr lang="cs-CZ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/>
      <dgm:spPr/>
      <dgm:t>
        <a:bodyPr/>
        <a:lstStyle/>
        <a:p>
          <a:r>
            <a:rPr lang="cs-CZ" dirty="0" smtClean="0"/>
            <a:t>Sociální služby/bydlení, sociální podnikání, zdravotní péče, vzdělávání, zateplování</a:t>
          </a:r>
          <a:endParaRPr lang="cs-CZ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/>
      <dgm:spPr/>
      <dgm:t>
        <a:bodyPr/>
        <a:lstStyle/>
        <a:p>
          <a:r>
            <a:rPr lang="cs-CZ" dirty="0" smtClean="0"/>
            <a:t>Kulturní dědictví, e-Government, dokumenty územního rozvoje</a:t>
          </a:r>
          <a:endParaRPr lang="cs-CZ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15257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A29B1B-2610-4278-B11A-5D76C50AA392}" type="presOf" srcId="{855CB492-B9C1-4831-9453-D02DC01556CB}" destId="{6E62D4D7-9191-4501-B151-D627F722878F}" srcOrd="1" destOrd="0" presId="urn:microsoft.com/office/officeart/2005/8/layout/vList4#1"/>
    <dgm:cxn modelId="{D1329E68-681B-46B2-973E-4E98EA25E8FD}" type="presOf" srcId="{CE8BA2DC-6A07-4136-AE2C-02E787173318}" destId="{D220A56B-34B4-4DD0-B125-97D865139D92}" srcOrd="0" destOrd="3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25CFC9A9-1D2F-4E53-8D88-FE7378959DDB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7DA76B98-0799-4BA5-93BD-B153C07E8C7C}" type="presOf" srcId="{C5C86733-1C4E-4ABE-BC8B-70E73BF8076C}" destId="{66C8A01D-04C6-4396-8787-43DC36C8480A}" srcOrd="1" destOrd="1" presId="urn:microsoft.com/office/officeart/2005/8/layout/vList4#1"/>
    <dgm:cxn modelId="{6F4AF897-29A7-4BFC-9C0B-BF9E5C1F8E07}" type="presOf" srcId="{75152ED6-09D4-4CB2-B330-0EBA2A1F6BEE}" destId="{D220A56B-34B4-4DD0-B125-97D865139D92}" srcOrd="0" destOrd="2" presId="urn:microsoft.com/office/officeart/2005/8/layout/vList4#1"/>
    <dgm:cxn modelId="{E57B9C1C-DC98-4248-B6F5-9708F49E5ADD}" type="presOf" srcId="{F883D463-9FC1-405D-86B6-DFDB1BF4DFD4}" destId="{9A27448D-784B-4861-9334-121A223779B3}" srcOrd="0" destOrd="3" presId="urn:microsoft.com/office/officeart/2005/8/layout/vList4#1"/>
    <dgm:cxn modelId="{7AA78A84-9F51-4B0F-B72B-905509AFBEAA}" type="presOf" srcId="{855CB492-B9C1-4831-9453-D02DC01556CB}" destId="{D220A56B-34B4-4DD0-B125-97D865139D92}" srcOrd="0" destOrd="0" presId="urn:microsoft.com/office/officeart/2005/8/layout/vList4#1"/>
    <dgm:cxn modelId="{B467EE73-CE06-4C86-A051-110A4A2E9AC8}" type="presOf" srcId="{F883D463-9FC1-405D-86B6-DFDB1BF4DFD4}" destId="{614AE268-84D0-4EF9-B74B-195569128116}" srcOrd="1" destOrd="3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CC2EAC69-743B-4AED-8735-A46EA78E170D}" type="presOf" srcId="{C5C86733-1C4E-4ABE-BC8B-70E73BF8076C}" destId="{50CD8E78-60B6-449B-AD20-121950675E4A}" srcOrd="0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0D567362-592B-4668-8FB0-8F5B837217FC}" type="presOf" srcId="{34C60AC1-3BAF-4349-9B04-1EBEAA6874AE}" destId="{9A27448D-784B-4861-9334-121A223779B3}" srcOrd="0" destOrd="1" presId="urn:microsoft.com/office/officeart/2005/8/layout/vList4#1"/>
    <dgm:cxn modelId="{5CC20234-DFFD-4B25-95C6-882B0604796A}" type="presOf" srcId="{34C60AC1-3BAF-4349-9B04-1EBEAA6874AE}" destId="{614AE268-84D0-4EF9-B74B-195569128116}" srcOrd="1" destOrd="1" presId="urn:microsoft.com/office/officeart/2005/8/layout/vList4#1"/>
    <dgm:cxn modelId="{350430C4-9EAF-4C25-8500-4DF9AE32CDF1}" type="presOf" srcId="{D74C87B0-8199-4D82-97CA-8716D0810C88}" destId="{614AE268-84D0-4EF9-B74B-195569128116}" srcOrd="1" destOrd="0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B4EC515A-0DD9-4BA3-B013-3D11E3EE38B4}" type="presOf" srcId="{273BDC39-9757-4293-83AA-A9E9CC915DA0}" destId="{9A27448D-784B-4861-9334-121A223779B3}" srcOrd="0" destOrd="2" presId="urn:microsoft.com/office/officeart/2005/8/layout/vList4#1"/>
    <dgm:cxn modelId="{9678AA38-C835-4A09-935D-8BA998F6D8C3}" type="presOf" srcId="{A8C219C7-9F00-4E75-8B16-481975849224}" destId="{50CD8E78-60B6-449B-AD20-121950675E4A}" srcOrd="0" destOrd="2" presId="urn:microsoft.com/office/officeart/2005/8/layout/vList4#1"/>
    <dgm:cxn modelId="{C0E18E02-5DD2-44E9-ADA6-EBDB221D4520}" type="presOf" srcId="{273BDC39-9757-4293-83AA-A9E9CC915DA0}" destId="{614AE268-84D0-4EF9-B74B-195569128116}" srcOrd="1" destOrd="2" presId="urn:microsoft.com/office/officeart/2005/8/layout/vList4#1"/>
    <dgm:cxn modelId="{5E0547AC-192F-49D9-A4C1-1732482891E4}" type="presOf" srcId="{75152ED6-09D4-4CB2-B330-0EBA2A1F6BEE}" destId="{6E62D4D7-9191-4501-B151-D627F722878F}" srcOrd="1" destOrd="2" presId="urn:microsoft.com/office/officeart/2005/8/layout/vList4#1"/>
    <dgm:cxn modelId="{A773B5FB-1F97-4D7A-AE46-F946D5C91ADC}" type="presOf" srcId="{098ADAF1-68DC-4019-95EC-CF9DEA0595F5}" destId="{D220A56B-34B4-4DD0-B125-97D865139D92}" srcOrd="0" destOrd="1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A7C32DB5-D5A4-4A52-A81D-3A9D49AE07C6}" type="presOf" srcId="{38804BD3-7704-44DB-93A2-A6FB8DF386BF}" destId="{66C8A01D-04C6-4396-8787-43DC36C8480A}" srcOrd="1" destOrd="0" presId="urn:microsoft.com/office/officeart/2005/8/layout/vList4#1"/>
    <dgm:cxn modelId="{846F8214-CB62-4CAF-874A-05795CC33D28}" type="presOf" srcId="{CE8BA2DC-6A07-4136-AE2C-02E787173318}" destId="{6E62D4D7-9191-4501-B151-D627F722878F}" srcOrd="1" destOrd="3" presId="urn:microsoft.com/office/officeart/2005/8/layout/vList4#1"/>
    <dgm:cxn modelId="{703C5A00-E044-47A4-9C8C-5DDAEC73FE6A}" type="presOf" srcId="{D3784C62-6E03-4E88-AA8E-EC0DCEAD96BC}" destId="{C47FD7BB-128E-4643-98CA-3F319452AC98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E36F9EC7-B406-4EAB-8F0E-89DC1F8B09D4}" type="presOf" srcId="{011776CB-E079-448D-8CBF-0D6A1B0031D4}" destId="{9A27448D-784B-4861-9334-121A223779B3}" srcOrd="0" destOrd="4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0149E73B-8138-4F92-A519-53CA107BA3BB}" type="presOf" srcId="{A518AB0A-7BED-45CC-8968-54C5D48470FD}" destId="{8A587B36-857B-41ED-B7A7-D47113F79935}" srcOrd="0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4B6FDC21-0B5C-496F-A663-29829A203EC8}" type="presOf" srcId="{9BEAB610-B179-412C-A911-0AE990A76040}" destId="{50CD8E78-60B6-449B-AD20-121950675E4A}" srcOrd="0" destOrd="3" presId="urn:microsoft.com/office/officeart/2005/8/layout/vList4#1"/>
    <dgm:cxn modelId="{989F6957-FBAE-4587-BEE0-655C7C41185B}" type="presOf" srcId="{38804BD3-7704-44DB-93A2-A6FB8DF386BF}" destId="{50CD8E78-60B6-449B-AD20-121950675E4A}" srcOrd="0" destOrd="0" presId="urn:microsoft.com/office/officeart/2005/8/layout/vList4#1"/>
    <dgm:cxn modelId="{8AAA04F5-A945-47C2-AD92-9E6572DA549E}" type="presOf" srcId="{A8C219C7-9F00-4E75-8B16-481975849224}" destId="{66C8A01D-04C6-4396-8787-43DC36C8480A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2481CABF-745F-41AB-86ED-B1BC1B701618}" type="presOf" srcId="{D74C87B0-8199-4D82-97CA-8716D0810C88}" destId="{9A27448D-784B-4861-9334-121A223779B3}" srcOrd="0" destOrd="0" presId="urn:microsoft.com/office/officeart/2005/8/layout/vList4#1"/>
    <dgm:cxn modelId="{19C60C85-7972-4D64-9C4D-C2307FAEE7C1}" type="presOf" srcId="{D3784C62-6E03-4E88-AA8E-EC0DCEAD96BC}" destId="{9E808720-DA3C-4D88-83BC-C88B0AC710F3}" srcOrd="0" destOrd="0" presId="urn:microsoft.com/office/officeart/2005/8/layout/vList4#1"/>
    <dgm:cxn modelId="{F1D4D2CF-9BA3-4489-87D4-5A0B17315B7E}" type="presOf" srcId="{011776CB-E079-448D-8CBF-0D6A1B0031D4}" destId="{614AE268-84D0-4EF9-B74B-195569128116}" srcOrd="1" destOrd="4" presId="urn:microsoft.com/office/officeart/2005/8/layout/vList4#1"/>
    <dgm:cxn modelId="{67A8D227-F55A-48AD-A4C2-87DC06158A07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460BDF04-6DB5-40E2-B939-31EE65F1544D}" type="presParOf" srcId="{8A587B36-857B-41ED-B7A7-D47113F79935}" destId="{64EB5DFD-492E-47C2-A4DD-BBD451AF4F4E}" srcOrd="0" destOrd="0" presId="urn:microsoft.com/office/officeart/2005/8/layout/vList4#1"/>
    <dgm:cxn modelId="{8933B7A9-F4EC-4197-94FB-88D02A24BCDB}" type="presParOf" srcId="{64EB5DFD-492E-47C2-A4DD-BBD451AF4F4E}" destId="{50CD8E78-60B6-449B-AD20-121950675E4A}" srcOrd="0" destOrd="0" presId="urn:microsoft.com/office/officeart/2005/8/layout/vList4#1"/>
    <dgm:cxn modelId="{30235352-DFA4-4DF3-BBAB-D7CE4608C4CD}" type="presParOf" srcId="{64EB5DFD-492E-47C2-A4DD-BBD451AF4F4E}" destId="{C72FE72D-A4DA-4420-9D63-39C025359A7F}" srcOrd="1" destOrd="0" presId="urn:microsoft.com/office/officeart/2005/8/layout/vList4#1"/>
    <dgm:cxn modelId="{5E97FCEF-A972-47C4-8E44-433F52C5F7F1}" type="presParOf" srcId="{64EB5DFD-492E-47C2-A4DD-BBD451AF4F4E}" destId="{66C8A01D-04C6-4396-8787-43DC36C8480A}" srcOrd="2" destOrd="0" presId="urn:microsoft.com/office/officeart/2005/8/layout/vList4#1"/>
    <dgm:cxn modelId="{68EEE1D3-C3A9-4DB2-A148-BF7983A52781}" type="presParOf" srcId="{8A587B36-857B-41ED-B7A7-D47113F79935}" destId="{93AC31F7-E6D2-45E8-BD17-C2F01F80D57E}" srcOrd="1" destOrd="0" presId="urn:microsoft.com/office/officeart/2005/8/layout/vList4#1"/>
    <dgm:cxn modelId="{FD5929D1-E8D9-459D-A892-C69869A8A986}" type="presParOf" srcId="{8A587B36-857B-41ED-B7A7-D47113F79935}" destId="{B249F259-2691-44EA-A647-C688963D4FA1}" srcOrd="2" destOrd="0" presId="urn:microsoft.com/office/officeart/2005/8/layout/vList4#1"/>
    <dgm:cxn modelId="{7C885FFC-3B6C-48F0-AD2C-B48C90C9F3E8}" type="presParOf" srcId="{B249F259-2691-44EA-A647-C688963D4FA1}" destId="{D220A56B-34B4-4DD0-B125-97D865139D92}" srcOrd="0" destOrd="0" presId="urn:microsoft.com/office/officeart/2005/8/layout/vList4#1"/>
    <dgm:cxn modelId="{85A6DE07-5CF2-42B6-A79D-39E710E8B242}" type="presParOf" srcId="{B249F259-2691-44EA-A647-C688963D4FA1}" destId="{AC85F51E-059B-4E4B-88C8-BEEAF6E6C8CB}" srcOrd="1" destOrd="0" presId="urn:microsoft.com/office/officeart/2005/8/layout/vList4#1"/>
    <dgm:cxn modelId="{509DD08C-8119-4092-858C-DD999EF6AAC1}" type="presParOf" srcId="{B249F259-2691-44EA-A647-C688963D4FA1}" destId="{6E62D4D7-9191-4501-B151-D627F722878F}" srcOrd="2" destOrd="0" presId="urn:microsoft.com/office/officeart/2005/8/layout/vList4#1"/>
    <dgm:cxn modelId="{4D3EDEAC-E581-40FA-BF7E-53BA5EC58624}" type="presParOf" srcId="{8A587B36-857B-41ED-B7A7-D47113F79935}" destId="{821F83A2-5DE7-4DB3-AC2F-3437098DDD8C}" srcOrd="3" destOrd="0" presId="urn:microsoft.com/office/officeart/2005/8/layout/vList4#1"/>
    <dgm:cxn modelId="{6CE3AEBF-33B7-40BA-9343-6C3BFC5BA697}" type="presParOf" srcId="{8A587B36-857B-41ED-B7A7-D47113F79935}" destId="{42D704DB-7DF6-440E-B7C9-644A864B0BFF}" srcOrd="4" destOrd="0" presId="urn:microsoft.com/office/officeart/2005/8/layout/vList4#1"/>
    <dgm:cxn modelId="{8781A2B3-4107-4553-AEC4-B8E861650847}" type="presParOf" srcId="{42D704DB-7DF6-440E-B7C9-644A864B0BFF}" destId="{9A27448D-784B-4861-9334-121A223779B3}" srcOrd="0" destOrd="0" presId="urn:microsoft.com/office/officeart/2005/8/layout/vList4#1"/>
    <dgm:cxn modelId="{7548DDAC-96B2-4876-A43B-1465FEEF7169}" type="presParOf" srcId="{42D704DB-7DF6-440E-B7C9-644A864B0BFF}" destId="{CB3108F3-6AC6-46B9-815A-42013ADAA734}" srcOrd="1" destOrd="0" presId="urn:microsoft.com/office/officeart/2005/8/layout/vList4#1"/>
    <dgm:cxn modelId="{6BE3A15D-962D-4AF5-BEA2-FCB352BC8EF5}" type="presParOf" srcId="{42D704DB-7DF6-440E-B7C9-644A864B0BFF}" destId="{614AE268-84D0-4EF9-B74B-195569128116}" srcOrd="2" destOrd="0" presId="urn:microsoft.com/office/officeart/2005/8/layout/vList4#1"/>
    <dgm:cxn modelId="{3DA348D5-B0C6-44BD-AB4B-EE3162C9EEA9}" type="presParOf" srcId="{8A587B36-857B-41ED-B7A7-D47113F79935}" destId="{540D9C1A-F7EF-4C42-8E40-E43DCD410462}" srcOrd="5" destOrd="0" presId="urn:microsoft.com/office/officeart/2005/8/layout/vList4#1"/>
    <dgm:cxn modelId="{0A1ADF62-A4E0-459F-9AC6-773935870E68}" type="presParOf" srcId="{8A587B36-857B-41ED-B7A7-D47113F79935}" destId="{8E18C6B9-65AB-4143-ACFB-F77B95B74E4A}" srcOrd="6" destOrd="0" presId="urn:microsoft.com/office/officeart/2005/8/layout/vList4#1"/>
    <dgm:cxn modelId="{EFE4F449-ACAE-4583-9545-E91EE0116B3F}" type="presParOf" srcId="{8E18C6B9-65AB-4143-ACFB-F77B95B74E4A}" destId="{9E808720-DA3C-4D88-83BC-C88B0AC710F3}" srcOrd="0" destOrd="0" presId="urn:microsoft.com/office/officeart/2005/8/layout/vList4#1"/>
    <dgm:cxn modelId="{5DEA6365-A698-4966-B281-4C799AE9FD01}" type="presParOf" srcId="{8E18C6B9-65AB-4143-ACFB-F77B95B74E4A}" destId="{5C5B56BD-76A1-46D2-95E9-D7A31171320F}" srcOrd="1" destOrd="0" presId="urn:microsoft.com/office/officeart/2005/8/layout/vList4#1"/>
    <dgm:cxn modelId="{840B17DE-996F-4F1D-9B4C-BE8E121CE20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1 - Infrastruktura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Konkurenceschopné, dostupné a bezpečné regiony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1,6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Doprava, integrované dopravní systémy, IZS</a:t>
          </a:r>
          <a:endParaRPr lang="cs-CZ" sz="11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2 - Lidé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Zkvalitnění veřejných služeb a podmínek života pro obyvatele regionů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1,7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Sociální služby/bydlení, sociální podnikání, zdravotní péče, vzdělávání, zateplování</a:t>
          </a:r>
          <a:endParaRPr lang="cs-CZ" sz="11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3 - Instituce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Dobrá správa území a zefektivnění veřejných institucí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0,8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Kulturní dědictví, e-Government, dokumenty územního rozvoje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- 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94399-29F8-8341-87CE-45A59C8F3470}" type="datetimeFigureOut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1622-6527-A840-93D2-B71E71D7D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2CD4-E069-445A-BD66-BB3668602FA3}" type="datetimeFigureOut">
              <a:rPr lang="cs-CZ" smtClean="0"/>
              <a:t>11.11.2015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D7E5-5FFD-4EA7-AFB2-230C5652B0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38FF-0785-4D1E-B4F7-AAF5C78FE1B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F8D-1A21-4207-8344-98009AC7440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AB08-B98E-494D-8695-CD0D6908EEBE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1E0B-09EB-4B23-8CB4-012DB8280E8C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722B-C8A6-4F26-98C2-2711F8316617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317A-478C-4AB8-803B-06EF6332AC25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AEC-231C-4E11-ABD3-F40A18471A7D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B57-9745-43DE-BBE5-02952112AEFB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7B1-375D-4904-A97E-7B86949F9F4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3BF-8806-488D-87CD-784340495BA0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82A2-9588-4CBA-8A28-30801B018F84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AFE7CCC1-085E-40CF-AE75-DEE90DDCB794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cr.cz/soubor/projektovy-okruh-3-7-eo-ehealth-pdf.aspx" TargetMode="External"/><Relationship Id="rId3" Type="http://schemas.openxmlformats.org/officeDocument/2006/relationships/hyperlink" Target="http://www.mvcr.cz/soubor/projektovy-okruh-3-2-kontaktni-mista-pdf.aspx" TargetMode="External"/><Relationship Id="rId7" Type="http://schemas.openxmlformats.org/officeDocument/2006/relationships/hyperlink" Target="http://www.mvcr.cz/soubor/projektovy-okruh-3-6-eo-socialni-sluzby-pdf.aspx" TargetMode="External"/><Relationship Id="rId12" Type="http://schemas.openxmlformats.org/officeDocument/2006/relationships/hyperlink" Target="http://www.mvcr.cz/soubor/projektovy-okruh-3-11-eo-earchivace-pdf.aspx" TargetMode="External"/><Relationship Id="rId2" Type="http://schemas.openxmlformats.org/officeDocument/2006/relationships/hyperlink" Target="http://www.mvcr.cz/soubor/projektovy-okruh-3-1-uplne-elektronicke-podani-pdf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vcr.cz/soubor/projektovy-okruh-3-5-eo-eeducation-pdf.aspx" TargetMode="External"/><Relationship Id="rId11" Type="http://schemas.openxmlformats.org/officeDocument/2006/relationships/hyperlink" Target="http://www.mvcr.cz/soubor/projektovy-okruh-3-10-eo-eprocurement-pdf.aspx" TargetMode="External"/><Relationship Id="rId5" Type="http://schemas.openxmlformats.org/officeDocument/2006/relationships/hyperlink" Target="http://www.mvcr.cz/soubor/projektovy-okruh-3-4-eo-eculture-pdf.aspx" TargetMode="External"/><Relationship Id="rId10" Type="http://schemas.openxmlformats.org/officeDocument/2006/relationships/hyperlink" Target="http://www.mvcr.cz/soubor/projektovy-okruh-3-9-eo-ejustice-pdf.aspx" TargetMode="External"/><Relationship Id="rId4" Type="http://schemas.openxmlformats.org/officeDocument/2006/relationships/hyperlink" Target="http://www.mvcr.cz/soubor/projektovy-okruh-3-3-eo-esel-pdf.aspx" TargetMode="External"/><Relationship Id="rId9" Type="http://schemas.openxmlformats.org/officeDocument/2006/relationships/hyperlink" Target="http://www.mvcr.cz/soubor/projektovy-okruh-3-8-eo-vyber-dani-a-pojisteni-pdf.asp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cr.cz/soubor/projektovy-okruh-7-kyberneticka-bezpecnost-pdf.aspx" TargetMode="External"/><Relationship Id="rId3" Type="http://schemas.openxmlformats.org/officeDocument/2006/relationships/hyperlink" Target="http://www.mvcr.cz/soubor/projektovy-okruh-5-1-konsolidace-datoveho-fondu-pdf.aspx" TargetMode="External"/><Relationship Id="rId7" Type="http://schemas.openxmlformats.org/officeDocument/2006/relationships/hyperlink" Target="http://www.mvcr.cz/soubor/projektovy-okruh-6-3-sdilitelne-sluzby-technologicke-infrastruktury-pdf.aspx" TargetMode="External"/><Relationship Id="rId2" Type="http://schemas.openxmlformats.org/officeDocument/2006/relationships/hyperlink" Target="http://www.mvcr.cz/soubor/projektovy-okruh-4-opendata-pdf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vcr.cz/soubor/projektovy-okruh-6-2-bezpecnost-a-krizove-rizeni-pdf.aspx" TargetMode="External"/><Relationship Id="rId11" Type="http://schemas.openxmlformats.org/officeDocument/2006/relationships/hyperlink" Target="http://www.mvcr.cz/soubor/projektovy-okruh-9-elektronizace-podpurnych-procesu-pdf.aspx" TargetMode="External"/><Relationship Id="rId5" Type="http://schemas.openxmlformats.org/officeDocument/2006/relationships/hyperlink" Target="http://www.mvcr.cz/soubor/projektovy-okruh-6-1-technologicka-a-komunikacni-infrastruktura-pdf.aspx" TargetMode="External"/><Relationship Id="rId10" Type="http://schemas.openxmlformats.org/officeDocument/2006/relationships/hyperlink" Target="http://www.mvcr.cz/soubor/projektovy-okruh-8-2-elektronicke-dorucovani-pdf.aspx" TargetMode="External"/><Relationship Id="rId4" Type="http://schemas.openxmlformats.org/officeDocument/2006/relationships/hyperlink" Target="http://www.mvcr.cz/soubor/projektovy-okruh-5-2-prostorova-data-pdf.aspx" TargetMode="External"/><Relationship Id="rId9" Type="http://schemas.openxmlformats.org/officeDocument/2006/relationships/hyperlink" Target="http://www.mvcr.cz/soubor/projektovy-okruh-8-1-elektronicka-identita-pdf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rop@mmr.cz" TargetMode="External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828675"/>
            <a:ext cx="5992978" cy="3227077"/>
          </a:xfrm>
        </p:spPr>
        <p:txBody>
          <a:bodyPr/>
          <a:lstStyle/>
          <a:p>
            <a:pPr algn="l">
              <a:lnSpc>
                <a:spcPct val="107000"/>
              </a:lnSpc>
            </a:pPr>
            <a:r>
              <a:rPr lang="cs-CZ" sz="3600" dirty="0"/>
              <a:t>s</a:t>
            </a:r>
            <a:r>
              <a:rPr lang="cs-CZ" sz="3600" dirty="0" smtClean="0"/>
              <a:t>eminář </a:t>
            </a:r>
            <a:r>
              <a:rPr lang="cs-CZ" sz="3600" dirty="0"/>
              <a:t>pro žadatele </a:t>
            </a:r>
            <a:r>
              <a:rPr lang="cs-CZ" sz="3600" dirty="0" smtClean="0"/>
              <a:t>k 10. </a:t>
            </a:r>
            <a:r>
              <a:rPr lang="cs-CZ" sz="3600" dirty="0"/>
              <a:t>výzvě </a:t>
            </a:r>
            <a:r>
              <a:rPr lang="cs-CZ" sz="3600" dirty="0" smtClean="0"/>
              <a:t>IROP </a:t>
            </a:r>
            <a:br>
              <a:rPr lang="cs-CZ" sz="3600" dirty="0" smtClean="0"/>
            </a:br>
            <a:r>
              <a:rPr lang="cs-CZ" sz="3600" dirty="0" smtClean="0"/>
              <a:t>„kybernetická bezpečnost“</a:t>
            </a:r>
            <a:endParaRPr lang="cs-CZ" sz="3600" dirty="0">
              <a:solidFill>
                <a:srgbClr val="000000"/>
              </a:solidFill>
              <a:latin typeface="Myriad Pro Black"/>
              <a:cs typeface="Myriad Pro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91" y="4551295"/>
            <a:ext cx="6400800" cy="1083961"/>
          </a:xfrm>
        </p:spPr>
        <p:txBody>
          <a:bodyPr/>
          <a:lstStyle/>
          <a:p>
            <a:pPr algn="l"/>
            <a:r>
              <a:rPr lang="cs-CZ" sz="2200" dirty="0" smtClean="0">
                <a:solidFill>
                  <a:srgbClr val="000000"/>
                </a:solidFill>
                <a:cs typeface="Myriad Pro"/>
              </a:rPr>
              <a:t>11</a:t>
            </a:r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. </a:t>
            </a:r>
            <a:r>
              <a:rPr lang="cs-CZ" sz="2200" dirty="0" smtClean="0">
                <a:solidFill>
                  <a:srgbClr val="000000"/>
                </a:solidFill>
                <a:cs typeface="Myriad Pro"/>
              </a:rPr>
              <a:t>11</a:t>
            </a:r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. 2015                                             </a:t>
            </a:r>
          </a:p>
          <a:p>
            <a:pPr algn="l"/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PRAHA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2050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538"/>
            <a:ext cx="91440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2: </a:t>
            </a:r>
            <a:r>
              <a:rPr lang="cs-CZ" sz="2000" dirty="0" smtClean="0"/>
              <a:t>Zkvalitnění </a:t>
            </a:r>
            <a:r>
              <a:rPr lang="cs-CZ" sz="2000" dirty="0"/>
              <a:t>veřejných služeb a podmínek života pro obyvatele regionů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2 - Lidé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2.1 </a:t>
            </a:r>
            <a:r>
              <a:rPr lang="cs-CZ" sz="2200" dirty="0" smtClean="0"/>
              <a:t>Zvýšení kvality a dostupnosti služeb vedoucí k sociální 			inkluzi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2.2 </a:t>
            </a:r>
            <a:r>
              <a:rPr lang="cs-CZ" sz="2200" dirty="0" smtClean="0"/>
              <a:t>Vznik nových a rozvoj existujících podnikatelských aktivit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v oblasti sociálního podnikání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2.3 </a:t>
            </a:r>
            <a:r>
              <a:rPr lang="cs-CZ" sz="2200" dirty="0" smtClean="0"/>
              <a:t>Rozvoj infrastruktury pro poskytování zdravotních služeb a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péče o zdraví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2.4 </a:t>
            </a:r>
            <a:r>
              <a:rPr lang="cs-CZ" sz="2200" dirty="0" smtClean="0"/>
              <a:t>Zvýšení kvality a dostupnosti infrastruktury pro vzdělávání 		a celoživotní učení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2.5 </a:t>
            </a:r>
            <a:r>
              <a:rPr lang="cs-CZ" sz="2200" dirty="0" smtClean="0"/>
              <a:t>Snížení energetické náročnosti v sektoru bydlení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15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3: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dirty="0"/>
              <a:t>Dobrá správa území a zefektivnění veřejných institucí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</a:t>
            </a:r>
            <a:r>
              <a:rPr lang="cs-CZ" sz="3600" dirty="0" smtClean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</a:t>
            </a:r>
            <a:r>
              <a:rPr lang="cs-CZ" sz="2200" b="1" dirty="0" smtClean="0"/>
              <a:t>3 </a:t>
            </a:r>
            <a:r>
              <a:rPr lang="cs-CZ" sz="2200" b="1" dirty="0"/>
              <a:t>- </a:t>
            </a:r>
            <a:r>
              <a:rPr lang="cs-CZ" sz="2200" b="1" dirty="0" smtClean="0"/>
              <a:t>Instituce</a:t>
            </a:r>
            <a:endParaRPr lang="cs-CZ" sz="2200" b="1" dirty="0"/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3.1 </a:t>
            </a:r>
            <a:r>
              <a:rPr lang="cs-CZ" sz="2200" dirty="0" smtClean="0"/>
              <a:t>Zefektivnění prezentace, posílení ochrany a rozvoje 			kulturního dědictví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3.2 </a:t>
            </a:r>
            <a:r>
              <a:rPr lang="cs-CZ" sz="2200" dirty="0"/>
              <a:t>Zvyšování efektivity a transparentnosti veřejné správy prostřednictvím rozvoje využití a kvality systémů </a:t>
            </a:r>
            <a:r>
              <a:rPr lang="cs-CZ" sz="2200" dirty="0" smtClean="0"/>
              <a:t>IKT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3.3 </a:t>
            </a:r>
            <a:r>
              <a:rPr lang="cs-CZ" sz="2200" dirty="0" smtClean="0"/>
              <a:t>Podpora pořizování a uplatňování dokumentů územního rozvoje</a:t>
            </a:r>
          </a:p>
          <a:p>
            <a:pPr algn="just">
              <a:lnSpc>
                <a:spcPct val="15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02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4.1</a:t>
            </a:r>
            <a:r>
              <a:rPr lang="cs-CZ" sz="2200" dirty="0"/>
              <a:t> Posílení komunitně vedeného místního rozvoje za účelem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zvýšení </a:t>
            </a:r>
            <a:r>
              <a:rPr lang="cs-CZ" sz="2200" dirty="0"/>
              <a:t>kvality života ve venkovských oblastech a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aktivizace </a:t>
            </a:r>
            <a:r>
              <a:rPr lang="cs-CZ" sz="2200" dirty="0"/>
              <a:t>místního </a:t>
            </a:r>
            <a:r>
              <a:rPr lang="cs-CZ" sz="2200" dirty="0" smtClean="0"/>
              <a:t>potenciálu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4.2 </a:t>
            </a:r>
            <a:r>
              <a:rPr lang="cs-CZ" sz="2200" dirty="0"/>
              <a:t>Posílení kapacit komunitně vedeného místního rozvoje </a:t>
            </a:r>
            <a:r>
              <a:rPr lang="cs-CZ" sz="2200" dirty="0" smtClean="0"/>
              <a:t>za 		účelem </a:t>
            </a:r>
            <a:r>
              <a:rPr lang="cs-CZ" sz="2200" dirty="0"/>
              <a:t>zlepšení řídících a administrativních </a:t>
            </a:r>
            <a:r>
              <a:rPr lang="cs-CZ" sz="2200" dirty="0" smtClean="0"/>
              <a:t>schopností 		MAS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341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603"/>
            <a:ext cx="8229600" cy="1155801"/>
          </a:xfrm>
        </p:spPr>
        <p:txBody>
          <a:bodyPr/>
          <a:lstStyle/>
          <a:p>
            <a:r>
              <a:rPr lang="cs-CZ" dirty="0" smtClean="0"/>
              <a:t>Harmonogram výzev IROP 2015</a:t>
            </a:r>
            <a:endParaRPr lang="it-IT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987475"/>
              </p:ext>
            </p:extLst>
          </p:nvPr>
        </p:nvGraphicFramePr>
        <p:xfrm>
          <a:off x="539849" y="706442"/>
          <a:ext cx="8004076" cy="467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171153"/>
              </a:tblGrid>
              <a:tr h="3870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SC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Vybrané úseky silnic II. a  III. třídy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07/2015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 smtClean="0">
                          <a:effectLst/>
                        </a:rPr>
                        <a:t>Podpora bezpečnosti dopravy a cyklodopravy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Technika pro IZS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Deinstitucionalizace sociálních služeb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10/2015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Vysoce specializovaná péče v oblastech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onkogynekologie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perinatologie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322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Energetické úspory v bytových domech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603"/>
            <a:ext cx="8229600" cy="1155801"/>
          </a:xfrm>
        </p:spPr>
        <p:txBody>
          <a:bodyPr/>
          <a:lstStyle/>
          <a:p>
            <a:r>
              <a:rPr lang="cs-CZ" dirty="0" smtClean="0"/>
              <a:t>Harmonogram výzev IROP 2015</a:t>
            </a:r>
            <a:endParaRPr lang="it-IT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76775"/>
              </p:ext>
            </p:extLst>
          </p:nvPr>
        </p:nvGraphicFramePr>
        <p:xfrm>
          <a:off x="539849" y="706442"/>
          <a:ext cx="8004076" cy="341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171153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SC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Revitalizace souboru vybraných památek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Aktivity vedoucí k úplnému elektronickému podání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3.2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Kyberbezpečnost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10/2015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Elektronizace odvětví -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eLegislativa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eSbírka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archivace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3.3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Územní plány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07/2015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Regulační plány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Územní studie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Provozní a animační výdaje MAS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Technická pomoc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330 </a:t>
            </a:r>
            <a:r>
              <a:rPr lang="cs-CZ" sz="2200" b="1" dirty="0"/>
              <a:t>mil. EUR</a:t>
            </a:r>
            <a:endParaRPr lang="cs-CZ" sz="2200" dirty="0"/>
          </a:p>
          <a:p>
            <a:pPr marL="0" lvl="0" indent="0">
              <a:buNone/>
            </a:pPr>
            <a:r>
              <a:rPr lang="cs-CZ" sz="2200" u="sng" dirty="0" smtClean="0"/>
              <a:t>Podporované aktivity: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rozšíření</a:t>
            </a:r>
            <a:r>
              <a:rPr lang="cs-CZ" sz="2200" dirty="0"/>
              <a:t>, propojení, konsolidace datového fondu, zajištění úplného elektronického podání a elektronizaci agend </a:t>
            </a:r>
            <a:br>
              <a:rPr lang="cs-CZ" sz="2200" dirty="0"/>
            </a:br>
            <a:r>
              <a:rPr lang="cs-CZ" sz="2200" dirty="0"/>
              <a:t>(např. </a:t>
            </a:r>
            <a:r>
              <a:rPr lang="cs-CZ" sz="2200" dirty="0" err="1"/>
              <a:t>eCulture</a:t>
            </a:r>
            <a:r>
              <a:rPr lang="cs-CZ" sz="2200" dirty="0"/>
              <a:t>, </a:t>
            </a:r>
            <a:r>
              <a:rPr lang="cs-CZ" sz="2200" dirty="0" err="1"/>
              <a:t>eHealth</a:t>
            </a:r>
            <a:r>
              <a:rPr lang="cs-CZ" sz="2200" dirty="0"/>
              <a:t>, </a:t>
            </a:r>
            <a:r>
              <a:rPr lang="cs-CZ" sz="2200" dirty="0" err="1"/>
              <a:t>eJustice</a:t>
            </a:r>
            <a:r>
              <a:rPr lang="cs-CZ" sz="2200" dirty="0"/>
              <a:t>, </a:t>
            </a:r>
            <a:r>
              <a:rPr lang="cs-CZ" sz="2200" dirty="0" err="1"/>
              <a:t>eProcurement</a:t>
            </a:r>
            <a:r>
              <a:rPr lang="cs-CZ" sz="2200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modernizace informačních a komunikačních systémů pro specifické potřeby subjektů veřejné správy a složek integrovaného záchranného systému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b="1" dirty="0"/>
              <a:t>kybernetická bezpečnost (bezpečné sdílení dat</a:t>
            </a:r>
            <a:r>
              <a:rPr lang="cs-CZ" sz="2200" b="1" dirty="0" smtClean="0"/>
              <a:t>)</a:t>
            </a:r>
            <a:endParaRPr lang="cs-CZ" sz="2200" dirty="0"/>
          </a:p>
          <a:p>
            <a:pPr marL="0" indent="0">
              <a:buNone/>
            </a:pPr>
            <a:r>
              <a:rPr lang="cs-CZ" sz="2100" b="1" dirty="0">
                <a:solidFill>
                  <a:prstClr val="black"/>
                </a:solidFill>
              </a:rPr>
              <a:t>Příjemci: </a:t>
            </a:r>
            <a:r>
              <a:rPr lang="cs-CZ" sz="2100" dirty="0"/>
              <a:t>organizační složky státu, příspěvkové organizace  organizačních složek státu, obce, organizace zřizované nebo zakládané obcemi, kraje, organizace zřizované nebo zakládané kraji, státní </a:t>
            </a:r>
            <a:r>
              <a:rPr lang="cs-CZ" sz="2100" dirty="0" smtClean="0"/>
              <a:t>organizace, státní podniky</a:t>
            </a:r>
            <a:endParaRPr lang="cs-CZ" sz="21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3.2 Zvyšování efektivity a transparentnosti veřejné </a:t>
            </a:r>
            <a:r>
              <a:rPr lang="cs-CZ" sz="2000" b="1" dirty="0" smtClean="0"/>
              <a:t>správy </a:t>
            </a:r>
            <a:r>
              <a:rPr lang="cs-CZ" sz="2000" b="1" dirty="0"/>
              <a:t>prostřednictvím rozvoje využití a kvality </a:t>
            </a:r>
            <a:r>
              <a:rPr lang="cs-CZ" sz="2000" b="1" dirty="0" smtClean="0"/>
              <a:t>systémů IKT</a:t>
            </a:r>
            <a:endParaRPr lang="cs-CZ" sz="20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institut tzv. věcného garanta (MV ČR) – odborná záštita z pozice gestora oblasti rozvoje veřejné správy a </a:t>
            </a:r>
            <a:r>
              <a:rPr lang="cs-CZ" sz="2200" dirty="0" err="1" smtClean="0"/>
              <a:t>eGovernmentu</a:t>
            </a:r>
            <a:endParaRPr lang="cs-CZ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pracovní tým SC 3.2 IROP – členy jsou zástupci MV ČR, AK ČR, SMO ČR + NBÚ (v případě kybernetické bezpečnosti)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nutný soulad VŠECH projektů se Strategickým rámcem rozvoje veřejné správy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Odbor hlavního architekta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MV ČR – vydává souhlasná stanoviska k následujícím projektům: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všechny projekty OSS a jejich příspěvkových organizací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všechny projekty, které se váží na centrální systémy veřejné správy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projekty obcí, krajů a jejich podřízených organizací nad 15 mil. Kč celkových způsobilých výdajů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Způsob přípravy znění SC 3.2 v PD IROP a způsob přípravy výzev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r>
              <a:rPr lang="cs-CZ" sz="2200" dirty="0"/>
              <a:t>v případě kybernetické bezpečnosti </a:t>
            </a:r>
            <a:r>
              <a:rPr lang="cs-CZ" sz="2200" dirty="0" smtClean="0"/>
              <a:t>bude často zabezpečován projekt z IOP</a:t>
            </a:r>
            <a:endParaRPr lang="cs-CZ" sz="2200" dirty="0"/>
          </a:p>
          <a:p>
            <a:r>
              <a:rPr lang="cs-CZ" sz="2200" dirty="0" smtClean="0"/>
              <a:t>není možné suplovat z IROP fázi udržitelnosti u projektů financovaných z IOP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riziko duplicitních investic, případně znehodnocení původních investic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Návaznost na IOP 2007 - 2013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en-US" dirty="0" smtClean="0"/>
              <a:t>Program</a:t>
            </a:r>
            <a:r>
              <a:rPr lang="cs-CZ" dirty="0" smtClean="0"/>
              <a:t> SEMINÁŘE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/>
              <a:t>9:00 – 9:30</a:t>
            </a:r>
            <a:r>
              <a:rPr lang="cs-CZ" sz="2000" b="1" dirty="0"/>
              <a:t>	</a:t>
            </a:r>
            <a:r>
              <a:rPr lang="cs-CZ" sz="2000" b="1" dirty="0" smtClean="0"/>
              <a:t>	Prezence </a:t>
            </a:r>
            <a:r>
              <a:rPr lang="cs-CZ" sz="2000" b="1" dirty="0"/>
              <a:t>účastníků	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9:30 – 10:00	</a:t>
            </a:r>
            <a:r>
              <a:rPr lang="cs-CZ" sz="2000" dirty="0" smtClean="0"/>
              <a:t>	</a:t>
            </a:r>
            <a:r>
              <a:rPr lang="cs-CZ" sz="2000" b="1" dirty="0" smtClean="0"/>
              <a:t>Zahájení</a:t>
            </a:r>
            <a:r>
              <a:rPr lang="cs-CZ" sz="2000" b="1" dirty="0"/>
              <a:t>, představení Integrovaného regionálního </a:t>
            </a:r>
            <a:r>
              <a:rPr lang="cs-CZ" sz="2000" b="1" dirty="0" smtClean="0"/>
              <a:t>						operačního </a:t>
            </a:r>
            <a:r>
              <a:rPr lang="cs-CZ" sz="2000" b="1" dirty="0"/>
              <a:t>programu, rolí </a:t>
            </a:r>
            <a:r>
              <a:rPr lang="cs-CZ" sz="2000" b="1" dirty="0" smtClean="0"/>
              <a:t>Řídicího </a:t>
            </a:r>
            <a:r>
              <a:rPr lang="cs-CZ" sz="2000" b="1" dirty="0"/>
              <a:t>orgánu IROP a </a:t>
            </a:r>
            <a:r>
              <a:rPr lang="cs-CZ" sz="2000" b="1" dirty="0" smtClean="0"/>
              <a:t>						Centra </a:t>
            </a:r>
            <a:r>
              <a:rPr lang="cs-CZ" sz="2000" b="1" dirty="0"/>
              <a:t>pro regionální rozvoj České republiky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10.00 – 11:00	</a:t>
            </a:r>
            <a:r>
              <a:rPr lang="cs-CZ" sz="2000" dirty="0" smtClean="0"/>
              <a:t>	</a:t>
            </a:r>
            <a:r>
              <a:rPr lang="cs-CZ" sz="2000" b="1" dirty="0"/>
              <a:t>Problematika kybernetické bezpečnosti - požadavky  a </a:t>
            </a:r>
            <a:r>
              <a:rPr lang="cs-CZ" sz="2000" b="1" dirty="0" smtClean="0"/>
              <a:t>					terminologie </a:t>
            </a:r>
            <a:r>
              <a:rPr lang="cs-CZ" sz="2000" b="1" dirty="0"/>
              <a:t>zákona o kybernetické bezpečnosti, proces </a:t>
            </a:r>
            <a:r>
              <a:rPr lang="cs-CZ" sz="2000" b="1" dirty="0" smtClean="0"/>
              <a:t>					určení </a:t>
            </a:r>
            <a:r>
              <a:rPr lang="cs-CZ" sz="2000" b="1" dirty="0"/>
              <a:t>a technická podoba KII/VIS, technické aspekty </a:t>
            </a:r>
            <a:r>
              <a:rPr lang="cs-CZ" sz="2000" b="1" dirty="0" smtClean="0"/>
              <a:t>					bezpečnostních </a:t>
            </a:r>
            <a:r>
              <a:rPr lang="cs-CZ" sz="2000" b="1" dirty="0"/>
              <a:t>opatření podle vyhlášky 316/2014 Sb., </a:t>
            </a:r>
            <a:r>
              <a:rPr lang="cs-CZ" sz="2000" b="1" dirty="0" smtClean="0"/>
              <a:t>					proces </a:t>
            </a:r>
            <a:r>
              <a:rPr lang="cs-CZ" sz="2000" b="1" dirty="0"/>
              <a:t>posuzování projektu NBÚ pro vydání stanoviska </a:t>
            </a:r>
            <a:endParaRPr lang="cs-CZ" sz="2000" b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11:00 </a:t>
            </a:r>
            <a:r>
              <a:rPr lang="cs-CZ" sz="2000" dirty="0"/>
              <a:t>– </a:t>
            </a:r>
            <a:r>
              <a:rPr lang="cs-CZ" sz="2000" dirty="0" smtClean="0"/>
              <a:t>12:00</a:t>
            </a:r>
            <a:r>
              <a:rPr lang="cs-CZ" sz="2000" b="1" dirty="0"/>
              <a:t>	</a:t>
            </a:r>
            <a:r>
              <a:rPr lang="cs-CZ" sz="2000" b="1" dirty="0" smtClean="0"/>
              <a:t>	</a:t>
            </a:r>
            <a:r>
              <a:rPr lang="cs-CZ" sz="2000" b="1" dirty="0"/>
              <a:t>10. výzva IROP  „Kybernetická bezpečnost”: parametry </a:t>
            </a:r>
            <a:r>
              <a:rPr lang="cs-CZ" sz="2000" b="1" dirty="0" smtClean="0"/>
              <a:t>					výzvy</a:t>
            </a:r>
            <a:r>
              <a:rPr lang="cs-CZ" sz="2000" b="1" dirty="0"/>
              <a:t>, podporované aktivity, způsobilé výdaje, povinné </a:t>
            </a:r>
            <a:r>
              <a:rPr lang="cs-CZ" sz="2000" b="1" dirty="0" smtClean="0"/>
              <a:t>					přílohy </a:t>
            </a:r>
            <a:r>
              <a:rPr lang="cs-CZ" sz="2000" b="1" dirty="0"/>
              <a:t>žádosti </a:t>
            </a:r>
            <a:endParaRPr lang="cs-CZ" sz="2000" b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12:00 </a:t>
            </a:r>
            <a:r>
              <a:rPr lang="cs-CZ" sz="2000" dirty="0"/>
              <a:t>– </a:t>
            </a:r>
            <a:r>
              <a:rPr lang="cs-CZ" sz="2000" dirty="0" smtClean="0"/>
              <a:t>14:00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/>
              <a:t>Postup pro podání žádosti o podporu v MS2014+, systém </a:t>
            </a:r>
            <a:r>
              <a:rPr lang="cs-CZ" sz="2000" b="1" dirty="0" smtClean="0"/>
              <a:t>					hodnocení </a:t>
            </a:r>
            <a:r>
              <a:rPr lang="cs-CZ" sz="2000" b="1" dirty="0"/>
              <a:t>projektů a další administrace projektu, výběrová </a:t>
            </a:r>
            <a:r>
              <a:rPr lang="cs-CZ" sz="2000" b="1" dirty="0" smtClean="0"/>
              <a:t>				a </a:t>
            </a:r>
            <a:r>
              <a:rPr lang="cs-CZ" sz="2000" b="1" dirty="0"/>
              <a:t>zadávací </a:t>
            </a:r>
            <a:r>
              <a:rPr lang="cs-CZ" sz="2000" b="1" dirty="0" smtClean="0"/>
              <a:t>řízení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14:00 </a:t>
            </a:r>
            <a:r>
              <a:rPr lang="cs-CZ" sz="2000" dirty="0"/>
              <a:t>– </a:t>
            </a:r>
            <a:r>
              <a:rPr lang="cs-CZ" sz="2000" dirty="0" smtClean="0"/>
              <a:t>14:30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Diskuse</a:t>
            </a: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nejasná návaznost projektů IOP v oblasti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na zastřešující strategii „Smart </a:t>
            </a:r>
            <a:r>
              <a:rPr lang="cs-CZ" sz="2200" dirty="0" err="1"/>
              <a:t>A</a:t>
            </a:r>
            <a:r>
              <a:rPr lang="cs-CZ" sz="2200" dirty="0" err="1" smtClean="0"/>
              <a:t>dministration</a:t>
            </a:r>
            <a:r>
              <a:rPr lang="cs-CZ" sz="2200" dirty="0" smtClean="0"/>
              <a:t>“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nejasná posloupnost projektů – „od páteřních“ po „koncové“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chybějící resortní strategie v oblasti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– změna priorit, prodlužování realizace projektů, nedokončení projektů a zmařené investice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mnoho projektů v ose intervence 1.1 IOP byla realizována na základě „in-house“ výjimky nebo JŘBÚ s původními dodavateli 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časté napadání tendrů na ÚOHS (konkurence, očividné chyby)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problémy s financováním udržitelnosti projektů – nároky na rozpočet příjemce/státní rozpočet</a:t>
            </a:r>
            <a:endParaRPr lang="cs-CZ" sz="22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Nejčastější problémy IOP – čeho se vyvarovat v novém období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Strategický rámec rozvoje veřejné správy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Dělí se na implementační plány, pro IROP relevantní IP 3 - </a:t>
            </a:r>
            <a:r>
              <a:rPr lang="cs-CZ" sz="2000" b="1" dirty="0" smtClean="0"/>
              <a:t>Zvýšení </a:t>
            </a:r>
            <a:r>
              <a:rPr lang="cs-CZ" sz="2000" b="1" dirty="0"/>
              <a:t>dostupnosti a transparentnosti veřejné správy prostřednictvím nástrojů </a:t>
            </a:r>
            <a:r>
              <a:rPr lang="cs-CZ" sz="2000" b="1" dirty="0" err="1" smtClean="0"/>
              <a:t>eGovernmentu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 smtClean="0"/>
              <a:t>IP 3 se skládá z tzv. projektových okruhů, každý projekt v SC 3.2 musí být v souladu s některým z okruhů</a:t>
            </a:r>
          </a:p>
          <a:p>
            <a:endParaRPr lang="cs-CZ" sz="2000" b="1" dirty="0"/>
          </a:p>
          <a:p>
            <a:r>
              <a:rPr lang="cs-CZ" sz="2000" b="1" dirty="0" smtClean="0"/>
              <a:t>Výzvy připravuje ŘO IROP ve spolupráci s RVIS a věcným garantem; RVIS určuje </a:t>
            </a:r>
            <a:r>
              <a:rPr lang="cs-CZ" sz="2000" b="1" dirty="0" err="1" smtClean="0"/>
              <a:t>prioritizaci</a:t>
            </a:r>
            <a:r>
              <a:rPr lang="cs-CZ" sz="2000" b="1" dirty="0" smtClean="0"/>
              <a:t> okruhů</a:t>
            </a:r>
            <a:endParaRPr lang="cs-CZ" sz="2000" b="1" dirty="0"/>
          </a:p>
          <a:p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Projektové okruhy IP3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000" b="1" dirty="0">
                <a:hlinkClick r:id="rId2" tooltip="Projektovy_okruh_3-1-uplne_elektronicke_podani.pdf"/>
              </a:rPr>
              <a:t>3.1. Úplné elektronické </a:t>
            </a:r>
            <a:r>
              <a:rPr lang="cs-CZ" sz="2000" b="1" dirty="0" smtClean="0">
                <a:hlinkClick r:id="rId2" tooltip="Projektovy_okruh_3-1-uplne_elektronicke_podani.pdf"/>
              </a:rPr>
              <a:t>podání</a:t>
            </a:r>
            <a:endParaRPr lang="cs-CZ" sz="2000" b="1" dirty="0" smtClean="0"/>
          </a:p>
          <a:p>
            <a:r>
              <a:rPr lang="cs-CZ" sz="2000" b="1" dirty="0">
                <a:hlinkClick r:id="rId3" tooltip="Projektovy_okruh_3-2-kontaktni_mista.pdf"/>
              </a:rPr>
              <a:t>3.2. Kontaktní </a:t>
            </a:r>
            <a:r>
              <a:rPr lang="cs-CZ" sz="2000" b="1" dirty="0" smtClean="0">
                <a:hlinkClick r:id="rId3" tooltip="Projektovy_okruh_3-2-kontaktni_mista.pdf"/>
              </a:rPr>
              <a:t>místa</a:t>
            </a:r>
            <a:endParaRPr lang="cs-CZ" sz="2000" b="1" dirty="0" smtClean="0"/>
          </a:p>
          <a:p>
            <a:r>
              <a:rPr lang="cs-CZ" sz="2000" b="1" dirty="0">
                <a:hlinkClick r:id="rId4" tooltip="Projektovy_okruh_3-3-EO_eSeL.pdf"/>
              </a:rPr>
              <a:t>3.3. Elektronizace odvětví: </a:t>
            </a:r>
            <a:r>
              <a:rPr lang="cs-CZ" sz="2000" b="1" dirty="0" err="1">
                <a:hlinkClick r:id="rId4" tooltip="Projektovy_okruh_3-3-EO_eSeL.pdf"/>
              </a:rPr>
              <a:t>eLegislativa</a:t>
            </a:r>
            <a:r>
              <a:rPr lang="cs-CZ" sz="2000" b="1" dirty="0">
                <a:hlinkClick r:id="rId4" tooltip="Projektovy_okruh_3-3-EO_eSeL.pdf"/>
              </a:rPr>
              <a:t>, </a:t>
            </a:r>
            <a:r>
              <a:rPr lang="cs-CZ" sz="2000" b="1" dirty="0" err="1" smtClean="0">
                <a:hlinkClick r:id="rId4" tooltip="Projektovy_okruh_3-3-EO_eSeL.pdf"/>
              </a:rPr>
              <a:t>eSbírka</a:t>
            </a:r>
            <a:endParaRPr lang="cs-CZ" sz="2000" b="1" dirty="0" smtClean="0"/>
          </a:p>
          <a:p>
            <a:r>
              <a:rPr lang="cs-CZ" sz="2000" b="1" dirty="0">
                <a:hlinkClick r:id="rId5" tooltip="Projektovy_okruh_3-4-EO_eculture.pdf"/>
              </a:rPr>
              <a:t>3.4. Elektronizace odvětví: </a:t>
            </a:r>
            <a:r>
              <a:rPr lang="cs-CZ" sz="2000" b="1" dirty="0" err="1" smtClean="0">
                <a:hlinkClick r:id="rId5" tooltip="Projektovy_okruh_3-4-EO_eculture.pdf"/>
              </a:rPr>
              <a:t>eCulture</a:t>
            </a:r>
            <a:endParaRPr lang="cs-CZ" sz="2000" b="1" dirty="0" smtClean="0"/>
          </a:p>
          <a:p>
            <a:r>
              <a:rPr lang="cs-CZ" sz="2000" b="1" dirty="0">
                <a:hlinkClick r:id="rId6" tooltip="Projektovy_okruh_3-5-EO_eeducation.pdf"/>
              </a:rPr>
              <a:t>3.5. Elektronizace odvětví: </a:t>
            </a:r>
            <a:r>
              <a:rPr lang="cs-CZ" sz="2000" b="1" dirty="0" err="1" smtClean="0">
                <a:hlinkClick r:id="rId6" tooltip="Projektovy_okruh_3-5-EO_eeducation.pdf"/>
              </a:rPr>
              <a:t>eEducation</a:t>
            </a:r>
            <a:endParaRPr lang="cs-CZ" sz="2000" b="1" dirty="0" smtClean="0"/>
          </a:p>
          <a:p>
            <a:r>
              <a:rPr lang="cs-CZ" sz="2000" b="1" dirty="0">
                <a:hlinkClick r:id="rId7" tooltip="Projektovy_okruh_3-6-EO_socialni_sluzby.pdf"/>
              </a:rPr>
              <a:t>3.6. Elektronizace odvětví: sociální služby, pojištění, </a:t>
            </a:r>
            <a:r>
              <a:rPr lang="cs-CZ" sz="2000" b="1" dirty="0" smtClean="0">
                <a:hlinkClick r:id="rId7" tooltip="Projektovy_okruh_3-6-EO_socialni_sluzby.pdf"/>
              </a:rPr>
              <a:t>dávky</a:t>
            </a:r>
            <a:endParaRPr lang="cs-CZ" sz="2000" b="1" dirty="0" smtClean="0"/>
          </a:p>
          <a:p>
            <a:r>
              <a:rPr lang="cs-CZ" sz="2000" b="1" dirty="0">
                <a:hlinkClick r:id="rId8" tooltip="Projektovy_okruh_3-7-EO_ehealth.pdf"/>
              </a:rPr>
              <a:t>3.7. Elektronizace odvětví: </a:t>
            </a:r>
            <a:r>
              <a:rPr lang="cs-CZ" sz="2000" b="1" dirty="0" err="1" smtClean="0">
                <a:hlinkClick r:id="rId8" tooltip="Projektovy_okruh_3-7-EO_ehealth.pdf"/>
              </a:rPr>
              <a:t>eHealth</a:t>
            </a:r>
            <a:endParaRPr lang="cs-CZ" sz="2000" b="1" dirty="0" smtClean="0"/>
          </a:p>
          <a:p>
            <a:r>
              <a:rPr lang="cs-CZ" sz="2000" b="1" dirty="0">
                <a:hlinkClick r:id="rId9" tooltip="Projektovy_okruh_3-8-EO_vyber_dani_a_pojisteni.pdf"/>
              </a:rPr>
              <a:t>3.8. Elektronizace odvětví: výběr daní a </a:t>
            </a:r>
            <a:r>
              <a:rPr lang="cs-CZ" sz="2000" b="1" dirty="0" smtClean="0">
                <a:hlinkClick r:id="rId9" tooltip="Projektovy_okruh_3-8-EO_vyber_dani_a_pojisteni.pdf"/>
              </a:rPr>
              <a:t>pojištění</a:t>
            </a:r>
            <a:endParaRPr lang="cs-CZ" sz="2000" b="1" dirty="0" smtClean="0"/>
          </a:p>
          <a:p>
            <a:r>
              <a:rPr lang="cs-CZ" sz="2000" b="1" dirty="0">
                <a:hlinkClick r:id="rId10" tooltip="Projektovy_okruh_3-9-EO_ejustice.pdf"/>
              </a:rPr>
              <a:t>3.9. Elektronizace odvětví: </a:t>
            </a:r>
            <a:r>
              <a:rPr lang="cs-CZ" sz="2000" b="1" dirty="0" err="1" smtClean="0">
                <a:hlinkClick r:id="rId10" tooltip="Projektovy_okruh_3-9-EO_ejustice.pdf"/>
              </a:rPr>
              <a:t>eJustice</a:t>
            </a:r>
            <a:endParaRPr lang="cs-CZ" sz="2000" b="1" dirty="0" smtClean="0"/>
          </a:p>
          <a:p>
            <a:r>
              <a:rPr lang="cs-CZ" sz="2000" b="1" dirty="0">
                <a:hlinkClick r:id="rId11" tooltip="Projektovy_okruh_3-10-EO_eprocurement.pdf"/>
              </a:rPr>
              <a:t>3.10. Elektronizace odvětví: </a:t>
            </a:r>
            <a:r>
              <a:rPr lang="cs-CZ" sz="2000" b="1" dirty="0" err="1" smtClean="0">
                <a:hlinkClick r:id="rId11" tooltip="Projektovy_okruh_3-10-EO_eprocurement.pdf"/>
              </a:rPr>
              <a:t>eProcurement</a:t>
            </a:r>
            <a:endParaRPr lang="cs-CZ" sz="2000" b="1" dirty="0" smtClean="0"/>
          </a:p>
          <a:p>
            <a:r>
              <a:rPr lang="cs-CZ" sz="2000" b="1" dirty="0">
                <a:hlinkClick r:id="rId12" tooltip="Projektovy_okruh_3-11-EO_earchivace.pdf"/>
              </a:rPr>
              <a:t>3.11. Elektronizace odvětví: </a:t>
            </a:r>
            <a:r>
              <a:rPr lang="cs-CZ" sz="2000" b="1" dirty="0" err="1">
                <a:hlinkClick r:id="rId12" tooltip="Projektovy_okruh_3-11-EO_earchivace.pdf"/>
              </a:rPr>
              <a:t>eArchivace</a:t>
            </a:r>
            <a:r>
              <a:rPr lang="cs-CZ" sz="2000" b="1" dirty="0">
                <a:hlinkClick r:id="rId12" tooltip="Projektovy_okruh_3-11-EO_earchivace.pdf"/>
              </a:rPr>
              <a:t> (NDA)</a:t>
            </a:r>
            <a:endParaRPr lang="cs-CZ" sz="2000" b="1" dirty="0" smtClean="0"/>
          </a:p>
          <a:p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5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Projektové okruhy IP3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000" b="1" dirty="0">
                <a:hlinkClick r:id="rId2" tooltip="Projektovy_okruh_4-opendata.pdf"/>
              </a:rPr>
              <a:t>4. Zpřístupnění obsahu, transparentnost, </a:t>
            </a:r>
            <a:r>
              <a:rPr lang="cs-CZ" sz="2000" b="1" dirty="0" err="1" smtClean="0">
                <a:hlinkClick r:id="rId2" tooltip="Projektovy_okruh_4-opendata.pdf"/>
              </a:rPr>
              <a:t>opendata</a:t>
            </a:r>
            <a:endParaRPr lang="cs-CZ" sz="2000" b="1" dirty="0" smtClean="0"/>
          </a:p>
          <a:p>
            <a:r>
              <a:rPr lang="cs-CZ" sz="2000" b="1" dirty="0">
                <a:hlinkClick r:id="rId3" tooltip="Projektovy_okruh_5-1-konsolidace_datoveho_fondu.pdf"/>
              </a:rPr>
              <a:t>5.1. Rozšíření, propojení a konsolidace datového fondu veřejné správy a jeho efektivní a bezpečné využívání dle jednotlivých </a:t>
            </a:r>
            <a:r>
              <a:rPr lang="cs-CZ" sz="2000" b="1" dirty="0" smtClean="0">
                <a:hlinkClick r:id="rId3" tooltip="Projektovy_okruh_5-1-konsolidace_datoveho_fondu.pdf"/>
              </a:rPr>
              <a:t>agend</a:t>
            </a:r>
            <a:endParaRPr lang="cs-CZ" sz="2000" b="1" dirty="0" smtClean="0"/>
          </a:p>
          <a:p>
            <a:r>
              <a:rPr lang="pt-BR" sz="2000" b="1" dirty="0">
                <a:hlinkClick r:id="rId4" tooltip="Projektovy_okruh_5-2-prostorova_data.pdf"/>
              </a:rPr>
              <a:t>5.2. Prostorová data a </a:t>
            </a:r>
            <a:r>
              <a:rPr lang="pt-BR" sz="2000" b="1" dirty="0" smtClean="0">
                <a:hlinkClick r:id="rId4" tooltip="Projektovy_okruh_5-2-prostorova_data.pdf"/>
              </a:rPr>
              <a:t>služby</a:t>
            </a:r>
            <a:endParaRPr lang="cs-CZ" sz="2000" b="1" dirty="0" smtClean="0"/>
          </a:p>
          <a:p>
            <a:r>
              <a:rPr lang="cs-CZ" sz="2000" b="1" dirty="0">
                <a:hlinkClick r:id="rId5" tooltip="Projektovy_okruh_6-1-technologicka_a_komunikacni_infrastruktura.pdf"/>
              </a:rPr>
              <a:t>6.1. Technologická a komunikační infrastruktura (datová centra</a:t>
            </a:r>
            <a:r>
              <a:rPr lang="cs-CZ" sz="2000" b="1" dirty="0" smtClean="0">
                <a:hlinkClick r:id="rId5" tooltip="Projektovy_okruh_6-1-technologicka_a_komunikacni_infrastruktura.pdf"/>
              </a:rPr>
              <a:t>)</a:t>
            </a:r>
            <a:endParaRPr lang="cs-CZ" sz="2000" b="1" dirty="0" smtClean="0"/>
          </a:p>
          <a:p>
            <a:r>
              <a:rPr lang="cs-CZ" sz="2000" b="1" dirty="0">
                <a:hlinkClick r:id="rId6" tooltip="Projektovy_okruh_6-2-bezpecnost_a_krizove_rizeni.pdf"/>
              </a:rPr>
              <a:t>6.2. Bezpečnost a krizové </a:t>
            </a:r>
            <a:r>
              <a:rPr lang="cs-CZ" sz="2000" b="1" dirty="0" smtClean="0">
                <a:hlinkClick r:id="rId6" tooltip="Projektovy_okruh_6-2-bezpecnost_a_krizove_rizeni.pdf"/>
              </a:rPr>
              <a:t>řízení</a:t>
            </a:r>
            <a:endParaRPr lang="cs-CZ" sz="2000" b="1" dirty="0" smtClean="0"/>
          </a:p>
          <a:p>
            <a:r>
              <a:rPr lang="cs-CZ" sz="2000" b="1" dirty="0">
                <a:hlinkClick r:id="rId7" tooltip="Projektovy_okruh_6-3-sdilitelne_sluzby_technologicke_infrastruktury.pdf"/>
              </a:rPr>
              <a:t>6.3. </a:t>
            </a:r>
            <a:r>
              <a:rPr lang="cs-CZ" sz="2000" b="1" dirty="0" err="1">
                <a:hlinkClick r:id="rId7" tooltip="Projektovy_okruh_6-3-sdilitelne_sluzby_technologicke_infrastruktury.pdf"/>
              </a:rPr>
              <a:t>Sdílitelné</a:t>
            </a:r>
            <a:r>
              <a:rPr lang="cs-CZ" sz="2000" b="1" dirty="0">
                <a:hlinkClick r:id="rId7" tooltip="Projektovy_okruh_6-3-sdilitelne_sluzby_technologicke_infrastruktury.pdf"/>
              </a:rPr>
              <a:t> služby technologické </a:t>
            </a:r>
            <a:r>
              <a:rPr lang="cs-CZ" sz="2000" b="1" dirty="0" smtClean="0">
                <a:hlinkClick r:id="rId7" tooltip="Projektovy_okruh_6-3-sdilitelne_sluzby_technologicke_infrastruktury.pdf"/>
              </a:rPr>
              <a:t>infrastruktury</a:t>
            </a:r>
            <a:endParaRPr lang="cs-CZ" sz="2000" b="1" dirty="0" smtClean="0"/>
          </a:p>
          <a:p>
            <a:r>
              <a:rPr lang="cs-CZ" sz="2000" b="1" dirty="0">
                <a:hlinkClick r:id="rId8" tooltip="Projektovy_okruh_7-kyberneticka_bezpecnost.pdf"/>
              </a:rPr>
              <a:t>7. Kybernetická </a:t>
            </a:r>
            <a:r>
              <a:rPr lang="cs-CZ" sz="2000" b="1" dirty="0" smtClean="0">
                <a:hlinkClick r:id="rId8" tooltip="Projektovy_okruh_7-kyberneticka_bezpecnost.pdf"/>
              </a:rPr>
              <a:t>bezpečnost</a:t>
            </a:r>
            <a:endParaRPr lang="cs-CZ" sz="2000" b="1" dirty="0" smtClean="0"/>
          </a:p>
          <a:p>
            <a:r>
              <a:rPr lang="cs-CZ" sz="2000" b="1" dirty="0">
                <a:hlinkClick r:id="rId9" tooltip="Projektovy_okruh_8-1-elektronicka_identita.pdf"/>
              </a:rPr>
              <a:t>8.1. Elektronická identita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b="1" dirty="0">
                <a:hlinkClick r:id="rId10" tooltip="Projektovy_okruh_8-2-elektronicke_dorucovani.pdf"/>
              </a:rPr>
              <a:t>8.2. Elektronické doručování a ekvivalence dokumentů (</a:t>
            </a:r>
            <a:r>
              <a:rPr lang="cs-CZ" sz="2000" b="1" dirty="0" err="1">
                <a:hlinkClick r:id="rId10" tooltip="Projektovy_okruh_8-2-elektronicke_dorucovani.pdf"/>
              </a:rPr>
              <a:t>eIDAS</a:t>
            </a:r>
            <a:r>
              <a:rPr lang="cs-CZ" sz="2000" b="1" dirty="0" smtClean="0">
                <a:hlinkClick r:id="rId10" tooltip="Projektovy_okruh_8-2-elektronicke_dorucovani.pdf"/>
              </a:rPr>
              <a:t>)</a:t>
            </a:r>
            <a:endParaRPr lang="cs-CZ" sz="2000" b="1" dirty="0" smtClean="0"/>
          </a:p>
          <a:p>
            <a:r>
              <a:rPr lang="cs-CZ" sz="2000" b="1" dirty="0">
                <a:hlinkClick r:id="rId11" tooltip="Projektovy_okruh_9-elektronizace_podpurnych_procesu.pdf"/>
              </a:rPr>
              <a:t>9. Elektronizace podpůrných procesů</a:t>
            </a:r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smtClean="0"/>
              <a:t>PO 7. Kybernetická bezpečnost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Cíle projektového okruhu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</a:t>
            </a:r>
            <a:r>
              <a:rPr lang="cs-CZ" sz="2000" dirty="0"/>
              <a:t>) </a:t>
            </a:r>
            <a:r>
              <a:rPr lang="cs-CZ" sz="2000" dirty="0" smtClean="0"/>
              <a:t>Zvýšení odolnosti ISVS proti kybernetickým hrozbám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Indikátor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3 04 00 Nové nebo modernizované prvky k zajištění standardů kybernetické bezpečnosti: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dirty="0"/>
              <a:t>Jedná se o počet nových nebo modernizovaných prvků zavedených u významných informačních systémů (VIS) či kritické informační infrastruktury (KII) k zajištění standardu kybernetické bezpečnosti. Nový nebo modernizovaný prvek sloužící k zajištění standardů kybernetické bezpečnosti je takový, který přispěje k naplnění jednoho či více z 12 technických opatření definovaných v zákoně č. 181/2014 Sb., o kybernetické bezpečnosti.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770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-180974"/>
            <a:ext cx="9137469" cy="1219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10. výzva IROP – Kybernetická bezpečnost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 descr="http://www.securitymagazin.cz/images/theme/20150115154718_ky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38225"/>
            <a:ext cx="8001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10. výzva IROP – kybernetická bezpečnost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10000"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Vyhlášení výzvy: </a:t>
            </a:r>
            <a:r>
              <a:rPr lang="cs-CZ" sz="2200" b="1" dirty="0" smtClean="0"/>
              <a:t>21. 10. 2015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Příjem žádostí: 	od </a:t>
            </a:r>
            <a:r>
              <a:rPr lang="cs-CZ" sz="2200" b="1" dirty="0" smtClean="0"/>
              <a:t>21. 10. 2015 </a:t>
            </a:r>
            <a:r>
              <a:rPr lang="cs-CZ" sz="2200" dirty="0" smtClean="0"/>
              <a:t>do  </a:t>
            </a:r>
            <a:r>
              <a:rPr lang="cs-CZ" sz="2200" b="1" dirty="0" smtClean="0"/>
              <a:t>30. </a:t>
            </a:r>
            <a:r>
              <a:rPr lang="cs-CZ" sz="2200" b="1" dirty="0"/>
              <a:t>6</a:t>
            </a:r>
            <a:r>
              <a:rPr lang="cs-CZ" sz="2200" b="1" dirty="0" smtClean="0"/>
              <a:t>. 2017, příjem může být </a:t>
            </a:r>
            <a:r>
              <a:rPr lang="cs-CZ" sz="2200" b="1" dirty="0"/>
              <a:t>při vyčerpání </a:t>
            </a:r>
            <a:r>
              <a:rPr lang="cs-CZ" sz="2200" b="1" dirty="0" smtClean="0"/>
              <a:t>alokace ukončen dříve</a:t>
            </a:r>
            <a:r>
              <a:rPr lang="cs-CZ" sz="2200" b="1" dirty="0"/>
              <a:t> </a:t>
            </a:r>
            <a:r>
              <a:rPr lang="cs-CZ" sz="2200" b="1" dirty="0" smtClean="0"/>
              <a:t>nebo může být alokace navýšena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Průběžná výzva – hodnocení projektů probíhá průběžně podle data podání žádosti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zahájení realizace projektu: 	od</a:t>
            </a:r>
            <a:r>
              <a:rPr lang="cs-CZ" sz="2200" b="1" dirty="0" smtClean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ukončení realizace projektu: 	do</a:t>
            </a:r>
            <a:r>
              <a:rPr lang="cs-CZ" sz="2200" b="1" dirty="0" smtClean="0"/>
              <a:t> 30. 6. 2019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2200" dirty="0" smtClean="0"/>
              <a:t>realizace </a:t>
            </a:r>
            <a:r>
              <a:rPr lang="cs-CZ" sz="2200" dirty="0"/>
              <a:t>projektu nesmí být ukončena před datem podání žádosti o </a:t>
            </a:r>
            <a:r>
              <a:rPr lang="cs-CZ" sz="2200" dirty="0" smtClean="0"/>
              <a:t>podporu. Způsobilost nákladů platí od okamžiku určení VIS / KII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</a:t>
            </a:r>
            <a:r>
              <a:rPr lang="cs-CZ" dirty="0" smtClean="0"/>
              <a:t>výzva IROP – alokace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51095"/>
              </p:ext>
            </p:extLst>
          </p:nvPr>
        </p:nvGraphicFramePr>
        <p:xfrm>
          <a:off x="1733551" y="1054100"/>
          <a:ext cx="546447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299"/>
                <a:gridCol w="19211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/>
                        <a:t>Alokace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Kč</a:t>
                      </a:r>
                      <a:r>
                        <a:rPr lang="cs-CZ" sz="2200" baseline="0" dirty="0" smtClean="0"/>
                        <a:t> v mil.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EFRR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1 200,0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národní</a:t>
                      </a:r>
                      <a:r>
                        <a:rPr lang="cs-CZ" sz="2200" baseline="0" dirty="0" smtClean="0"/>
                        <a:t> spolufinancování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211,7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celkem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1 411,7</a:t>
                      </a:r>
                      <a:endParaRPr lang="cs-CZ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62000" y="3743325"/>
            <a:ext cx="758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Výše celkových způsobilých výdajů vč. DPH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Minimální -	3 000 000 Kč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Maximální -	300 000 000 Kč</a:t>
            </a:r>
          </a:p>
          <a:p>
            <a:pPr lvl="3">
              <a:lnSpc>
                <a:spcPct val="150000"/>
              </a:lnSpc>
            </a:pPr>
            <a:r>
              <a:rPr lang="cs-CZ" sz="22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993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10. výzva IROP – kybernetická bezpečnost</a:t>
            </a:r>
            <a:br>
              <a:rPr lang="cs-CZ" sz="2800" dirty="0" smtClean="0"/>
            </a:br>
            <a:r>
              <a:rPr lang="cs-CZ" sz="2800" dirty="0" smtClean="0"/>
              <a:t>     způsobilost projektů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/>
              <a:t>Podpořeny mohou být pouze projekty těch oprávněných žadatelů, kteří jsou správcem kritické informační infrastruktury nebo významného informačního systému podle §2 a §3 zákona č. 181/2014 Sb., o kybernetické bezpečnosti, nebo projekty, v nichž správci těchto systémů jsou žadateli podřízené a jím ovládané organizace, které jsou taktéž oprávněnými žadateli.</a:t>
            </a:r>
            <a:endParaRPr lang="cs-CZ" sz="20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/>
              <a:t>10. výzva IROP – kybernetická bezpečnost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Míra podpory: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6704"/>
              </p:ext>
            </p:extLst>
          </p:nvPr>
        </p:nvGraphicFramePr>
        <p:xfrm>
          <a:off x="457200" y="2000250"/>
          <a:ext cx="822960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3143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Organizační složky státu, příspěvkové organizace organizačních složek státu, státní organizace: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</a:rPr>
                        <a:t>80, 863 % Evropský fond pro regionální rozvoj;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</a:rPr>
                        <a:t>19, 137 % státní rozpočet.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Kraje, organizace zřizované kraji, obce (kromě Prahy a jejích částí), organizace zřizované obcemi (kromě Prahy a jejích částí)</a:t>
                      </a:r>
                      <a:r>
                        <a:rPr lang="cs-CZ" sz="1200" dirty="0"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</a:rPr>
                        <a:t>85 % Evropský fond pro regionální rozvoj;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</a:rPr>
                        <a:t>5 % státní rozpočet.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Organizace zakládané obcemi (kromě Prahy a jejích částí), organizace zakládané </a:t>
                      </a:r>
                      <a:r>
                        <a:rPr lang="cs-CZ" sz="1200" b="1" dirty="0" smtClean="0">
                          <a:effectLst/>
                        </a:rPr>
                        <a:t>kraji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>
                          <a:effectLst/>
                        </a:rPr>
                        <a:t>85 % Evropský fond pro regionální rozvoj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cs-CZ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</a:rPr>
                        <a:t>Státní podniky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dirty="0" smtClean="0">
                          <a:effectLst/>
                        </a:rPr>
                        <a:t>80, 863 % Evropský fond pro regionální rozvoj.</a:t>
                      </a:r>
                      <a:endParaRPr lang="cs-CZ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Integrovaný regionální operační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Program schválen Evropskou komisí 4. 6. 2015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Celková </a:t>
            </a:r>
            <a:r>
              <a:rPr lang="cs-CZ" sz="2400" dirty="0">
                <a:cs typeface="Arial" charset="0"/>
              </a:rPr>
              <a:t>alokace z EFRR: 4,64 mld. EUR 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 i s kofinancováním</a:t>
            </a:r>
            <a:r>
              <a:rPr lang="cs-CZ" sz="2400" dirty="0">
                <a:cs typeface="Arial" charset="0"/>
              </a:rPr>
              <a:t>: cca 144 mld. Kč 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Řídicí orgán: </a:t>
            </a:r>
            <a:r>
              <a:rPr lang="cs-CZ" sz="2400" dirty="0" smtClean="0">
                <a:cs typeface="Arial" charset="0"/>
              </a:rPr>
              <a:t>MMR, odbor řízení operačních programů </a:t>
            </a:r>
            <a:endParaRPr lang="cs-CZ" sz="2400" dirty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Kofinancování: 85 % </a:t>
            </a:r>
            <a:r>
              <a:rPr lang="cs-CZ" sz="2400" dirty="0" smtClean="0">
                <a:cs typeface="Arial" charset="0"/>
              </a:rPr>
              <a:t>EFRR </a:t>
            </a:r>
            <a:r>
              <a:rPr lang="cs-CZ" sz="2400" dirty="0">
                <a:cs typeface="Arial" charset="0"/>
              </a:rPr>
              <a:t>a 15 % </a:t>
            </a:r>
            <a:r>
              <a:rPr lang="cs-CZ" sz="2400" dirty="0" smtClean="0">
                <a:cs typeface="Arial" charset="0"/>
              </a:rPr>
              <a:t>(národní spolufinancování), </a:t>
            </a:r>
            <a:r>
              <a:rPr lang="cs-CZ" sz="2400" dirty="0">
                <a:cs typeface="Arial" charset="0"/>
              </a:rPr>
              <a:t/>
            </a:r>
            <a:br>
              <a:rPr lang="cs-CZ" sz="2400" dirty="0">
                <a:cs typeface="Arial" charset="0"/>
              </a:rPr>
            </a:br>
            <a:r>
              <a:rPr lang="cs-CZ" sz="2400" dirty="0" smtClean="0">
                <a:cs typeface="Arial" charset="0"/>
              </a:rPr>
              <a:t>popř. 80, </a:t>
            </a:r>
            <a:r>
              <a:rPr lang="cs-CZ" sz="2400" dirty="0">
                <a:cs typeface="Arial" charset="0"/>
              </a:rPr>
              <a:t>863 % EFRR a </a:t>
            </a:r>
            <a:r>
              <a:rPr lang="cs-CZ" sz="2400" dirty="0" smtClean="0">
                <a:cs typeface="Arial" charset="0"/>
              </a:rPr>
              <a:t>19, 137 </a:t>
            </a:r>
            <a:r>
              <a:rPr lang="cs-CZ" sz="2400" dirty="0">
                <a:cs typeface="Arial" charset="0"/>
              </a:rPr>
              <a:t>% </a:t>
            </a:r>
            <a:r>
              <a:rPr lang="cs-CZ" sz="2400" dirty="0" smtClean="0">
                <a:cs typeface="Arial" charset="0"/>
              </a:rPr>
              <a:t>u celorepublikových řešení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</a:t>
            </a:r>
            <a:r>
              <a:rPr lang="cs-CZ" dirty="0" smtClean="0"/>
              <a:t>výzva IROP –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r>
              <a:rPr lang="cs-CZ" sz="2400" dirty="0"/>
              <a:t>Podporované aktivity v této výzvě jsou rozděleny na </a:t>
            </a:r>
            <a:r>
              <a:rPr lang="cs-CZ" sz="2400" b="1" dirty="0"/>
              <a:t>hlavní</a:t>
            </a:r>
            <a:r>
              <a:rPr lang="cs-CZ" sz="2400" dirty="0"/>
              <a:t> a </a:t>
            </a:r>
            <a:r>
              <a:rPr lang="cs-CZ" sz="2400" b="1" dirty="0"/>
              <a:t>vedlejší</a:t>
            </a:r>
            <a:r>
              <a:rPr lang="cs-CZ" sz="2400" dirty="0"/>
              <a:t>.</a:t>
            </a:r>
          </a:p>
          <a:p>
            <a:r>
              <a:rPr lang="cs-CZ" sz="2400" dirty="0"/>
              <a:t>Na hlavní aktivitu projektu musí být zaměřeno minimálně 85 % způsobilých výdajů projektu. Jedná se o specifické kritérium přijatelnosti projektu.</a:t>
            </a:r>
          </a:p>
          <a:p>
            <a:r>
              <a:rPr lang="cs-CZ" sz="2400" b="1" u="sng" dirty="0"/>
              <a:t>Hlavní podporovanou aktivitou</a:t>
            </a:r>
            <a:r>
              <a:rPr lang="cs-CZ" sz="2400" dirty="0"/>
              <a:t> je </a:t>
            </a:r>
            <a:r>
              <a:rPr lang="cs-CZ" sz="2400" dirty="0">
                <a:solidFill>
                  <a:schemeClr val="dk1"/>
                </a:solidFill>
              </a:rPr>
              <a:t>zabezpečení tzv. významných informačních systémů (dále jen „VIS“) a tzv. kritické informační infrastruktury (dále jen „KII“) veřejné správy dle zákona č. 181/2014. Sb., o kybernetické bezpečnosti, ve znění pozdějších a doprovodných </a:t>
            </a:r>
            <a:r>
              <a:rPr lang="cs-CZ" sz="2400" dirty="0" smtClean="0">
                <a:solidFill>
                  <a:schemeClr val="dk1"/>
                </a:solidFill>
              </a:rPr>
              <a:t>předpisů (technická opatření)</a:t>
            </a: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10. výzva IROP – Hlavní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56803"/>
              </p:ext>
            </p:extLst>
          </p:nvPr>
        </p:nvGraphicFramePr>
        <p:xfrm>
          <a:off x="762000" y="1078992"/>
          <a:ext cx="7620000" cy="4987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0"/>
              </a:tblGrid>
              <a:tr h="49872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Budou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podpořena tzv. technická opatření dle zákona č. 181/2014 Sb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fyzická bezpečnost,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ochranu integrity komunikačních sítí,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ověřování identity uživatelů,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řízení přístupových oprávnění,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ochranu před škodlivým kódem,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zaznamenávání činnosti KII a VIS, jejich uživatelů a administrátorů,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detekci kybernetických bezpečnostních událostí,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sběr a vyhodnocení kybernetických bezpečnostních událostí,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aplikační bezpečnost,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kryptografické prostředky,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nástroj pro zajišťování úrovně dostupnosti informací,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bezpečnost průmyslových a řídicích systémů.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200" dirty="0" smtClean="0">
                          <a:effectLst/>
                        </a:rPr>
                        <a:t>Podrobněji viz vyhláška č. 316/2014 Sb., o bezpečnostních opatřeních, kybernetických bezpečnostních incidentech, reaktivních opatřeních a o stanovení náležitostí podání v oblasti kybernetické bezpečnosti</a:t>
                      </a:r>
                      <a:endParaRPr lang="cs-CZ" sz="1200" dirty="0">
                        <a:effectLst/>
                      </a:endParaRPr>
                    </a:p>
                  </a:txBody>
                  <a:tcPr marL="90170" marR="90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finanční limity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dirty="0" smtClean="0"/>
              <a:t>Limity výdajů na projektové aktivity:</a:t>
            </a: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3353"/>
              </p:ext>
            </p:extLst>
          </p:nvPr>
        </p:nvGraphicFramePr>
        <p:xfrm>
          <a:off x="371475" y="1901031"/>
          <a:ext cx="822960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 limity</a:t>
                      </a:r>
                    </a:p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jednotlivá technická opatření jsou v rámci projektu uplatňovány následující finanční limity:</a:t>
                      </a:r>
                    </a:p>
                    <a:p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realizující 1 technické opatření: 3–20 mil. Kč celkových způsobilých výdajů,</a:t>
                      </a:r>
                    </a:p>
                    <a:p>
                      <a:pPr lvl="0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realizující 2 technická opatření: 3–26 mil. Kč celkových způsobilých výdajů,</a:t>
                      </a:r>
                    </a:p>
                    <a:p>
                      <a:pPr lvl="0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realizující 3 technická opatření: 3–32 mil. Kč celkových způsobilých výdajů,</a:t>
                      </a:r>
                    </a:p>
                    <a:p>
                      <a:pPr lvl="0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realizující 4 technická opatření: 3–38 mil. Kč celkových způsobilých výdajů atd. </a:t>
                      </a:r>
                    </a:p>
                    <a:p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dvou technických opatření je nárůst celkových způsobilých výdajů vždy o 6 mil. Kč, až do výše maximálních celkových způsobilých výdajů projektu stanovených v této výzvě, tzn. 300 mil. Kč. </a:t>
                      </a:r>
                    </a:p>
                    <a:p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rámci limitů závisí na potřebách žadatele, jakým způsobem rozloží finanční prostředky na jednotlivá technická opatření. Rovněž nehraje roli, jestli je technické opatření sdíleno více VIS/KII nebo nikoliv.</a:t>
                      </a:r>
                    </a:p>
                  </a:txBody>
                  <a:tcPr marL="90170" marR="90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10. výzva IROP – vedlejší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pořízení studie proveditelnosti,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stavební úpravy nezbytné pro zajištění bezpečné funkčnosti pořizovaného informačního systému,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výdaje na zpracování zadávacích dokumentací k veřejným zakázkám a na organizaci výběrových a zadávacích řízení,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bezpečnostní audit,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</a:rPr>
              <a:t>povinná publicita.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musí</a:t>
            </a:r>
          </a:p>
          <a:p>
            <a:pPr lvl="0"/>
            <a:r>
              <a:rPr lang="cs-CZ" sz="2400" dirty="0"/>
              <a:t>musí být vynaloženy v souladu s cíli IROP a  specifického cíle 3.2,</a:t>
            </a:r>
          </a:p>
          <a:p>
            <a:pPr lvl="0"/>
            <a:r>
              <a:rPr lang="cs-CZ" sz="2400" dirty="0"/>
              <a:t>musí přímo souviset s realizací projektu,</a:t>
            </a:r>
          </a:p>
          <a:p>
            <a:pPr lvl="0"/>
            <a:r>
              <a:rPr lang="cs-CZ" sz="2400" dirty="0"/>
              <a:t>musí vzniknout a být vynaloženy v období od 1. 1. 2014 do data ukončení realizace projektu podle právního aktu,</a:t>
            </a:r>
          </a:p>
          <a:p>
            <a:pPr lvl="0"/>
            <a:r>
              <a:rPr lang="cs-CZ" sz="2400" dirty="0"/>
              <a:t>být doloženy průkaznými doklady (faktura, doklad o úhradě, předávací protokol, smlouvy s dodavateli), viz dále Dokladování způsobilých výdajů projektu,</a:t>
            </a:r>
          </a:p>
          <a:p>
            <a:pPr lvl="0"/>
            <a:r>
              <a:rPr lang="cs-CZ" sz="2400" dirty="0"/>
              <a:t>nesmí přesáhnout výši výdajů uvedenou v každé jednotlivé smlouvě uzavřené</a:t>
            </a:r>
            <a:br>
              <a:rPr lang="cs-CZ" sz="2400" dirty="0"/>
            </a:br>
            <a:r>
              <a:rPr lang="cs-CZ" sz="2400" dirty="0"/>
              <a:t>s dodavatelem.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hlavní aktivitu projektu</a:t>
            </a:r>
          </a:p>
          <a:p>
            <a:pPr marL="0" indent="0">
              <a:buNone/>
            </a:pPr>
            <a:r>
              <a:rPr lang="cs-CZ" sz="2400" u="sng" dirty="0"/>
              <a:t>Pořízení majetku</a:t>
            </a:r>
            <a:endParaRPr lang="cs-CZ" sz="2400" dirty="0"/>
          </a:p>
          <a:p>
            <a:pPr lvl="0"/>
            <a:r>
              <a:rPr lang="cs-CZ" sz="2400" dirty="0"/>
              <a:t>pořízení drobného hmotného majetku – HW,</a:t>
            </a:r>
          </a:p>
          <a:p>
            <a:pPr lvl="0"/>
            <a:r>
              <a:rPr lang="cs-CZ" sz="2400" dirty="0"/>
              <a:t>pořízení drobného nehmotného majetku – SW,</a:t>
            </a:r>
          </a:p>
          <a:p>
            <a:pPr lvl="0"/>
            <a:r>
              <a:rPr lang="cs-CZ" sz="2400" dirty="0"/>
              <a:t>pořízení</a:t>
            </a:r>
            <a:r>
              <a:rPr lang="cs-CZ" sz="2400" b="1" dirty="0"/>
              <a:t> </a:t>
            </a:r>
            <a:r>
              <a:rPr lang="cs-CZ" sz="2400" dirty="0"/>
              <a:t>dlouhodobého</a:t>
            </a:r>
            <a:r>
              <a:rPr lang="cs-CZ" sz="2400" b="1" dirty="0"/>
              <a:t> </a:t>
            </a:r>
            <a:r>
              <a:rPr lang="cs-CZ" sz="2400" dirty="0"/>
              <a:t>hmotného majetku – HW,</a:t>
            </a:r>
          </a:p>
          <a:p>
            <a:pPr lvl="0"/>
            <a:r>
              <a:rPr lang="cs-CZ" sz="2400" dirty="0"/>
              <a:t>pořízení dlouhodobého nehmotného majetku – SW.</a:t>
            </a:r>
          </a:p>
          <a:p>
            <a:pPr marL="0" indent="0">
              <a:buNone/>
            </a:pPr>
            <a:r>
              <a:rPr lang="cs-CZ" sz="2400" u="sng" dirty="0"/>
              <a:t>DPH</a:t>
            </a:r>
            <a:endParaRPr lang="cs-CZ" sz="2400" dirty="0"/>
          </a:p>
          <a:p>
            <a:pPr lvl="0"/>
            <a:r>
              <a:rPr lang="cs-CZ" sz="2400" dirty="0"/>
              <a:t>pokud nemá plátce DPH k podporovaným aktivitám nárok na odpočet vstupu,</a:t>
            </a:r>
          </a:p>
          <a:p>
            <a:pPr lvl="0"/>
            <a:r>
              <a:rPr lang="cs-CZ" sz="2400" dirty="0"/>
              <a:t>DPH je způsobilým výdajem, jen je-li způsobilým výdajem plnění, ke kterému se vztahuje.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vedlejší aktivity projektu</a:t>
            </a:r>
          </a:p>
          <a:p>
            <a:pPr marL="0" indent="0">
              <a:buNone/>
            </a:pPr>
            <a:r>
              <a:rPr lang="cs-CZ" sz="2400" u="sng" dirty="0"/>
              <a:t>Pořízení služeb bezprostředně souvisejících s realizací projektu</a:t>
            </a:r>
            <a:endParaRPr lang="cs-CZ" sz="2400" dirty="0"/>
          </a:p>
          <a:p>
            <a:pPr lvl="0"/>
            <a:r>
              <a:rPr lang="cs-CZ" sz="2400" dirty="0"/>
              <a:t>výdaje na zpracování studie </a:t>
            </a:r>
            <a:r>
              <a:rPr lang="cs-CZ" sz="2400" dirty="0" smtClean="0"/>
              <a:t>proveditelnosti,</a:t>
            </a:r>
            <a:endParaRPr lang="cs-CZ" sz="2400" dirty="0"/>
          </a:p>
          <a:p>
            <a:pPr lvl="0"/>
            <a:r>
              <a:rPr lang="cs-CZ" sz="2400" dirty="0"/>
              <a:t>výdaje na zpracování zadávacích dokumentací k veřejným zakázkám a na organizaci výběrových a zadávacích řízení,</a:t>
            </a:r>
          </a:p>
          <a:p>
            <a:pPr lvl="0"/>
            <a:r>
              <a:rPr lang="cs-CZ" sz="2400" dirty="0" smtClean="0"/>
              <a:t>bezpečnostní audit,</a:t>
            </a:r>
            <a:endParaRPr lang="cs-CZ" sz="2400" dirty="0"/>
          </a:p>
          <a:p>
            <a:pPr lvl="0"/>
            <a:r>
              <a:rPr lang="cs-CZ" sz="2400" dirty="0"/>
              <a:t>výdaje na stavební úpravy, bezprostředně související s realizací </a:t>
            </a:r>
            <a:r>
              <a:rPr lang="cs-CZ" sz="2400" dirty="0" smtClean="0"/>
              <a:t>projektu</a:t>
            </a: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vedlejší aktivity projektu</a:t>
            </a:r>
          </a:p>
          <a:p>
            <a:pPr marL="0" indent="0">
              <a:buNone/>
            </a:pPr>
            <a:r>
              <a:rPr lang="cs-CZ" sz="2400" u="sng" dirty="0"/>
              <a:t>DPH</a:t>
            </a:r>
          </a:p>
          <a:p>
            <a:pPr marL="0" indent="0">
              <a:buNone/>
            </a:pPr>
            <a:r>
              <a:rPr lang="cs-CZ" sz="2400" dirty="0" smtClean="0"/>
              <a:t>• DPH</a:t>
            </a:r>
            <a:r>
              <a:rPr lang="cs-CZ" sz="2400" dirty="0"/>
              <a:t>, za předpokladu, že</a:t>
            </a:r>
          </a:p>
          <a:p>
            <a:pPr marL="0" indent="0">
              <a:buNone/>
            </a:pPr>
            <a:r>
              <a:rPr lang="cs-CZ" sz="2400" dirty="0"/>
              <a:t>a)	nemá plátce DPH k podporovaným aktivitám nárok na odpočet na vstupu,</a:t>
            </a:r>
          </a:p>
          <a:p>
            <a:pPr marL="0" indent="0">
              <a:buNone/>
            </a:pPr>
            <a:r>
              <a:rPr lang="cs-CZ" sz="2400" dirty="0"/>
              <a:t>b)	DPH je způsobilým výdajem, jen je-li způsobilým výdajem plnění, ke kterému se vztahuje.</a:t>
            </a:r>
          </a:p>
          <a:p>
            <a:pPr marL="0" indent="0">
              <a:buNone/>
            </a:pPr>
            <a:r>
              <a:rPr lang="cs-CZ" sz="2400" u="sng" dirty="0"/>
              <a:t>Povinná publicita</a:t>
            </a:r>
          </a:p>
          <a:p>
            <a:pPr marL="0" indent="0">
              <a:buNone/>
            </a:pPr>
            <a:r>
              <a:rPr lang="cs-CZ" sz="2400" dirty="0"/>
              <a:t>•	povinná publicita – výdaje podle kap. 13 Obecných pravidel.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výzva IROP – přílohy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cs-CZ" sz="2000" b="1" dirty="0" smtClean="0"/>
              <a:t>Plná moc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dirty="0" smtClean="0"/>
              <a:t>	v případě přenesení pravomocí na jinou osobu, v MS2014+</a:t>
            </a:r>
          </a:p>
          <a:p>
            <a:pPr marL="457200" lvl="0" indent="-457200">
              <a:lnSpc>
                <a:spcPct val="120000"/>
              </a:lnSpc>
              <a:buAutoNum type="arabicPeriod" startAt="2"/>
            </a:pPr>
            <a:r>
              <a:rPr lang="cs-CZ" sz="2000" b="1" dirty="0" smtClean="0"/>
              <a:t>Dokumentace k uskutečněným zadávacím a výběrovým řízením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která se konala před podáním žádosti</a:t>
            </a:r>
          </a:p>
          <a:p>
            <a:pPr marL="457200" indent="-457200">
              <a:lnSpc>
                <a:spcPct val="120000"/>
              </a:lnSpc>
              <a:buAutoNum type="arabicPeriod" startAt="3"/>
            </a:pPr>
            <a:r>
              <a:rPr lang="cs-CZ" sz="2000" b="1" dirty="0" smtClean="0"/>
              <a:t>Doklad o stanovení významného informačního systému</a:t>
            </a:r>
          </a:p>
          <a:p>
            <a:pPr marL="457200" indent="-457200">
              <a:lnSpc>
                <a:spcPct val="120000"/>
              </a:lnSpc>
              <a:buAutoNum type="arabicPeriod" startAt="3"/>
            </a:pPr>
            <a:r>
              <a:rPr lang="cs-CZ" sz="2000" b="1" dirty="0" smtClean="0"/>
              <a:t>Souhlasné Stanovisko hlavního architekta </a:t>
            </a:r>
            <a:r>
              <a:rPr lang="cs-CZ" sz="2000" b="1" dirty="0" err="1" smtClean="0"/>
              <a:t>eGovernmentu</a:t>
            </a:r>
            <a:r>
              <a:rPr lang="cs-CZ" sz="2000" b="1" dirty="0" smtClean="0"/>
              <a:t>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/>
              <a:t>	</a:t>
            </a:r>
            <a:r>
              <a:rPr lang="cs-CZ" sz="2000" dirty="0" smtClean="0"/>
              <a:t>dle pravidel hodnotícího kritéria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5.    Souhlasné stanovisko Národního bezpečnostního úřadu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</a:t>
            </a:r>
            <a:endParaRPr lang="cs-CZ" sz="31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přílohy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6.       Studie proveditelnosti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dirty="0" smtClean="0"/>
              <a:t>	Vypracovaná dle vzoru – přílohy Specifických pravidel 10.</a:t>
            </a:r>
          </a:p>
          <a:p>
            <a:pPr marL="457200" lvl="0" indent="-457200">
              <a:lnSpc>
                <a:spcPct val="120000"/>
              </a:lnSpc>
              <a:buAutoNum type="arabicPeriod" startAt="7"/>
            </a:pPr>
            <a:r>
              <a:rPr lang="cs-CZ" sz="2000" b="1" dirty="0" smtClean="0"/>
              <a:t>Rekapitulace technických opatření</a:t>
            </a:r>
            <a:endParaRPr lang="cs-CZ" sz="2000" b="1" dirty="0"/>
          </a:p>
          <a:p>
            <a:pPr marL="457200" lvl="0" indent="-457200">
              <a:lnSpc>
                <a:spcPct val="120000"/>
              </a:lnSpc>
              <a:buAutoNum type="arabicPeriod" startAt="7"/>
            </a:pPr>
            <a:r>
              <a:rPr lang="cs-CZ" sz="2000" b="1" dirty="0" smtClean="0"/>
              <a:t>Seznam objednávek – přímých nákupů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Uskutečněné </a:t>
            </a:r>
            <a:r>
              <a:rPr lang="cs-CZ" sz="2000" dirty="0"/>
              <a:t>	přímé nákupy od 100 – 400 tisíc Kč, uskutečněné </a:t>
            </a:r>
            <a:r>
              <a:rPr lang="cs-CZ" sz="2000" dirty="0" smtClean="0"/>
              <a:t>před podáním žádosti</a:t>
            </a:r>
          </a:p>
          <a:p>
            <a:pPr marL="457200" indent="-457200">
              <a:buAutoNum type="arabicPeriod" startAt="9"/>
            </a:pPr>
            <a:r>
              <a:rPr lang="cs-CZ" sz="2000" b="1" dirty="0" smtClean="0"/>
              <a:t>Průzkum </a:t>
            </a:r>
            <a:r>
              <a:rPr lang="cs-CZ" sz="2000" b="1" dirty="0"/>
              <a:t>trhu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Žadatel </a:t>
            </a:r>
            <a:r>
              <a:rPr lang="cs-CZ" sz="2000" dirty="0"/>
              <a:t>doloží veškeré doklady, prokazující provedení průzkumu </a:t>
            </a:r>
            <a:r>
              <a:rPr lang="cs-CZ" sz="2000" dirty="0" smtClean="0"/>
              <a:t>trhu, jako </a:t>
            </a:r>
            <a:r>
              <a:rPr lang="cs-CZ" sz="2000" dirty="0"/>
              <a:t>je </a:t>
            </a:r>
            <a:r>
              <a:rPr lang="cs-CZ" sz="2000" dirty="0" smtClean="0"/>
              <a:t>písemná </a:t>
            </a:r>
            <a:r>
              <a:rPr lang="cs-CZ" sz="2000" dirty="0"/>
              <a:t>či </a:t>
            </a:r>
            <a:r>
              <a:rPr lang="cs-CZ" sz="2000" dirty="0" smtClean="0"/>
              <a:t>	elektronická </a:t>
            </a:r>
            <a:r>
              <a:rPr lang="cs-CZ" sz="2000" dirty="0"/>
              <a:t>komunikace s oslovenými dodavateli ohledně </a:t>
            </a:r>
            <a:r>
              <a:rPr lang="cs-CZ" sz="2000" dirty="0" smtClean="0"/>
              <a:t>kalkulace cen</a:t>
            </a:r>
            <a:r>
              <a:rPr lang="cs-CZ" sz="2000" dirty="0"/>
              <a:t>, ceníky </a:t>
            </a:r>
            <a:r>
              <a:rPr lang="cs-CZ" sz="2000" dirty="0" smtClean="0"/>
              <a:t>dodavatelů</a:t>
            </a:r>
            <a:r>
              <a:rPr lang="cs-CZ" sz="2000" dirty="0"/>
              <a:t>, </a:t>
            </a:r>
            <a:r>
              <a:rPr lang="cs-CZ" sz="2000" dirty="0" smtClean="0"/>
              <a:t>	výtisk </a:t>
            </a:r>
            <a:r>
              <a:rPr lang="cs-CZ" sz="2000" dirty="0"/>
              <a:t>internetových stránek dodavatele 	nebo srovnávače </a:t>
            </a:r>
            <a:r>
              <a:rPr lang="cs-CZ" sz="2000" dirty="0" smtClean="0"/>
              <a:t>cen</a:t>
            </a:r>
            <a:r>
              <a:rPr lang="cs-CZ" sz="2000" dirty="0"/>
              <a:t>, smlouvy na </a:t>
            </a:r>
            <a:r>
              <a:rPr lang="cs-CZ" sz="2000" dirty="0" smtClean="0"/>
              <a:t>	obdobné zakázky, 	apod</a:t>
            </a:r>
            <a:r>
              <a:rPr lang="cs-CZ" sz="2000" dirty="0"/>
              <a:t>. Spolu s těmito </a:t>
            </a:r>
            <a:r>
              <a:rPr lang="cs-CZ" sz="2000" dirty="0" smtClean="0"/>
              <a:t>doklady </a:t>
            </a:r>
            <a:r>
              <a:rPr lang="cs-CZ" sz="2000" dirty="0"/>
              <a:t>žadatel popíše mechanismus odvození </a:t>
            </a:r>
            <a:r>
              <a:rPr lang="cs-CZ" sz="2000" dirty="0" smtClean="0"/>
              <a:t>jednotlivých 	cenových </a:t>
            </a:r>
            <a:r>
              <a:rPr lang="cs-CZ" sz="2000" dirty="0"/>
              <a:t>položek </a:t>
            </a:r>
            <a:r>
              <a:rPr lang="cs-CZ" sz="2000" dirty="0" smtClean="0"/>
              <a:t>v </a:t>
            </a:r>
            <a:r>
              <a:rPr lang="cs-CZ" sz="2000" dirty="0"/>
              <a:t>rozpočtu projektu ve vztahu k provedenému průzkumu trhu</a:t>
            </a:r>
            <a:r>
              <a:rPr lang="cs-CZ" sz="2000" dirty="0" smtClean="0"/>
              <a:t>.</a:t>
            </a:r>
          </a:p>
          <a:p>
            <a:pPr marL="457200" indent="-457200">
              <a:buAutoNum type="arabicPeriod" startAt="10"/>
            </a:pPr>
            <a:r>
              <a:rPr lang="cs-CZ" sz="2000" b="1" dirty="0" smtClean="0"/>
              <a:t>Doklady k právní subjektivitě žadatele</a:t>
            </a:r>
          </a:p>
          <a:p>
            <a:pPr marL="457200" indent="-457200">
              <a:buAutoNum type="arabicPeriod" startAt="10"/>
            </a:pPr>
            <a:r>
              <a:rPr lang="cs-CZ" sz="2000" b="1" dirty="0" smtClean="0"/>
              <a:t>Výpis z rejstříku trestů</a:t>
            </a:r>
          </a:p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000" dirty="0" smtClean="0"/>
              <a:t>Dokládají </a:t>
            </a:r>
            <a:r>
              <a:rPr lang="cs-CZ" sz="2000" dirty="0"/>
              <a:t>všichni statutární zástupci žadatele v případě státního podniku </a:t>
            </a:r>
            <a:r>
              <a:rPr lang="cs-CZ" sz="2000" dirty="0" smtClean="0"/>
              <a:t>nebo </a:t>
            </a:r>
            <a:r>
              <a:rPr lang="cs-CZ" sz="2000" dirty="0"/>
              <a:t>organizace </a:t>
            </a:r>
            <a:r>
              <a:rPr lang="cs-CZ" sz="2000" dirty="0" smtClean="0"/>
              <a:t>	zakládané </a:t>
            </a:r>
            <a:r>
              <a:rPr lang="cs-CZ" sz="2000" dirty="0"/>
              <a:t>obcí nebo krajem. Výpis z rejstříku trestů </a:t>
            </a:r>
            <a:r>
              <a:rPr lang="cs-CZ" sz="2000" dirty="0" smtClean="0"/>
              <a:t>	v</a:t>
            </a:r>
            <a:r>
              <a:rPr lang="cs-CZ" sz="2000" dirty="0"/>
              <a:t> době </a:t>
            </a:r>
            <a:r>
              <a:rPr lang="cs-CZ" sz="2000" dirty="0" smtClean="0"/>
              <a:t>podání </a:t>
            </a:r>
            <a:r>
              <a:rPr lang="cs-CZ" sz="2000" dirty="0"/>
              <a:t>žádosti nesmí být </a:t>
            </a:r>
            <a:r>
              <a:rPr lang="cs-CZ" sz="2000" dirty="0" smtClean="0"/>
              <a:t>starší 3  	měsíců</a:t>
            </a:r>
            <a:r>
              <a:rPr lang="cs-CZ" sz="2000" i="1" dirty="0" smtClean="0"/>
              <a:t>.</a:t>
            </a:r>
            <a:endParaRPr lang="cs-CZ" sz="2000" dirty="0"/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12.     Výpočet čistých jiných peněžních příjmů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</a:t>
            </a:r>
            <a:r>
              <a:rPr lang="cs-CZ" sz="2000" dirty="0"/>
              <a:t>Dokládají žadatelé, kteří předpokládají jiné peněžní příjmy</a:t>
            </a:r>
            <a:endParaRPr lang="cs-CZ" sz="20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Role MMR </a:t>
            </a:r>
            <a:r>
              <a:rPr lang="cs-CZ" cap="none" dirty="0" smtClean="0"/>
              <a:t>a</a:t>
            </a:r>
            <a:r>
              <a:rPr lang="cs-CZ" dirty="0" smtClean="0"/>
              <a:t> CRR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b="1" dirty="0"/>
              <a:t>Ministerstvo pro místní </a:t>
            </a:r>
            <a:r>
              <a:rPr lang="cs-CZ" sz="2600" b="1" dirty="0" smtClean="0"/>
              <a:t>rozvoj České republiky</a:t>
            </a:r>
            <a:endParaRPr lang="cs-CZ" sz="26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 smtClean="0"/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příprava výzev</a:t>
            </a:r>
            <a:r>
              <a:rPr lang="cs-CZ" sz="2800" dirty="0"/>
              <a:t> </a:t>
            </a:r>
            <a:r>
              <a:rPr lang="cs-CZ" sz="2800" dirty="0" smtClean="0"/>
              <a:t>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poskytovatel </a:t>
            </a:r>
            <a:r>
              <a:rPr lang="cs-CZ" sz="2800" dirty="0"/>
              <a:t>dotace </a:t>
            </a:r>
            <a:endParaRPr lang="cs-CZ" sz="2600" dirty="0" smtClean="0"/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600" b="1" dirty="0" smtClean="0"/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600" dirty="0"/>
              <a:t>= </a:t>
            </a:r>
            <a:r>
              <a:rPr lang="cs-CZ" sz="2600" dirty="0" smtClean="0"/>
              <a:t>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600" dirty="0" smtClean="0"/>
              <a:t>konzultace, příjem a hodnocení žádostí o podporu, kontroly projektů, kontroly žádostí o platbu, administrace změn, zpracování podkladů pro certifikaci</a:t>
            </a:r>
            <a:endParaRPr lang="cs-CZ" sz="2600" dirty="0"/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600" b="1" dirty="0"/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</a:t>
            </a:r>
            <a:r>
              <a:rPr lang="cs-CZ" dirty="0" smtClean="0"/>
              <a:t>. </a:t>
            </a:r>
            <a:r>
              <a:rPr lang="cs-CZ" dirty="0" smtClean="0"/>
              <a:t>výzva IROP – indikátory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u="sng" dirty="0"/>
              <a:t>Indikátor </a:t>
            </a:r>
            <a:r>
              <a:rPr lang="cs-CZ" sz="2200" b="1" u="sng" dirty="0" smtClean="0"/>
              <a:t>výstupu</a:t>
            </a:r>
            <a:endParaRPr lang="cs-CZ" sz="2200" b="1" dirty="0" smtClean="0"/>
          </a:p>
          <a:p>
            <a:pPr marL="0" indent="0">
              <a:buNone/>
            </a:pPr>
            <a:r>
              <a:rPr lang="cs-CZ" sz="2200" b="1" dirty="0" smtClean="0"/>
              <a:t>3 04 00 Nové nebo modernizované prvky k zajištění standardu kybernetické bezpečnost</a:t>
            </a:r>
          </a:p>
          <a:p>
            <a:pPr marL="0" indent="0">
              <a:buNone/>
            </a:pPr>
            <a:r>
              <a:rPr lang="cs-CZ" sz="2200" b="1" dirty="0" smtClean="0"/>
              <a:t>Prvek = technické opatření dle zákona o kybernetické bezpečnosti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 smtClean="0"/>
              <a:t>Prvek bude do hodnoty indikátoru započítán tolikrát, u kolika VIS/KII naplní příslušné technické opatření</a:t>
            </a:r>
            <a:endParaRPr lang="cs-CZ" sz="2200" b="1" dirty="0"/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endParaRPr lang="cs-CZ" sz="800" dirty="0"/>
          </a:p>
          <a:p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10. </a:t>
            </a:r>
            <a:r>
              <a:rPr lang="cs-CZ" dirty="0" smtClean="0"/>
              <a:t>výzva IROP – ostatní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/>
              <a:t>Podmínky Rozhodnutí o poskytnutí dotace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/>
              <a:t>nedílná součást právního aktu – </a:t>
            </a:r>
            <a:r>
              <a:rPr lang="cs-CZ" sz="2200" dirty="0" err="1"/>
              <a:t>RoD</a:t>
            </a:r>
            <a:endParaRPr lang="cs-CZ" sz="2200" dirty="0"/>
          </a:p>
          <a:p>
            <a:r>
              <a:rPr lang="cs-CZ" sz="2200" dirty="0"/>
              <a:t>pravidla, kterými se musí příjemce řídit po celou dobu realizace</a:t>
            </a:r>
            <a:br>
              <a:rPr lang="cs-CZ" sz="2200" dirty="0"/>
            </a:br>
            <a:r>
              <a:rPr lang="cs-CZ" sz="2200" dirty="0"/>
              <a:t>a udržitelnosti projektu</a:t>
            </a:r>
          </a:p>
          <a:p>
            <a:r>
              <a:rPr lang="cs-CZ" sz="2200" dirty="0"/>
              <a:t>5 částí – Obecná ustanovení, Finanční rámec, Podmínky, na které je poskytnutí dotace vázáno (16 podmínek), Pozastavení nebo vrácení dotace, Závěrečná ustanovení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Publicita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/>
              <a:t>informování veřejnosti o podpoře z ESIF během realizace i po </a:t>
            </a:r>
            <a:r>
              <a:rPr lang="cs-CZ" sz="2200" dirty="0" smtClean="0"/>
              <a:t>ukončení realizace </a:t>
            </a:r>
            <a:r>
              <a:rPr lang="cs-CZ" sz="2200" dirty="0"/>
              <a:t>projektu</a:t>
            </a:r>
          </a:p>
          <a:p>
            <a:r>
              <a:rPr lang="cs-CZ" sz="2200" dirty="0"/>
              <a:t>povinné informační a propagační </a:t>
            </a:r>
            <a:r>
              <a:rPr lang="cs-CZ" sz="2200" dirty="0" smtClean="0"/>
              <a:t>nástroje</a:t>
            </a:r>
            <a:endParaRPr lang="cs-CZ" sz="2200" dirty="0"/>
          </a:p>
          <a:p>
            <a:r>
              <a:rPr lang="cs-CZ" sz="2200" dirty="0"/>
              <a:t>prvky povinné publicity – logo IROP, logo MMR ČR</a:t>
            </a:r>
          </a:p>
          <a:p>
            <a:r>
              <a:rPr lang="cs-CZ" sz="2200" dirty="0"/>
              <a:t>podrobná pravidla publicity – kapitola 13 Obecných pravidel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Další výzvy SC 3.2 - 2016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lnSpcReduction="10000"/>
          </a:bodyPr>
          <a:lstStyle/>
          <a:p>
            <a:r>
              <a:rPr lang="cs-CZ" sz="2200" b="1" dirty="0" smtClean="0"/>
              <a:t>Výzva č. 24 – Specifické informační komunikační systémy a infrastruktura (OSS, PO OSS, </a:t>
            </a:r>
            <a:r>
              <a:rPr lang="cs-CZ" sz="2200" b="1" dirty="0" err="1" smtClean="0"/>
              <a:t>s.p</a:t>
            </a:r>
            <a:r>
              <a:rPr lang="cs-CZ" sz="2200" b="1" dirty="0" smtClean="0"/>
              <a:t>., </a:t>
            </a:r>
            <a:r>
              <a:rPr lang="cs-CZ" sz="2200" b="1" dirty="0" err="1" smtClean="0"/>
              <a:t>s.o</a:t>
            </a:r>
            <a:r>
              <a:rPr lang="cs-CZ" sz="2200" b="1" dirty="0" smtClean="0"/>
              <a:t>.) – únor 2016</a:t>
            </a:r>
          </a:p>
          <a:p>
            <a:pPr lvl="1"/>
            <a:r>
              <a:rPr lang="cs-CZ" sz="1800" dirty="0"/>
              <a:t>Modernizace komunikační infrastruktury subjektů veřejné správy a složek IZS, technologická a komunikační infrastruktura (datová centra), </a:t>
            </a:r>
            <a:r>
              <a:rPr lang="cs-CZ" sz="1800" dirty="0" smtClean="0"/>
              <a:t>bezpečnost </a:t>
            </a:r>
            <a:r>
              <a:rPr lang="cs-CZ" sz="1800" dirty="0"/>
              <a:t>a krizové řízení, rozvoj radiokomunikační infrastruktury státu, elektronizace podpůrných procesů seminář </a:t>
            </a:r>
            <a:r>
              <a:rPr lang="cs-CZ" sz="1800" dirty="0" smtClean="0"/>
              <a:t>pro veřejnost </a:t>
            </a:r>
            <a:endParaRPr lang="cs-CZ" sz="1800" dirty="0"/>
          </a:p>
          <a:p>
            <a:r>
              <a:rPr lang="cs-CZ" sz="2200" b="1" dirty="0"/>
              <a:t>Výzva č. </a:t>
            </a:r>
            <a:r>
              <a:rPr lang="cs-CZ" sz="2200" b="1" dirty="0" smtClean="0"/>
              <a:t>30 </a:t>
            </a:r>
            <a:r>
              <a:rPr lang="cs-CZ" sz="2200" b="1" dirty="0"/>
              <a:t>– </a:t>
            </a:r>
            <a:r>
              <a:rPr lang="cs-CZ" sz="2200" b="1" dirty="0" err="1" smtClean="0"/>
              <a:t>eGovernment</a:t>
            </a:r>
            <a:r>
              <a:rPr lang="cs-CZ" sz="2200" b="1" dirty="0" smtClean="0"/>
              <a:t> I. </a:t>
            </a:r>
            <a:r>
              <a:rPr lang="cs-CZ" sz="2200" b="1" dirty="0"/>
              <a:t>– </a:t>
            </a:r>
            <a:r>
              <a:rPr lang="cs-CZ" sz="2200" b="1" dirty="0" smtClean="0"/>
              <a:t>březen </a:t>
            </a:r>
            <a:r>
              <a:rPr lang="cs-CZ" sz="2200" b="1" dirty="0"/>
              <a:t>2016</a:t>
            </a:r>
          </a:p>
          <a:p>
            <a:pPr lvl="1"/>
            <a:r>
              <a:rPr lang="cs-CZ" sz="1800" dirty="0" smtClean="0"/>
              <a:t>Elektronizace odvětví: </a:t>
            </a:r>
            <a:r>
              <a:rPr lang="cs-CZ" sz="1800" dirty="0" err="1" smtClean="0"/>
              <a:t>eCulture</a:t>
            </a:r>
            <a:r>
              <a:rPr lang="cs-CZ" sz="1800" dirty="0" smtClean="0"/>
              <a:t>, </a:t>
            </a:r>
            <a:r>
              <a:rPr lang="cs-CZ" sz="1800" dirty="0" err="1" smtClean="0"/>
              <a:t>eEducation</a:t>
            </a:r>
            <a:r>
              <a:rPr lang="cs-CZ" sz="1800" dirty="0" smtClean="0"/>
              <a:t>, sociální služby, pojištění, dávky, </a:t>
            </a:r>
            <a:r>
              <a:rPr lang="cs-CZ" sz="1800" dirty="0" err="1" smtClean="0"/>
              <a:t>eHealth</a:t>
            </a:r>
            <a:r>
              <a:rPr lang="cs-CZ" sz="1800" dirty="0" smtClean="0"/>
              <a:t>, výběr daní a pojištění, </a:t>
            </a:r>
            <a:r>
              <a:rPr lang="cs-CZ" sz="1800" dirty="0" err="1" smtClean="0"/>
              <a:t>eJustice</a:t>
            </a:r>
            <a:r>
              <a:rPr lang="cs-CZ" sz="1800" dirty="0" smtClean="0"/>
              <a:t>,  </a:t>
            </a:r>
            <a:r>
              <a:rPr lang="cs-CZ" sz="1800" dirty="0" err="1" smtClean="0"/>
              <a:t>virtualizace</a:t>
            </a:r>
            <a:endParaRPr lang="cs-CZ" sz="1800" dirty="0" smtClean="0"/>
          </a:p>
          <a:p>
            <a:r>
              <a:rPr lang="cs-CZ" sz="2200" b="1" dirty="0" smtClean="0"/>
              <a:t>Výzva </a:t>
            </a:r>
            <a:r>
              <a:rPr lang="cs-CZ" sz="2200" b="1" dirty="0"/>
              <a:t>č. </a:t>
            </a:r>
            <a:r>
              <a:rPr lang="cs-CZ" sz="2200" b="1" dirty="0" smtClean="0"/>
              <a:t>40 </a:t>
            </a:r>
            <a:r>
              <a:rPr lang="cs-CZ" sz="2200" b="1" dirty="0"/>
              <a:t>– Specifické informační komunikační systémy a infrastruktura </a:t>
            </a:r>
            <a:r>
              <a:rPr lang="cs-CZ" sz="2200" b="1" dirty="0" smtClean="0"/>
              <a:t>(kraje a obce, jimi zřizované nebo zakládané organizace) </a:t>
            </a:r>
            <a:r>
              <a:rPr lang="cs-CZ" sz="2200" b="1" dirty="0"/>
              <a:t>– </a:t>
            </a:r>
            <a:r>
              <a:rPr lang="cs-CZ" sz="2200" b="1" dirty="0" smtClean="0"/>
              <a:t>duben </a:t>
            </a:r>
            <a:r>
              <a:rPr lang="cs-CZ" sz="2200" b="1" dirty="0"/>
              <a:t>2016</a:t>
            </a:r>
          </a:p>
          <a:p>
            <a:pPr lvl="1"/>
            <a:r>
              <a:rPr lang="cs-CZ" sz="1800" dirty="0" smtClean="0"/>
              <a:t>Modernizace </a:t>
            </a:r>
            <a:r>
              <a:rPr lang="cs-CZ" sz="1800" dirty="0"/>
              <a:t>komunikační infrastruktury subjektů veřejné správy a složek IZS, technologická a komunikační infrastruktura (datová centra), bezpečnost a krizové řízení, rozvoj radiokomunikační infrastruktury státu, elektronizace podpůrných procesů seminář pro veřejnost </a:t>
            </a:r>
          </a:p>
          <a:p>
            <a:pPr lvl="1"/>
            <a:endParaRPr lang="cs-CZ" sz="1800" dirty="0" smtClean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079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067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www.dotaceeu.cz/irop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34188" y="2430276"/>
            <a:ext cx="689698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cs-CZ" sz="2800" dirty="0" smtClean="0">
              <a:solidFill>
                <a:srgbClr val="000000"/>
              </a:solidFill>
              <a:latin typeface="Myriad Pro Black"/>
              <a:cs typeface="Myriad Pro Black"/>
            </a:endParaRP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   DĚKUJEME VÁM ZA POZORNOST</a:t>
            </a: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2800" b="1" dirty="0" smtClean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 smtClean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    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V </a:t>
            </a:r>
            <a:r>
              <a:rPr lang="pl-PL" sz="2800" dirty="0">
                <a:solidFill>
                  <a:srgbClr val="000000"/>
                </a:solidFill>
                <a:latin typeface="Myriad Pro"/>
                <a:cs typeface="Myriad Pro"/>
              </a:rPr>
              <a:t>případě dotazů nás kontaktujte na 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   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  <a:hlinkClick r:id="rId3"/>
              </a:rPr>
              <a:t>irop@mmr.cz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4324"/>
            <a:ext cx="8705850" cy="4893868"/>
          </a:xfrm>
        </p:spPr>
        <p:txBody>
          <a:bodyPr>
            <a:normAutofit/>
          </a:bodyPr>
          <a:lstStyle/>
          <a:p>
            <a:pPr marL="400050" lvl="1" indent="0">
              <a:spcAft>
                <a:spcPts val="600"/>
              </a:spcAft>
              <a:buNone/>
              <a:defRPr/>
            </a:pPr>
            <a:endParaRPr lang="cs-CZ" sz="2400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 smtClean="0">
                <a:cs typeface="Arial" charset="0"/>
              </a:rPr>
              <a:t>Obecná pravidla</a:t>
            </a:r>
            <a:r>
              <a:rPr lang="cs-CZ" sz="2400" b="1" dirty="0" smtClean="0">
                <a:cs typeface="Arial" charset="0"/>
              </a:rPr>
              <a:t> </a:t>
            </a: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cs-CZ" sz="2400" dirty="0" smtClean="0">
                <a:hlinkClick r:id="rId2"/>
              </a:rPr>
              <a:t>www.dotaceEU.cz/IROP</a:t>
            </a:r>
            <a:endParaRPr lang="cs-CZ" sz="2400" dirty="0" smtClean="0"/>
          </a:p>
          <a:p>
            <a:pPr marL="457200" lvl="1" indent="0">
              <a:buNone/>
              <a:defRPr/>
            </a:pPr>
            <a:endParaRPr lang="cs-CZ" sz="240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>
                <a:cs typeface="Arial" charset="0"/>
              </a:rPr>
              <a:t>Specifická </a:t>
            </a:r>
            <a:r>
              <a:rPr lang="cs-CZ" sz="2400" b="1" u="sng" dirty="0" smtClean="0">
                <a:cs typeface="Arial" charset="0"/>
              </a:rPr>
              <a:t>pravidla</a:t>
            </a:r>
            <a:r>
              <a:rPr lang="cs-CZ" sz="2400" b="1" dirty="0" smtClean="0">
                <a:cs typeface="Arial" charset="0"/>
              </a:rPr>
              <a:t> </a:t>
            </a: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  <a:endParaRPr lang="cs-CZ" sz="2400" i="1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cs typeface="Arial" charset="0"/>
                <a:hlinkClick r:id="rId2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</a:t>
            </a:r>
            <a:r>
              <a:rPr lang="cs-CZ" sz="2400" dirty="0">
                <a:cs typeface="Arial" charset="0"/>
              </a:rPr>
              <a:t>aktivity, způsobilé výdaje, </a:t>
            </a:r>
            <a:r>
              <a:rPr lang="cs-CZ" sz="2400" dirty="0" smtClean="0">
                <a:cs typeface="Arial" charset="0"/>
              </a:rPr>
              <a:t>hodnoticí </a:t>
            </a:r>
            <a:r>
              <a:rPr lang="cs-CZ" sz="2400" dirty="0">
                <a:cs typeface="Arial" charset="0"/>
              </a:rPr>
              <a:t>kritéria, povinné </a:t>
            </a:r>
            <a:r>
              <a:rPr lang="cs-CZ" sz="2400" dirty="0" smtClean="0">
                <a:cs typeface="Arial" charset="0"/>
              </a:rPr>
              <a:t>přílohy</a:t>
            </a: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cs typeface="Arial" charset="0"/>
              </a:rPr>
              <a:t>Kapitoly Obecných pravidel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22681"/>
            <a:ext cx="8315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Strukt</a:t>
            </a:r>
            <a:r>
              <a:rPr lang="cs-CZ" dirty="0" smtClean="0"/>
              <a:t>U</a:t>
            </a:r>
            <a:r>
              <a:rPr lang="en-US" dirty="0" smtClean="0"/>
              <a:t>ra </a:t>
            </a:r>
            <a:r>
              <a:rPr lang="en-US" dirty="0"/>
              <a:t>IROP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60102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211"/>
            <a:ext cx="8229600" cy="91924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1: </a:t>
            </a:r>
            <a:r>
              <a:rPr lang="cs-CZ" sz="2000" dirty="0" smtClean="0"/>
              <a:t>Konkurenceschopné</a:t>
            </a:r>
            <a:r>
              <a:rPr lang="cs-CZ" sz="2000" dirty="0"/>
              <a:t>, dostupné a bezpečné regiony</a:t>
            </a:r>
            <a:r>
              <a:rPr lang="cs-CZ" sz="3600" dirty="0"/>
              <a:t/>
            </a:r>
            <a:br>
              <a:rPr lang="cs-CZ" sz="3600" dirty="0"/>
            </a:br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1</a:t>
            </a: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/>
              <a:t>Prioritní osa 1 - Infrastruktura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</a:t>
            </a:r>
            <a:r>
              <a:rPr lang="cs-CZ" sz="2200" b="1" dirty="0"/>
              <a:t>1.1 </a:t>
            </a:r>
            <a:r>
              <a:rPr lang="cs-CZ" sz="2200" dirty="0" smtClean="0"/>
              <a:t>Zvýšení </a:t>
            </a:r>
            <a:r>
              <a:rPr lang="cs-CZ" sz="2200" dirty="0"/>
              <a:t>regionální mobility prostřednictvím modernizace a </a:t>
            </a:r>
            <a:r>
              <a:rPr lang="cs-CZ" sz="2200" dirty="0" smtClean="0"/>
              <a:t>		rozvoje sítí </a:t>
            </a:r>
            <a:r>
              <a:rPr lang="cs-CZ" sz="2200" dirty="0"/>
              <a:t>regionální silniční infrastruktury navazující na </a:t>
            </a:r>
            <a:r>
              <a:rPr lang="cs-CZ" sz="2200" dirty="0" smtClean="0"/>
              <a:t>		síť </a:t>
            </a:r>
            <a:r>
              <a:rPr lang="cs-CZ" sz="2200" dirty="0"/>
              <a:t>TEN-T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1.2 </a:t>
            </a:r>
            <a:r>
              <a:rPr lang="cs-CZ" sz="2200" dirty="0"/>
              <a:t>Zvýšení podílu udržitelných forem dopravy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1.3 </a:t>
            </a:r>
            <a:r>
              <a:rPr lang="cs-CZ" sz="2200" dirty="0"/>
              <a:t>Zvýšení připravenosti k řešení a řízení rizik a </a:t>
            </a:r>
            <a:r>
              <a:rPr lang="cs-CZ" sz="2200" dirty="0" smtClean="0"/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6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E9813AA5530D4AAC2B4611BDF26DD7" ma:contentTypeVersion="0" ma:contentTypeDescription="Vytvoří nový dokument" ma:contentTypeScope="" ma:versionID="5f09c946f50ad25c68b4d7d1396217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c98b5e5f0a4b7642889d07697278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BE06D-B319-48B7-B5A2-AEB520ADF61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35533C-2364-4BB7-BD2B-4E37E12FD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ECBAF2-612A-4AE4-9F88-62784706A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1621</Words>
  <Application>Microsoft Office PowerPoint</Application>
  <PresentationFormat>Předvádění na obrazovce (4:3)</PresentationFormat>
  <Paragraphs>449</Paragraphs>
  <Slides>43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Office Theme</vt:lpstr>
      <vt:lpstr>seminář pro žadatele k 10. výzvě IROP  „kybernetická bezpečnost“</vt:lpstr>
      <vt:lpstr>Program SEMINÁŘE</vt:lpstr>
      <vt:lpstr>Integrovaný regionální operační program</vt:lpstr>
      <vt:lpstr>Role MMR a CRR</vt:lpstr>
      <vt:lpstr>Pravidla pro žadatele a příjemce</vt:lpstr>
      <vt:lpstr>Pravidla pro žadatele a příjemce</vt:lpstr>
      <vt:lpstr> StruktUra IROP </vt:lpstr>
      <vt:lpstr>Prioritní osa 1: Konkurenceschopné, dostupné a bezpečné regiony </vt:lpstr>
      <vt:lpstr> Prioritní osa 1</vt:lpstr>
      <vt:lpstr>Prioritní osa 2: Zkvalitnění veřejných služeb a podmínek života pro obyvatele regionů </vt:lpstr>
      <vt:lpstr> Prioritní osa 2 </vt:lpstr>
      <vt:lpstr>PRIORITNÍ OSA 3: Dobrá správa území a zefektivnění veřejných institucí </vt:lpstr>
      <vt:lpstr> Prioritní osa 3 </vt:lpstr>
      <vt:lpstr> Prioritní osa 4 </vt:lpstr>
      <vt:lpstr>Harmonogram výzev IROP 2015</vt:lpstr>
      <vt:lpstr>Harmonogram výzev IROP 2015</vt:lpstr>
      <vt:lpstr>Prezentace aplikace PowerPoint</vt:lpstr>
      <vt:lpstr>Prezentace aplikace PowerPoint</vt:lpstr>
      <vt:lpstr>Prezentace aplikace PowerPoint</vt:lpstr>
      <vt:lpstr>Prezentace aplikace PowerPoint</vt:lpstr>
      <vt:lpstr> Strategický rámec rozvoje veřejné správy </vt:lpstr>
      <vt:lpstr> Projektové okruhy IP3 </vt:lpstr>
      <vt:lpstr> Projektové okruhy IP3 </vt:lpstr>
      <vt:lpstr>PO 7. Kybernetická bezpečnost</vt:lpstr>
      <vt:lpstr>  10. výzva IROP – Kybernetická bezpečnost   </vt:lpstr>
      <vt:lpstr> 10. výzva IROP – kybernetická bezpečnost </vt:lpstr>
      <vt:lpstr> 10. výzva IROP – alokace </vt:lpstr>
      <vt:lpstr> 10. výzva IROP – kybernetická bezpečnost      způsobilost projektů </vt:lpstr>
      <vt:lpstr> 10. výzva IROP – kybernetická bezpečnost </vt:lpstr>
      <vt:lpstr> 10. výzva IROP – podporované aktivity </vt:lpstr>
      <vt:lpstr> 10. výzva IROP – Hlavní podporované aktivity </vt:lpstr>
      <vt:lpstr> 10. výzva IROP – finanční limity </vt:lpstr>
      <vt:lpstr> 10. výzva IROP – vedlejší podporované aktivity </vt:lpstr>
      <vt:lpstr> 10. výzva IROP – způsobilé výdaje </vt:lpstr>
      <vt:lpstr> 10. výzva IROP – způsobilé výdaje </vt:lpstr>
      <vt:lpstr> 10. výzva IROP – způsobilé výdaje </vt:lpstr>
      <vt:lpstr> 10. výzva IROP – způsobilé výdaje </vt:lpstr>
      <vt:lpstr> 10. výzva IROP – přílohy </vt:lpstr>
      <vt:lpstr> 4. výzva IROP – přílohy </vt:lpstr>
      <vt:lpstr> 10. výzva IROP – indikátory </vt:lpstr>
      <vt:lpstr> 10. výzva IROP – ostatní </vt:lpstr>
      <vt:lpstr> Další výzvy SC 3.2 - 2016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STŘEDNĚ DLOUHÝ  NADPIS NA DVA ŘÁDKY</dc:title>
  <dc:creator>Misa Sisa</dc:creator>
  <cp:lastModifiedBy>uzivatel</cp:lastModifiedBy>
  <cp:revision>177</cp:revision>
  <cp:lastPrinted>2015-08-12T09:04:10Z</cp:lastPrinted>
  <dcterms:created xsi:type="dcterms:W3CDTF">2013-09-17T08:01:02Z</dcterms:created>
  <dcterms:modified xsi:type="dcterms:W3CDTF">2015-11-11T15:45:55Z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0x010100F2E9813AA5530D4AAC2B4611BDF26DD7</vt:lpwstr>
  </property>
</Properties>
</file>