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  <p:sldMasterId id="2147483661" r:id="rId2"/>
  </p:sldMasterIdLst>
  <p:notesMasterIdLst>
    <p:notesMasterId r:id="rId43"/>
  </p:notesMasterIdLst>
  <p:handoutMasterIdLst>
    <p:handoutMasterId r:id="rId44"/>
  </p:handoutMasterIdLst>
  <p:sldIdLst>
    <p:sldId id="284" r:id="rId3"/>
    <p:sldId id="286" r:id="rId4"/>
    <p:sldId id="285" r:id="rId5"/>
    <p:sldId id="265" r:id="rId6"/>
    <p:sldId id="264" r:id="rId7"/>
    <p:sldId id="266" r:id="rId8"/>
    <p:sldId id="267" r:id="rId9"/>
    <p:sldId id="268" r:id="rId10"/>
    <p:sldId id="300" r:id="rId11"/>
    <p:sldId id="302" r:id="rId12"/>
    <p:sldId id="301" r:id="rId13"/>
    <p:sldId id="304" r:id="rId14"/>
    <p:sldId id="269" r:id="rId15"/>
    <p:sldId id="288" r:id="rId16"/>
    <p:sldId id="270" r:id="rId17"/>
    <p:sldId id="303" r:id="rId18"/>
    <p:sldId id="305" r:id="rId19"/>
    <p:sldId id="271" r:id="rId20"/>
    <p:sldId id="306" r:id="rId21"/>
    <p:sldId id="290" r:id="rId22"/>
    <p:sldId id="291" r:id="rId23"/>
    <p:sldId id="272" r:id="rId24"/>
    <p:sldId id="307" r:id="rId25"/>
    <p:sldId id="294" r:id="rId26"/>
    <p:sldId id="293" r:id="rId27"/>
    <p:sldId id="296" r:id="rId28"/>
    <p:sldId id="298" r:id="rId29"/>
    <p:sldId id="309" r:id="rId30"/>
    <p:sldId id="308" r:id="rId31"/>
    <p:sldId id="297" r:id="rId32"/>
    <p:sldId id="310" r:id="rId33"/>
    <p:sldId id="311" r:id="rId34"/>
    <p:sldId id="274" r:id="rId35"/>
    <p:sldId id="276" r:id="rId36"/>
    <p:sldId id="312" r:id="rId37"/>
    <p:sldId id="313" r:id="rId38"/>
    <p:sldId id="314" r:id="rId39"/>
    <p:sldId id="315" r:id="rId40"/>
    <p:sldId id="316" r:id="rId41"/>
    <p:sldId id="318" r:id="rId42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2514" y="-88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6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58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9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2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dirty="0" smtClean="0">
                <a:solidFill>
                  <a:prstClr val="white"/>
                </a:solidFill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dirty="0" smtClean="0">
              <a:solidFill>
                <a:prstClr val="white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dirty="0" smtClean="0">
                <a:solidFill>
                  <a:prstClr val="white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dirty="0" smtClean="0">
              <a:solidFill>
                <a:prstClr val="white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dirty="0" err="1" smtClean="0">
                <a:solidFill>
                  <a:prstClr val="white"/>
                </a:solidFill>
              </a:rPr>
              <a:t>www.crr.cz</a:t>
            </a:r>
            <a:endParaRPr lang="cs-CZ" sz="12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0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6/28/2016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7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setek@crr.cz" TargetMode="Externa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Příjem a hodnocení </a:t>
            </a:r>
            <a:br>
              <a:rPr lang="cs-CZ" dirty="0" smtClean="0"/>
            </a:br>
            <a:r>
              <a:rPr lang="cs-CZ" dirty="0" smtClean="0"/>
              <a:t>žádostí 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Anna Kreutziger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/>
          <a:lstStyle/>
          <a:p>
            <a:pPr algn="ctr"/>
            <a:r>
              <a:rPr lang="cs-CZ" sz="2000" dirty="0" smtClean="0"/>
              <a:t>SC 1.3 ZVÝŠENÍ PŘIPRAVENOSTI K ŘEŠENÍ A ŘÍZENÍ RIZIK A KATASTROF</a:t>
            </a:r>
          </a:p>
          <a:p>
            <a:pPr algn="ctr"/>
            <a:r>
              <a:rPr lang="cs-CZ" sz="2000" b="1" dirty="0" smtClean="0"/>
              <a:t>STANICE INTEGROVANÉHO </a:t>
            </a:r>
            <a:r>
              <a:rPr lang="cs-CZ" sz="2000" b="1" dirty="0"/>
              <a:t>ZÁCHRANNÉHO SYSTÉMU </a:t>
            </a:r>
            <a:endParaRPr lang="cs-CZ" sz="2000" b="1" dirty="0" smtClean="0"/>
          </a:p>
          <a:p>
            <a:pPr algn="ctr"/>
            <a:r>
              <a:rPr lang="cs-CZ" sz="2000" dirty="0" smtClean="0"/>
              <a:t>průběžná </a:t>
            </a:r>
            <a:r>
              <a:rPr lang="cs-CZ" sz="2000" dirty="0"/>
              <a:t>výzva č. </a:t>
            </a:r>
            <a:r>
              <a:rPr lang="cs-CZ" sz="2000" dirty="0" smtClean="0"/>
              <a:t>36 </a:t>
            </a:r>
            <a:endParaRPr lang="cs-CZ" sz="2000" dirty="0"/>
          </a:p>
          <a:p>
            <a:pPr algn="ctr"/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 6. </a:t>
            </a:r>
            <a:r>
              <a:rPr lang="cs-CZ" dirty="0"/>
              <a:t>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>
                <a:solidFill>
                  <a:srgbClr val="00B050"/>
                </a:solidFill>
              </a:rPr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7) </a:t>
            </a:r>
            <a:r>
              <a:rPr lang="cs-CZ" sz="1800" b="1" dirty="0"/>
              <a:t>Položkový rozpočet </a:t>
            </a:r>
            <a:r>
              <a:rPr lang="cs-CZ" sz="1800" b="1" dirty="0" smtClean="0"/>
              <a:t>stavby </a:t>
            </a:r>
            <a:r>
              <a:rPr lang="cs-CZ" sz="1800" dirty="0" smtClean="0"/>
              <a:t>– musí být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 smtClean="0"/>
              <a:t>členěný </a:t>
            </a:r>
            <a:r>
              <a:rPr lang="cs-CZ" sz="1800" dirty="0"/>
              <a:t>podle jednotného ceníku stavebních prací v cenové úrovni ne starší než k r. 2014 ve formě oceněného soupisu </a:t>
            </a:r>
            <a:r>
              <a:rPr lang="cs-CZ" sz="1800" dirty="0" smtClean="0"/>
              <a:t>prací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podepsaný autorizovaným </a:t>
            </a:r>
            <a:r>
              <a:rPr lang="cs-CZ" sz="1800" dirty="0" smtClean="0"/>
              <a:t>projektantem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d</a:t>
            </a:r>
            <a:r>
              <a:rPr lang="cs-CZ" sz="1800" dirty="0" smtClean="0"/>
              <a:t>oložen </a:t>
            </a:r>
            <a:r>
              <a:rPr lang="cs-CZ" sz="1800" dirty="0"/>
              <a:t>v elektronické podobě ve formátu XML </a:t>
            </a:r>
            <a:endParaRPr lang="cs-CZ" sz="1800" dirty="0" smtClean="0"/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 smtClean="0"/>
              <a:t>obsahovat sloupec</a:t>
            </a:r>
            <a:r>
              <a:rPr lang="cs-CZ" sz="1800" dirty="0"/>
              <a:t>, ve kterém je uveden odkaz na typ použité cenové sestavy</a:t>
            </a:r>
            <a:r>
              <a:rPr lang="cs-CZ" sz="1800" dirty="0" smtClean="0"/>
              <a:t> 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u položek charakteru soubor nebo komplet projektantem připojené přesné specifikace a způsob jejich ocenění </a:t>
            </a:r>
            <a:endParaRPr lang="cs-CZ" sz="1800" dirty="0" smtClean="0"/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u projektantem uvedených vlastních položek, které nejsou v použité cenové soustavě, uvedeny jejich přesné specifikace a způsob jejich </a:t>
            </a:r>
            <a:r>
              <a:rPr lang="cs-CZ" sz="1800" dirty="0" smtClean="0"/>
              <a:t>ocenění</a:t>
            </a:r>
          </a:p>
          <a:p>
            <a:pPr marL="996950" lvl="2" indent="-285750" algn="just">
              <a:buFont typeface="Wingdings" panose="05000000000000000000" pitchFamily="2" charset="2"/>
              <a:buChar char="Ø"/>
            </a:pPr>
            <a:r>
              <a:rPr lang="cs-CZ" sz="1800" dirty="0"/>
              <a:t>doložen </a:t>
            </a:r>
            <a:r>
              <a:rPr lang="cs-CZ" sz="1800" dirty="0" err="1"/>
              <a:t>vysoutěžený</a:t>
            </a:r>
            <a:r>
              <a:rPr lang="cs-CZ" sz="1800" dirty="0"/>
              <a:t> a </a:t>
            </a:r>
            <a:r>
              <a:rPr lang="cs-CZ" sz="1800" dirty="0" err="1"/>
              <a:t>naceněný</a:t>
            </a:r>
            <a:r>
              <a:rPr lang="cs-CZ" sz="1800" dirty="0"/>
              <a:t> rozpočet vybraného uchazeče v elektronické podobě, tedy soubor s koncovkou *.</a:t>
            </a:r>
            <a:r>
              <a:rPr lang="cs-CZ" sz="1800" dirty="0" err="1"/>
              <a:t>xls</a:t>
            </a:r>
            <a:r>
              <a:rPr lang="cs-CZ" sz="1800" dirty="0"/>
              <a:t> nebo *.</a:t>
            </a:r>
            <a:r>
              <a:rPr lang="cs-CZ" sz="1800" dirty="0" err="1" smtClean="0"/>
              <a:t>xml</a:t>
            </a:r>
            <a:r>
              <a:rPr lang="cs-CZ" sz="1800" dirty="0" smtClean="0"/>
              <a:t> (pokud již bylo ukončeno ZŘ nebo VŘ)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>
                <a:solidFill>
                  <a:srgbClr val="00B050"/>
                </a:solidFill>
              </a:rPr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/>
              <a:t>8</a:t>
            </a:r>
            <a:r>
              <a:rPr lang="cs-CZ" sz="1800" b="1" dirty="0" smtClean="0"/>
              <a:t>) </a:t>
            </a:r>
            <a:r>
              <a:rPr lang="cs-CZ" sz="1800" b="1" dirty="0" smtClean="0"/>
              <a:t>Studie </a:t>
            </a:r>
            <a:r>
              <a:rPr lang="cs-CZ" sz="1800" b="1" dirty="0"/>
              <a:t>proveditelnosti </a:t>
            </a:r>
            <a:r>
              <a:rPr lang="cs-CZ" sz="1800" dirty="0"/>
              <a:t>v požadované </a:t>
            </a:r>
            <a:r>
              <a:rPr lang="cs-CZ" sz="1800" dirty="0" smtClean="0"/>
              <a:t>osnově (</a:t>
            </a:r>
            <a:r>
              <a:rPr lang="cs-CZ" sz="1800" dirty="0"/>
              <a:t>příloha č. </a:t>
            </a:r>
            <a:r>
              <a:rPr lang="cs-CZ" sz="1800" dirty="0" smtClean="0"/>
              <a:t>7 Specifických pravidel) </a:t>
            </a:r>
            <a:endParaRPr lang="cs-CZ" sz="1800" dirty="0" smtClean="0"/>
          </a:p>
          <a:p>
            <a:pPr marL="711200" lvl="2" indent="0" algn="just">
              <a:buNone/>
            </a:pPr>
            <a:r>
              <a:rPr lang="cs-CZ" sz="1800" b="1" dirty="0"/>
              <a:t>9) Výpočet </a:t>
            </a:r>
            <a:r>
              <a:rPr lang="cs-CZ" sz="1800" b="1" dirty="0"/>
              <a:t>čistých jiných finančních </a:t>
            </a:r>
            <a:r>
              <a:rPr lang="cs-CZ" sz="1800" b="1" dirty="0"/>
              <a:t>příjmů</a:t>
            </a:r>
            <a:r>
              <a:rPr lang="cs-CZ" sz="1800" dirty="0"/>
              <a:t> </a:t>
            </a:r>
            <a:r>
              <a:rPr lang="cs-CZ" sz="1800" dirty="0" smtClean="0"/>
              <a:t>– dokládají žadatelé</a:t>
            </a:r>
            <a:r>
              <a:rPr lang="cs-CZ" sz="1800" dirty="0"/>
              <a:t>, kteří předpokládají jiné peněžní příjmy (např. prodej nahrazovaného majetku). Vzor výpočtu čistých jiných peněžních příjmů je uveden v příloze č. 11 </a:t>
            </a:r>
            <a:r>
              <a:rPr lang="cs-CZ" sz="1800" dirty="0" smtClean="0"/>
              <a:t>Specifických pravidel</a:t>
            </a:r>
            <a:r>
              <a:rPr lang="cs-CZ" sz="1800" dirty="0"/>
              <a:t>. </a:t>
            </a:r>
            <a:endParaRPr lang="cs-CZ" sz="1800" b="1" dirty="0"/>
          </a:p>
          <a:p>
            <a:pPr marL="711200" lvl="2" indent="0" algn="just">
              <a:buNone/>
            </a:pPr>
            <a:r>
              <a:rPr lang="cs-CZ" sz="1800" b="1" dirty="0" smtClean="0"/>
              <a:t>10) </a:t>
            </a:r>
            <a:r>
              <a:rPr lang="cs-CZ" sz="1800" b="1" dirty="0"/>
              <a:t>Průzkum trhu </a:t>
            </a:r>
            <a:r>
              <a:rPr lang="cs-CZ" sz="1800" dirty="0"/>
              <a:t>–</a:t>
            </a:r>
            <a:r>
              <a:rPr lang="cs-CZ" sz="1800" b="1" dirty="0"/>
              <a:t> </a:t>
            </a:r>
            <a:r>
              <a:rPr lang="cs-CZ" sz="1800" dirty="0"/>
              <a:t>provedeného ve vztahu k hlavním aktivitám projektu, přičemž průzkum trhu a jeho dokumentace jsou rozděleny do samostatných celků, které odpovídají předmětům plnění všech </a:t>
            </a:r>
            <a:r>
              <a:rPr lang="cs-CZ" sz="1800" b="1" u="sng" dirty="0"/>
              <a:t>plánovaných</a:t>
            </a:r>
            <a:r>
              <a:rPr lang="cs-CZ" sz="1800" dirty="0"/>
              <a:t> veřejných zakázek (resp. částí veřejné zakázky dle § 98 zákona č. 137/2006 Sb., pokud žadatel plánuje veřejnou zakázku rozdělit na části), dle přílohy č. 8</a:t>
            </a:r>
            <a:r>
              <a:rPr lang="cs-CZ" sz="1800" dirty="0" smtClean="0"/>
              <a:t> </a:t>
            </a:r>
            <a:r>
              <a:rPr lang="cs-CZ" sz="1800" dirty="0"/>
              <a:t>Specifických pravidel; žádný z doložených průzkumů trhu nesmí být k datu podání žádosti </a:t>
            </a:r>
            <a:r>
              <a:rPr lang="cs-CZ" sz="1800" b="1" dirty="0"/>
              <a:t>starší než 6 měsíců</a:t>
            </a:r>
            <a:r>
              <a:rPr lang="cs-CZ" sz="1800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>
                <a:solidFill>
                  <a:srgbClr val="00B050"/>
                </a:solidFill>
              </a:rPr>
              <a:t>Jsou doloženy všechny povinné přílohy a obsahově splňují požadované náležitosti</a:t>
            </a:r>
          </a:p>
          <a:p>
            <a:r>
              <a:rPr lang="cs-CZ" sz="1800" b="1" dirty="0" smtClean="0"/>
              <a:t>	11) Stanovisko HZS kraje – </a:t>
            </a:r>
            <a:r>
              <a:rPr lang="cs-CZ" dirty="0" smtClean="0"/>
              <a:t>dokládá se u </a:t>
            </a:r>
            <a:r>
              <a:rPr lang="cs-CZ" dirty="0"/>
              <a:t>všech </a:t>
            </a:r>
            <a:r>
              <a:rPr lang="cs-CZ" dirty="0" smtClean="0"/>
              <a:t>projektů </a:t>
            </a:r>
            <a:r>
              <a:rPr lang="cs-CZ" dirty="0"/>
              <a:t>obcí a státních </a:t>
            </a:r>
            <a:r>
              <a:rPr lang="cs-CZ" dirty="0" smtClean="0"/>
              <a:t>		organizací</a:t>
            </a:r>
            <a:r>
              <a:rPr lang="cs-CZ" dirty="0"/>
              <a:t>, zaměřených na jednotky sboru </a:t>
            </a:r>
            <a:r>
              <a:rPr lang="cs-CZ" dirty="0" smtClean="0"/>
              <a:t>dobrovolných </a:t>
            </a:r>
            <a:r>
              <a:rPr lang="cs-CZ" dirty="0"/>
              <a:t>hasičů a </a:t>
            </a:r>
            <a:r>
              <a:rPr lang="cs-CZ" dirty="0" smtClean="0"/>
              <a:t>			jednotky </a:t>
            </a:r>
            <a:r>
              <a:rPr lang="cs-CZ" dirty="0"/>
              <a:t>HZS podniku s územní působností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	Vzor </a:t>
            </a:r>
            <a:r>
              <a:rPr lang="cs-CZ" dirty="0"/>
              <a:t>stanoviska je uveden v příloze č. 9 </a:t>
            </a:r>
            <a:r>
              <a:rPr lang="cs-CZ" dirty="0" smtClean="0"/>
              <a:t>Specifických pravidel</a:t>
            </a:r>
            <a:r>
              <a:rPr lang="cs-CZ" dirty="0"/>
              <a:t>. </a:t>
            </a:r>
          </a:p>
          <a:p>
            <a:r>
              <a:rPr lang="cs-CZ" dirty="0" smtClean="0"/>
              <a:t>	Postup </a:t>
            </a:r>
            <a:r>
              <a:rPr lang="cs-CZ" dirty="0"/>
              <a:t>pro vydání Stanoviska HZS kraje je popsán v příloze č. 10 </a:t>
            </a:r>
            <a:r>
              <a:rPr lang="cs-CZ" dirty="0" smtClean="0"/>
              <a:t>				Specifických </a:t>
            </a:r>
            <a:r>
              <a:rPr lang="cs-CZ" dirty="0"/>
              <a:t>Pravidel. 	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Ostatní </a:t>
            </a:r>
            <a:r>
              <a:rPr lang="cs-CZ" dirty="0"/>
              <a:t>žadatelé Stanovisko HZS kraje nedokládají. </a:t>
            </a:r>
          </a:p>
          <a:p>
            <a:endParaRPr lang="cs-CZ" dirty="0"/>
          </a:p>
          <a:p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 algn="just"/>
            <a:r>
              <a:rPr lang="cs-CZ" dirty="0" smtClean="0">
                <a:solidFill>
                  <a:srgbClr val="00B050"/>
                </a:solidFill>
              </a:rPr>
              <a:t>Projekt je svým zaměřením v souladu s cíli a podporovanými aktivitami výzvy</a:t>
            </a:r>
          </a:p>
          <a:p>
            <a:pPr lvl="0"/>
            <a:r>
              <a:rPr lang="cs-CZ" sz="1800" b="1" dirty="0" smtClean="0"/>
              <a:t>	1) Hlavní </a:t>
            </a:r>
            <a:r>
              <a:rPr lang="cs-CZ" sz="1800" b="1" dirty="0"/>
              <a:t>aktivity popsané v žádosti o </a:t>
            </a:r>
            <a:r>
              <a:rPr lang="cs-CZ" sz="1800" b="1" dirty="0" smtClean="0"/>
              <a:t>podporu/studii </a:t>
            </a:r>
            <a:r>
              <a:rPr lang="cs-CZ" sz="1800" b="1" dirty="0"/>
              <a:t>proveditelnosti </a:t>
            </a:r>
            <a:r>
              <a:rPr lang="cs-CZ" sz="1800" b="1" dirty="0" smtClean="0"/>
              <a:t>musí být 	v souladu </a:t>
            </a:r>
            <a:r>
              <a:rPr lang="cs-CZ" sz="1800" b="1" dirty="0"/>
              <a:t>s podporovanými aktivitami dle Specifických pravidel, kap. </a:t>
            </a:r>
            <a:r>
              <a:rPr lang="cs-CZ" sz="1800" b="1" dirty="0" smtClean="0"/>
              <a:t>2.2. </a:t>
            </a:r>
            <a:r>
              <a:rPr lang="cs-CZ" sz="1800" dirty="0" smtClean="0"/>
              <a:t>	</a:t>
            </a:r>
          </a:p>
          <a:p>
            <a:pPr lvl="0"/>
            <a:r>
              <a:rPr lang="cs-CZ" dirty="0"/>
              <a:t>	</a:t>
            </a:r>
            <a:r>
              <a:rPr lang="cs-CZ" dirty="0" smtClean="0"/>
              <a:t>Podporované aktivity:</a:t>
            </a:r>
          </a:p>
          <a:p>
            <a:pPr marL="914400" lvl="1" indent="-285750" algn="just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Stavební </a:t>
            </a:r>
            <a:r>
              <a:rPr lang="cs-CZ" b="1" dirty="0">
                <a:solidFill>
                  <a:schemeClr val="tx1"/>
                </a:solidFill>
              </a:rPr>
              <a:t>úpravy stanice základní složky IZS. </a:t>
            </a:r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 smtClean="0"/>
              <a:t>	Zvýšení </a:t>
            </a:r>
            <a:r>
              <a:rPr lang="cs-CZ" dirty="0"/>
              <a:t>odolnosti stanice vůči účinkům mimořádné události tak, aby složka IZS </a:t>
            </a:r>
            <a:r>
              <a:rPr lang="cs-CZ" dirty="0" smtClean="0"/>
              <a:t>	mohla </a:t>
            </a:r>
            <a:r>
              <a:rPr lang="cs-CZ" dirty="0"/>
              <a:t>plnit své úkoly v době mimořádné události. Aktivita je zaměřena na </a:t>
            </a:r>
            <a:r>
              <a:rPr lang="cs-CZ" dirty="0" smtClean="0"/>
              <a:t>	realizaci </a:t>
            </a:r>
            <a:r>
              <a:rPr lang="cs-CZ" dirty="0"/>
              <a:t>stavebních úprav stávajícího objektu, stavbu nového objektu, pořízení </a:t>
            </a:r>
            <a:r>
              <a:rPr lang="cs-CZ" dirty="0" smtClean="0"/>
              <a:t>	potřebného </a:t>
            </a:r>
            <a:r>
              <a:rPr lang="cs-CZ" dirty="0"/>
              <a:t>vybavení či technologií stanice základní složky IZS a úpravu vnějších </a:t>
            </a:r>
            <a:r>
              <a:rPr lang="cs-CZ" dirty="0" smtClean="0"/>
              <a:t>	prostor</a:t>
            </a:r>
            <a:r>
              <a:rPr lang="cs-CZ" dirty="0"/>
              <a:t>. </a:t>
            </a:r>
          </a:p>
          <a:p>
            <a:pPr marL="914400" lvl="1" indent="-285750" algn="just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Vybudování </a:t>
            </a:r>
            <a:r>
              <a:rPr lang="cs-CZ" b="1" dirty="0">
                <a:solidFill>
                  <a:schemeClr val="tx1"/>
                </a:solidFill>
              </a:rPr>
              <a:t>stanice základní složky IZS. </a:t>
            </a:r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 smtClean="0"/>
              <a:t>	Zajištění </a:t>
            </a:r>
            <a:r>
              <a:rPr lang="cs-CZ" dirty="0"/>
              <a:t>odolnosti prostřednictvím nové dislokace v případě stanic, které jsou </a:t>
            </a:r>
            <a:r>
              <a:rPr lang="cs-CZ" dirty="0" smtClean="0"/>
              <a:t>	ohrožovány </a:t>
            </a:r>
            <a:r>
              <a:rPr lang="cs-CZ" dirty="0"/>
              <a:t>opakujícími se výskyty mimořádných událostí ohrožujících </a:t>
            </a:r>
            <a:r>
              <a:rPr lang="cs-CZ" dirty="0" smtClean="0"/>
              <a:t>chod	stanice</a:t>
            </a:r>
            <a:r>
              <a:rPr lang="cs-CZ" dirty="0"/>
              <a:t>, nebo u kterých není zajištěna přijatelná reakční doba pro nasazení složky </a:t>
            </a:r>
            <a:r>
              <a:rPr lang="cs-CZ" dirty="0" smtClean="0"/>
              <a:t>	IZS</a:t>
            </a:r>
            <a:r>
              <a:rPr lang="cs-CZ" dirty="0"/>
              <a:t>. V této aktivitě bude realizována stavba nové stanice základní složky IZS, </a:t>
            </a:r>
            <a:r>
              <a:rPr lang="cs-CZ" dirty="0" smtClean="0"/>
              <a:t>	pořízení </a:t>
            </a:r>
            <a:r>
              <a:rPr lang="cs-CZ" dirty="0"/>
              <a:t>jejího vybavení či technologií a úprava vnějších prostor. 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/>
          </a:bodyPr>
          <a:lstStyle/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Projekt je svým zaměřením v souladu s cíli a podporovanými aktivitami </a:t>
            </a:r>
            <a:r>
              <a:rPr lang="cs-CZ" dirty="0" smtClean="0">
                <a:solidFill>
                  <a:srgbClr val="00B050"/>
                </a:solidFill>
              </a:rPr>
              <a:t>výzvy</a:t>
            </a:r>
          </a:p>
          <a:p>
            <a:pPr algn="just"/>
            <a:r>
              <a:rPr lang="cs-CZ" b="0" dirty="0" smtClean="0">
                <a:solidFill>
                  <a:schemeClr val="tx1"/>
                </a:solidFill>
              </a:rPr>
              <a:t>	</a:t>
            </a:r>
            <a:r>
              <a:rPr lang="cs-CZ" sz="1700" b="1" dirty="0"/>
              <a:t> </a:t>
            </a:r>
            <a:r>
              <a:rPr lang="cs-CZ" sz="1700" b="1" dirty="0" smtClean="0"/>
              <a:t>2) </a:t>
            </a:r>
            <a:r>
              <a:rPr lang="cs-CZ" sz="1700" b="1" dirty="0"/>
              <a:t>Vedlejší aktivity popsané v žádosti o podporu/studii proveditelnosti 	musí </a:t>
            </a:r>
            <a:r>
              <a:rPr lang="cs-CZ" sz="1700" b="1" dirty="0" smtClean="0"/>
              <a:t>	být v </a:t>
            </a:r>
            <a:r>
              <a:rPr lang="cs-CZ" sz="1700" b="1" dirty="0"/>
              <a:t>souladu s podporovanými aktivitami dle Specifických pravidel, </a:t>
            </a:r>
            <a:r>
              <a:rPr lang="cs-CZ" sz="1700" b="1" dirty="0" smtClean="0"/>
              <a:t>kap</a:t>
            </a:r>
            <a:r>
              <a:rPr lang="cs-CZ" sz="1700" b="1" dirty="0"/>
              <a:t>. 2.2</a:t>
            </a:r>
            <a:r>
              <a:rPr lang="cs-CZ" sz="1700" b="1" dirty="0" smtClean="0"/>
              <a:t>.</a:t>
            </a:r>
          </a:p>
          <a:p>
            <a:pPr lvl="0"/>
            <a:r>
              <a:rPr lang="cs-CZ" sz="1600" dirty="0" smtClean="0"/>
              <a:t>	Mezi </a:t>
            </a:r>
            <a:r>
              <a:rPr lang="cs-CZ" sz="1600" dirty="0"/>
              <a:t>vedlejší aktivity projektu patří: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 smtClean="0">
                <a:solidFill>
                  <a:schemeClr val="tx1"/>
                </a:solidFill>
              </a:rPr>
              <a:t>zpracování </a:t>
            </a:r>
            <a:r>
              <a:rPr lang="cs-CZ" sz="1700" b="0" dirty="0">
                <a:solidFill>
                  <a:schemeClr val="tx1"/>
                </a:solidFill>
              </a:rPr>
              <a:t>projektové dokumentace, </a:t>
            </a:r>
            <a:endParaRPr lang="cs-CZ" sz="1700" b="0" dirty="0" smtClean="0">
              <a:solidFill>
                <a:schemeClr val="tx1"/>
              </a:solidFill>
            </a:endParaRP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zpracování studie proveditelnosti nebo její části,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zpracování zadávacích dokumentací k veřejným zakázkám a </a:t>
            </a:r>
            <a:r>
              <a:rPr lang="cs-CZ" sz="1700" b="0" dirty="0" smtClean="0">
                <a:solidFill>
                  <a:schemeClr val="tx1"/>
                </a:solidFill>
              </a:rPr>
              <a:t>organizace </a:t>
            </a:r>
            <a:r>
              <a:rPr lang="cs-CZ" sz="1700" b="0" dirty="0">
                <a:solidFill>
                  <a:schemeClr val="tx1"/>
                </a:solidFill>
              </a:rPr>
              <a:t>výběrových a zadávacích řízení,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povinná publicita projektu,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zabezpečení výstavby (technický dozor investora, BOZP, autorský dozor),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nákup pozemků, </a:t>
            </a:r>
          </a:p>
          <a:p>
            <a:pPr marL="914400" lvl="1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demolice objektů, jejichž odstranění souvisí s realizací projektu.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Projekt je v souladu s podmínkami výzvy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1) Zahájení/ukončení </a:t>
            </a:r>
            <a:r>
              <a:rPr lang="cs-CZ" sz="1700" dirty="0">
                <a:solidFill>
                  <a:schemeClr val="tx1"/>
                </a:solidFill>
              </a:rPr>
              <a:t>realizace projektu </a:t>
            </a:r>
            <a:r>
              <a:rPr lang="cs-CZ" sz="1700" b="0" dirty="0">
                <a:solidFill>
                  <a:schemeClr val="tx1"/>
                </a:solidFill>
              </a:rPr>
              <a:t>(1. 1. 2014 / </a:t>
            </a:r>
            <a:r>
              <a:rPr lang="cs-CZ" sz="1700" b="0" dirty="0">
                <a:solidFill>
                  <a:schemeClr val="tx1"/>
                </a:solidFill>
              </a:rPr>
              <a:t>31.12.2018 u projektů do 5 mil Kč, resp. 31</a:t>
            </a:r>
            <a:r>
              <a:rPr lang="cs-CZ" sz="1700" b="0" dirty="0">
                <a:solidFill>
                  <a:schemeClr val="tx1"/>
                </a:solidFill>
              </a:rPr>
              <a:t>. 12. </a:t>
            </a:r>
            <a:r>
              <a:rPr lang="cs-CZ" sz="1700" b="0" dirty="0">
                <a:solidFill>
                  <a:schemeClr val="tx1"/>
                </a:solidFill>
              </a:rPr>
              <a:t>2020 u projektů nad 5 mil Kč)</a:t>
            </a:r>
            <a:endParaRPr lang="cs-CZ" sz="1700" b="0" dirty="0">
              <a:solidFill>
                <a:schemeClr val="tx1"/>
              </a:solidFill>
            </a:endParaRP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2) Popis </a:t>
            </a:r>
            <a:r>
              <a:rPr lang="cs-CZ" sz="1700" dirty="0">
                <a:solidFill>
                  <a:schemeClr val="tx1"/>
                </a:solidFill>
              </a:rPr>
              <a:t>cílových skupin a dopady projektu na tyto </a:t>
            </a:r>
            <a:r>
              <a:rPr lang="cs-CZ" sz="1700" dirty="0" smtClean="0">
                <a:solidFill>
                  <a:schemeClr val="tx1"/>
                </a:solidFill>
              </a:rPr>
              <a:t>skupiny </a:t>
            </a:r>
            <a:r>
              <a:rPr lang="cs-CZ" sz="1700" b="0" dirty="0" smtClean="0">
                <a:solidFill>
                  <a:schemeClr val="tx1"/>
                </a:solidFill>
              </a:rPr>
              <a:t>(</a:t>
            </a:r>
            <a:r>
              <a:rPr lang="cs-CZ" sz="1700" b="0" dirty="0">
                <a:solidFill>
                  <a:schemeClr val="tx1"/>
                </a:solidFill>
              </a:rPr>
              <a:t>obyvatelé ČR, orgány krizového řízení obcí a krajů a organizačních složek státu, složky IZS</a:t>
            </a:r>
            <a:r>
              <a:rPr lang="cs-CZ" sz="1700" b="0" dirty="0" smtClean="0">
                <a:solidFill>
                  <a:schemeClr val="tx1"/>
                </a:solidFill>
              </a:rPr>
              <a:t>)</a:t>
            </a:r>
            <a:endParaRPr lang="cs-CZ" sz="1700" b="0" dirty="0">
              <a:solidFill>
                <a:schemeClr val="tx1"/>
              </a:solidFill>
            </a:endParaRP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3) Míra podpory</a:t>
            </a:r>
          </a:p>
          <a:p>
            <a:pPr marL="914400" lvl="1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Organizační složky státu a jejich příspěvkové </a:t>
            </a:r>
            <a:r>
              <a:rPr lang="cs-CZ" sz="1700" b="0" dirty="0" smtClean="0">
                <a:solidFill>
                  <a:schemeClr val="tx1"/>
                </a:solidFill>
              </a:rPr>
              <a:t>organizace, státní organizace:</a:t>
            </a:r>
            <a:endParaRPr lang="cs-CZ" sz="1700" b="0" dirty="0">
              <a:solidFill>
                <a:schemeClr val="tx1"/>
              </a:solidFill>
            </a:endParaRPr>
          </a:p>
          <a:p>
            <a:pPr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 smtClean="0">
                <a:solidFill>
                  <a:schemeClr val="tx1"/>
                </a:solidFill>
              </a:rPr>
              <a:t>	85</a:t>
            </a:r>
            <a:r>
              <a:rPr lang="cs-CZ" sz="1700" b="0" dirty="0">
                <a:solidFill>
                  <a:schemeClr val="tx1"/>
                </a:solidFill>
              </a:rPr>
              <a:t>% Evropský fond pro regionální rozvoj, 15% státní </a:t>
            </a:r>
            <a:r>
              <a:rPr lang="cs-CZ" sz="1700" b="0" dirty="0" smtClean="0">
                <a:solidFill>
                  <a:schemeClr val="tx1"/>
                </a:solidFill>
              </a:rPr>
              <a:t>rozpočet</a:t>
            </a:r>
          </a:p>
          <a:p>
            <a:pPr marL="914400" lvl="1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 smtClean="0">
                <a:solidFill>
                  <a:schemeClr val="tx1"/>
                </a:solidFill>
              </a:rPr>
              <a:t>Kraje, obce: </a:t>
            </a:r>
          </a:p>
          <a:p>
            <a:pPr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>
                <a:solidFill>
                  <a:schemeClr val="tx1"/>
                </a:solidFill>
              </a:rPr>
              <a:t>	</a:t>
            </a:r>
            <a:r>
              <a:rPr lang="cs-CZ" sz="1700" b="0" dirty="0" smtClean="0">
                <a:solidFill>
                  <a:schemeClr val="tx1"/>
                </a:solidFill>
              </a:rPr>
              <a:t>85</a:t>
            </a:r>
            <a:r>
              <a:rPr lang="cs-CZ" sz="1700" b="0" dirty="0" smtClean="0">
                <a:solidFill>
                  <a:schemeClr val="tx1"/>
                </a:solidFill>
              </a:rPr>
              <a:t>% Evropský fond pro regionální rozvoj, 5% státní </a:t>
            </a:r>
            <a:r>
              <a:rPr lang="cs-CZ" sz="1700" b="0" dirty="0" smtClean="0">
                <a:solidFill>
                  <a:schemeClr val="tx1"/>
                </a:solidFill>
              </a:rPr>
              <a:t>rozpočet, 10% příjemce</a:t>
            </a:r>
            <a:endParaRPr lang="cs-CZ" sz="1700" b="0" dirty="0" smtClean="0">
              <a:solidFill>
                <a:schemeClr val="tx1"/>
              </a:solidFill>
            </a:endParaRP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4) Zvolený </a:t>
            </a:r>
            <a:r>
              <a:rPr lang="cs-CZ" sz="1700" dirty="0">
                <a:solidFill>
                  <a:schemeClr val="tx1"/>
                </a:solidFill>
              </a:rPr>
              <a:t>indikátor a jeho cílová </a:t>
            </a:r>
            <a:r>
              <a:rPr lang="cs-CZ" sz="1700" dirty="0" smtClean="0">
                <a:solidFill>
                  <a:schemeClr val="tx1"/>
                </a:solidFill>
              </a:rPr>
              <a:t>hodnota</a:t>
            </a:r>
          </a:p>
          <a:p>
            <a:pPr marL="2667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b="0" dirty="0">
                <a:solidFill>
                  <a:schemeClr val="tx1"/>
                </a:solidFill>
              </a:rPr>
              <a:t>5 75 01 – Počet nových a modernizovaných objektů sloužících složkám IZS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5</a:t>
            </a:r>
            <a:r>
              <a:rPr lang="cs-CZ" sz="1700" dirty="0" smtClean="0">
                <a:solidFill>
                  <a:schemeClr val="tx1"/>
                </a:solidFill>
              </a:rPr>
              <a:t>) Termín </a:t>
            </a:r>
            <a:r>
              <a:rPr lang="cs-CZ" sz="1700" dirty="0">
                <a:solidFill>
                  <a:schemeClr val="tx1"/>
                </a:solidFill>
              </a:rPr>
              <a:t>ukončení realizace projektu nesmí být před datem podání žádosti o podporu</a:t>
            </a:r>
            <a:r>
              <a:rPr lang="cs-CZ" sz="1700" dirty="0" smtClean="0">
                <a:solidFill>
                  <a:schemeClr val="tx1"/>
                </a:solidFill>
              </a:rPr>
              <a:t>.</a:t>
            </a:r>
            <a:endParaRPr lang="cs-CZ" sz="17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Projekt je v souladu s podmínkami výzvy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6) Místo </a:t>
            </a:r>
            <a:r>
              <a:rPr lang="cs-CZ" sz="1700" dirty="0">
                <a:solidFill>
                  <a:schemeClr val="tx1"/>
                </a:solidFill>
              </a:rPr>
              <a:t>realizace </a:t>
            </a:r>
            <a:r>
              <a:rPr lang="cs-CZ" sz="1700" dirty="0" smtClean="0">
                <a:solidFill>
                  <a:schemeClr val="tx1"/>
                </a:solidFill>
              </a:rPr>
              <a:t>projektu (kap 2.8 Specifických pravidel):</a:t>
            </a:r>
            <a:endParaRPr lang="cs-CZ" sz="1700" dirty="0">
              <a:solidFill>
                <a:schemeClr val="tx1"/>
              </a:solidFill>
            </a:endParaRPr>
          </a:p>
          <a:p>
            <a:pPr marL="914400" lvl="1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území celé České republiky mimo území hl. m. </a:t>
            </a:r>
            <a:r>
              <a:rPr lang="cs-CZ" sz="1700" b="0" dirty="0">
                <a:solidFill>
                  <a:schemeClr val="tx1"/>
                </a:solidFill>
              </a:rPr>
              <a:t>Prahy</a:t>
            </a:r>
          </a:p>
          <a:p>
            <a:pPr marL="914400" lvl="1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Podpora v rámci této výzvy se týká projektů realizovaných ve prospěch </a:t>
            </a:r>
            <a:r>
              <a:rPr lang="cs-CZ" sz="1700" dirty="0">
                <a:solidFill>
                  <a:schemeClr val="tx1"/>
                </a:solidFill>
              </a:rPr>
              <a:t>exponovaného území vymezeného seznamem obcí s rozšířenou působností</a:t>
            </a:r>
            <a:r>
              <a:rPr lang="cs-CZ" sz="1700" b="0" dirty="0">
                <a:solidFill>
                  <a:schemeClr val="tx1"/>
                </a:solidFill>
              </a:rPr>
              <a:t>, který je přílohou č. </a:t>
            </a:r>
            <a:r>
              <a:rPr lang="cs-CZ" sz="1700" b="0" dirty="0">
                <a:solidFill>
                  <a:schemeClr val="tx1"/>
                </a:solidFill>
              </a:rPr>
              <a:t>8 </a:t>
            </a:r>
            <a:r>
              <a:rPr lang="cs-CZ" sz="1700" b="0" dirty="0" smtClean="0">
                <a:solidFill>
                  <a:schemeClr val="tx1"/>
                </a:solidFill>
              </a:rPr>
              <a:t>Specifických pravidel</a:t>
            </a:r>
            <a:r>
              <a:rPr lang="cs-CZ" sz="1700" b="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Projekt je v souladu s podmínkami výzvy</a:t>
            </a:r>
          </a:p>
          <a:p>
            <a:pPr marL="266700" lvl="1" indent="0" algn="just">
              <a:spcBef>
                <a:spcPts val="400"/>
              </a:spcBef>
              <a:spcAft>
                <a:spcPts val="200"/>
              </a:spcAft>
              <a:buNone/>
            </a:pPr>
            <a:r>
              <a:rPr lang="cs-CZ" sz="1700" dirty="0" smtClean="0">
                <a:solidFill>
                  <a:schemeClr val="tx1"/>
                </a:solidFill>
              </a:rPr>
              <a:t>6) Místo </a:t>
            </a:r>
            <a:r>
              <a:rPr lang="cs-CZ" sz="1700" dirty="0">
                <a:solidFill>
                  <a:schemeClr val="tx1"/>
                </a:solidFill>
              </a:rPr>
              <a:t>realizace </a:t>
            </a:r>
            <a:r>
              <a:rPr lang="cs-CZ" sz="1700" dirty="0" smtClean="0">
                <a:solidFill>
                  <a:schemeClr val="tx1"/>
                </a:solidFill>
              </a:rPr>
              <a:t>projektu:</a:t>
            </a:r>
            <a:endParaRPr lang="cs-CZ" sz="1700" dirty="0">
              <a:solidFill>
                <a:schemeClr val="tx1"/>
              </a:solidFill>
            </a:endParaRPr>
          </a:p>
          <a:p>
            <a:pPr marL="914400" lvl="1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 smtClean="0">
                <a:solidFill>
                  <a:schemeClr val="tx1"/>
                </a:solidFill>
              </a:rPr>
              <a:t>musí </a:t>
            </a:r>
            <a:r>
              <a:rPr lang="cs-CZ" sz="1700" b="0" dirty="0">
                <a:solidFill>
                  <a:schemeClr val="tx1"/>
                </a:solidFill>
              </a:rPr>
              <a:t>být v souladu s </a:t>
            </a:r>
            <a:r>
              <a:rPr lang="cs-CZ" sz="1700" b="0" dirty="0" smtClean="0">
                <a:solidFill>
                  <a:schemeClr val="tx1"/>
                </a:solidFill>
              </a:rPr>
              <a:t>dokumentem </a:t>
            </a:r>
            <a:r>
              <a:rPr lang="cs-CZ" sz="1700" dirty="0" smtClean="0">
                <a:solidFill>
                  <a:schemeClr val="tx1"/>
                </a:solidFill>
              </a:rPr>
              <a:t>„Zajištění </a:t>
            </a:r>
            <a:r>
              <a:rPr lang="cs-CZ" sz="1700" dirty="0">
                <a:solidFill>
                  <a:schemeClr val="tx1"/>
                </a:solidFill>
              </a:rPr>
              <a:t>odolnosti a vybavenosti základních složek integrovaného záchranného systému – Policie ČR a Hasičského záchranného sboru ČR (včetně JSDH) v území, s důrazem na přizpůsobení se změnám klimatu a novým rizikům v období 2014 -2020“, </a:t>
            </a:r>
            <a:r>
              <a:rPr lang="cs-CZ" sz="1700" b="0" dirty="0">
                <a:solidFill>
                  <a:schemeClr val="tx1"/>
                </a:solidFill>
              </a:rPr>
              <a:t>je-li žadatelem MV – generální ředitelství HZS ČR, HZS kraje, Záchranný útvar HZS ČR, MV – Policejní prezidium ČR, krajské ředitelství Policie ČR nebo organizační složky státu a jimi zřizované nebo zakládané organizace, které zajišťují vzdělávání a výcvik složek IZS (příloha č. </a:t>
            </a:r>
            <a:r>
              <a:rPr lang="cs-CZ" sz="1700" b="0" dirty="0" smtClean="0">
                <a:solidFill>
                  <a:schemeClr val="tx1"/>
                </a:solidFill>
              </a:rPr>
              <a:t>2 </a:t>
            </a:r>
            <a:r>
              <a:rPr lang="cs-CZ" sz="1700" b="0" dirty="0">
                <a:solidFill>
                  <a:schemeClr val="tx1"/>
                </a:solidFill>
              </a:rPr>
              <a:t>v případě HZS ČR a příloha č. </a:t>
            </a:r>
            <a:r>
              <a:rPr lang="cs-CZ" sz="1700" b="0" dirty="0" smtClean="0">
                <a:solidFill>
                  <a:schemeClr val="tx1"/>
                </a:solidFill>
              </a:rPr>
              <a:t>3 </a:t>
            </a:r>
            <a:r>
              <a:rPr lang="cs-CZ" sz="1700" b="0" dirty="0">
                <a:solidFill>
                  <a:schemeClr val="tx1"/>
                </a:solidFill>
              </a:rPr>
              <a:t>v případě PČR uvedeného dokumentu</a:t>
            </a:r>
            <a:r>
              <a:rPr lang="cs-CZ" sz="1700" b="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musí být v souladu s dokumentem </a:t>
            </a:r>
            <a:r>
              <a:rPr lang="cs-CZ" sz="1700" dirty="0" smtClean="0">
                <a:solidFill>
                  <a:schemeClr val="tx1"/>
                </a:solidFill>
              </a:rPr>
              <a:t>„Zajištění </a:t>
            </a:r>
            <a:r>
              <a:rPr lang="cs-CZ" sz="1700" dirty="0">
                <a:solidFill>
                  <a:schemeClr val="tx1"/>
                </a:solidFill>
              </a:rPr>
              <a:t>odolnosti a vybavenosti základních složek integrovaného záchranného </a:t>
            </a:r>
            <a:r>
              <a:rPr lang="cs-CZ" sz="1700" dirty="0" smtClean="0">
                <a:solidFill>
                  <a:schemeClr val="tx1"/>
                </a:solidFill>
              </a:rPr>
              <a:t>systému </a:t>
            </a:r>
            <a:r>
              <a:rPr lang="cs-CZ" sz="1700" dirty="0">
                <a:solidFill>
                  <a:schemeClr val="tx1"/>
                </a:solidFill>
              </a:rPr>
              <a:t>– Krajských zdravotnických záchranných služeb v území, s důrazem na přizpůsobení se změnám klimatu a novým rizikům v období 2014 – 2020</a:t>
            </a:r>
            <a:r>
              <a:rPr lang="cs-CZ" sz="1700" dirty="0" smtClean="0">
                <a:solidFill>
                  <a:schemeClr val="tx1"/>
                </a:solidFill>
              </a:rPr>
              <a:t>”, </a:t>
            </a:r>
            <a:r>
              <a:rPr lang="cs-CZ" sz="1700" b="0" dirty="0" smtClean="0">
                <a:solidFill>
                  <a:schemeClr val="tx1"/>
                </a:solidFill>
              </a:rPr>
              <a:t>je-li žadatelem kraj </a:t>
            </a:r>
            <a:r>
              <a:rPr lang="cs-CZ" sz="1700" b="0" dirty="0">
                <a:solidFill>
                  <a:schemeClr val="tx1"/>
                </a:solidFill>
              </a:rPr>
              <a:t>(příloha č. </a:t>
            </a:r>
            <a:r>
              <a:rPr lang="cs-CZ" sz="1700" b="0" dirty="0" smtClean="0">
                <a:solidFill>
                  <a:schemeClr val="tx1"/>
                </a:solidFill>
              </a:rPr>
              <a:t>4 a 5 </a:t>
            </a:r>
            <a:r>
              <a:rPr lang="cs-CZ" sz="1700" b="0" dirty="0">
                <a:solidFill>
                  <a:schemeClr val="tx1"/>
                </a:solidFill>
              </a:rPr>
              <a:t>uvedeného dokumentu).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 lnSpcReduction="10000"/>
          </a:bodyPr>
          <a:lstStyle/>
          <a:p>
            <a:pPr marL="454025" lvl="1" indent="-187325"/>
            <a:r>
              <a:rPr lang="cs-CZ" sz="2100" dirty="0">
                <a:solidFill>
                  <a:srgbClr val="FF0000"/>
                </a:solidFill>
              </a:rPr>
              <a:t>Žadatel splňuje definici oprávněného příjemce </a:t>
            </a:r>
            <a:r>
              <a:rPr lang="cs-CZ" sz="2100" dirty="0" smtClean="0">
                <a:solidFill>
                  <a:srgbClr val="FF0000"/>
                </a:solidFill>
              </a:rPr>
              <a:t>pro příslušný specifický cíl a výzvu</a:t>
            </a:r>
            <a:endParaRPr lang="cs-CZ" sz="2100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Ministerstvo vnitra – generální ředitelství Hasičského záchranného sboru </a:t>
            </a:r>
            <a:r>
              <a:rPr lang="cs-CZ" sz="1800" b="0" dirty="0" smtClean="0">
                <a:solidFill>
                  <a:schemeClr val="tx1"/>
                </a:solidFill>
              </a:rPr>
              <a:t>ČR,</a:t>
            </a:r>
            <a:endParaRPr lang="cs-CZ" sz="1800" b="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h</a:t>
            </a:r>
            <a:r>
              <a:rPr lang="cs-CZ" sz="1800" b="0" dirty="0" smtClean="0">
                <a:solidFill>
                  <a:schemeClr val="tx1"/>
                </a:solidFill>
              </a:rPr>
              <a:t>asičské záchranné sbory krajů,</a:t>
            </a:r>
            <a:endParaRPr lang="cs-CZ" sz="1800" b="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Záchranný </a:t>
            </a:r>
            <a:r>
              <a:rPr lang="cs-CZ" sz="1800" b="0" dirty="0">
                <a:solidFill>
                  <a:schemeClr val="tx1"/>
                </a:solidFill>
              </a:rPr>
              <a:t>útvar HZS </a:t>
            </a:r>
            <a:r>
              <a:rPr lang="cs-CZ" sz="1800" b="0" dirty="0" smtClean="0">
                <a:solidFill>
                  <a:schemeClr val="tx1"/>
                </a:solidFill>
              </a:rPr>
              <a:t>ČR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obce</a:t>
            </a:r>
            <a:r>
              <a:rPr lang="cs-CZ" sz="1800" b="0" dirty="0">
                <a:solidFill>
                  <a:schemeClr val="tx1"/>
                </a:solidFill>
              </a:rPr>
              <a:t>, které zřizují jednotky požární ochrany (§ 29 zákona č. 133/1985 Sb., o požární ochraně), resp. jednotky sboru dobrovolných hasičů (dále jen „JSDH“) kategorie II a III podle přílohy zákona č. 133/1985 Sb., o požární ochraně,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Ministerstvo </a:t>
            </a:r>
            <a:r>
              <a:rPr lang="cs-CZ" sz="1800" b="0" dirty="0">
                <a:solidFill>
                  <a:schemeClr val="tx1"/>
                </a:solidFill>
              </a:rPr>
              <a:t>vnitra – Policejní prezidium </a:t>
            </a:r>
            <a:r>
              <a:rPr lang="cs-CZ" sz="1800" b="0" dirty="0" smtClean="0">
                <a:solidFill>
                  <a:schemeClr val="tx1"/>
                </a:solidFill>
              </a:rPr>
              <a:t>ČR,</a:t>
            </a:r>
            <a:endParaRPr lang="cs-CZ" sz="1800" b="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</a:t>
            </a:r>
            <a:r>
              <a:rPr lang="cs-CZ" sz="1800" b="0" dirty="0" smtClean="0">
                <a:solidFill>
                  <a:schemeClr val="tx1"/>
                </a:solidFill>
              </a:rPr>
              <a:t>rajská </a:t>
            </a:r>
            <a:r>
              <a:rPr lang="cs-CZ" sz="1800" b="0" dirty="0">
                <a:solidFill>
                  <a:schemeClr val="tx1"/>
                </a:solidFill>
              </a:rPr>
              <a:t>ředitelství Policie </a:t>
            </a:r>
            <a:r>
              <a:rPr lang="cs-CZ" sz="1800" b="0" dirty="0" smtClean="0">
                <a:solidFill>
                  <a:schemeClr val="tx1"/>
                </a:solidFill>
              </a:rPr>
              <a:t>ČR,</a:t>
            </a:r>
            <a:endParaRPr lang="cs-CZ" sz="1800" b="0" dirty="0" smtClean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k</a:t>
            </a:r>
            <a:r>
              <a:rPr lang="cs-CZ" sz="1800" b="0" dirty="0" smtClean="0">
                <a:solidFill>
                  <a:schemeClr val="tx1"/>
                </a:solidFill>
              </a:rPr>
              <a:t>raje </a:t>
            </a:r>
            <a:r>
              <a:rPr lang="cs-CZ" sz="1800" b="0" dirty="0">
                <a:solidFill>
                  <a:schemeClr val="tx1"/>
                </a:solidFill>
              </a:rPr>
              <a:t>(kromě hl. města Prahy) jako </a:t>
            </a:r>
            <a:r>
              <a:rPr lang="cs-CZ" sz="1800" b="0" dirty="0" smtClean="0">
                <a:solidFill>
                  <a:schemeClr val="tx1"/>
                </a:solidFill>
              </a:rPr>
              <a:t>zřizovatelé </a:t>
            </a:r>
            <a:r>
              <a:rPr lang="cs-CZ" sz="1800" b="0" dirty="0">
                <a:solidFill>
                  <a:schemeClr val="tx1"/>
                </a:solidFill>
              </a:rPr>
              <a:t>zdravotnické záchranné služby </a:t>
            </a:r>
            <a:r>
              <a:rPr lang="cs-CZ" sz="1800" b="0" dirty="0" smtClean="0">
                <a:solidFill>
                  <a:schemeClr val="tx1"/>
                </a:solidFill>
              </a:rPr>
              <a:t>krajů,</a:t>
            </a:r>
            <a:endParaRPr lang="cs-CZ" sz="1800" b="0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státní </a:t>
            </a:r>
            <a:r>
              <a:rPr lang="cs-CZ" sz="1800" b="0" dirty="0">
                <a:solidFill>
                  <a:schemeClr val="tx1"/>
                </a:solidFill>
              </a:rPr>
              <a:t>organizace, která zřizuje jednotku HZS podniku s územní působností.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/>
          </a:bodyPr>
          <a:lstStyle/>
          <a:p>
            <a:pPr marL="454025" lvl="1" indent="-187325" algn="just"/>
            <a:r>
              <a:rPr lang="cs-CZ" dirty="0" smtClean="0">
                <a:solidFill>
                  <a:srgbClr val="00B050"/>
                </a:solidFill>
              </a:rPr>
              <a:t>Projekt </a:t>
            </a:r>
            <a:r>
              <a:rPr lang="cs-CZ" dirty="0" smtClean="0">
                <a:solidFill>
                  <a:srgbClr val="00B050"/>
                </a:solidFill>
              </a:rPr>
              <a:t>respektuje minimální a maximální hranici celkových způsobilých výdajů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min</a:t>
            </a:r>
            <a:r>
              <a:rPr lang="cs-CZ" sz="1800" b="0" dirty="0">
                <a:solidFill>
                  <a:schemeClr val="tx1"/>
                </a:solidFill>
              </a:rPr>
              <a:t>. výše celkových způsobilých výdajů: </a:t>
            </a:r>
            <a:r>
              <a:rPr lang="cs-CZ" sz="1800" b="0" dirty="0" smtClean="0">
                <a:solidFill>
                  <a:schemeClr val="tx1"/>
                </a:solidFill>
              </a:rPr>
              <a:t>     </a:t>
            </a:r>
            <a:r>
              <a:rPr lang="cs-CZ" sz="1800" dirty="0" smtClean="0">
                <a:solidFill>
                  <a:schemeClr val="tx1"/>
                </a:solidFill>
              </a:rPr>
              <a:t>1 </a:t>
            </a:r>
            <a:r>
              <a:rPr lang="cs-CZ" sz="1800" dirty="0">
                <a:solidFill>
                  <a:schemeClr val="tx1"/>
                </a:solidFill>
              </a:rPr>
              <a:t>000 000 Kč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max. výše celkových způsobilých výdajů: </a:t>
            </a:r>
            <a:r>
              <a:rPr lang="cs-CZ" sz="1800" dirty="0">
                <a:solidFill>
                  <a:schemeClr val="tx1"/>
                </a:solidFill>
              </a:rPr>
              <a:t>3</a:t>
            </a:r>
            <a:r>
              <a:rPr lang="cs-CZ" sz="1800" dirty="0" smtClean="0">
                <a:solidFill>
                  <a:schemeClr val="tx1"/>
                </a:solidFill>
              </a:rPr>
              <a:t>00 </a:t>
            </a:r>
            <a:r>
              <a:rPr lang="cs-CZ" sz="1800" dirty="0" smtClean="0">
                <a:solidFill>
                  <a:schemeClr val="tx1"/>
                </a:solidFill>
              </a:rPr>
              <a:t>000 000 Kč </a:t>
            </a:r>
            <a:endParaRPr lang="cs-CZ" sz="1800" dirty="0">
              <a:solidFill>
                <a:schemeClr val="tx1"/>
              </a:solidFill>
            </a:endParaRPr>
          </a:p>
          <a:p>
            <a:pPr marL="454025" lvl="1" indent="-187325"/>
            <a:r>
              <a:rPr lang="cs-CZ" dirty="0">
                <a:solidFill>
                  <a:srgbClr val="00B050"/>
                </a:solidFill>
              </a:rPr>
              <a:t>Projekt respektuje limity způsobilých výdajů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Vedlejší aktivity nesmí přesáhnout 15% celkových způsobilých </a:t>
            </a:r>
            <a:r>
              <a:rPr lang="cs-CZ" sz="1800" dirty="0" smtClean="0"/>
              <a:t>výdajů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výdaje </a:t>
            </a:r>
            <a:r>
              <a:rPr lang="cs-CZ" sz="1800" dirty="0"/>
              <a:t>na nákup pozemku </a:t>
            </a:r>
            <a:r>
              <a:rPr lang="cs-CZ" sz="1800" dirty="0"/>
              <a:t>pro </a:t>
            </a:r>
            <a:r>
              <a:rPr lang="cs-CZ" sz="1800" dirty="0"/>
              <a:t>výstavbu nové nebo rozšíření stávající stavby nebo objektu základní složky IZS (do 10 % celkových způsobilých výdajů projektu</a:t>
            </a:r>
            <a:r>
              <a:rPr lang="cs-CZ" sz="1800" dirty="0" smtClean="0"/>
              <a:t>) </a:t>
            </a:r>
            <a:endParaRPr lang="cs-CZ" sz="18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sz="2800" dirty="0"/>
              <a:t>Konzultace </a:t>
            </a:r>
            <a:r>
              <a:rPr lang="cs-CZ" sz="2800" dirty="0" smtClean="0"/>
              <a:t>před podáním žádosti o podporu</a:t>
            </a:r>
            <a:endParaRPr lang="cs-CZ" sz="2800" dirty="0"/>
          </a:p>
          <a:p>
            <a:pPr marL="454025" lvl="1" indent="-187325"/>
            <a:r>
              <a:rPr lang="cs-CZ" sz="2800" dirty="0" smtClean="0"/>
              <a:t>Příjem </a:t>
            </a:r>
            <a:r>
              <a:rPr lang="cs-CZ" sz="2800" dirty="0"/>
              <a:t>žádosti o podporu</a:t>
            </a:r>
          </a:p>
          <a:p>
            <a:pPr marL="454025" lvl="1" indent="-187325"/>
            <a:r>
              <a:rPr lang="cs-CZ" sz="2800" dirty="0" smtClean="0"/>
              <a:t>Hodnocení </a:t>
            </a:r>
            <a:r>
              <a:rPr lang="cs-CZ" sz="2800" dirty="0"/>
              <a:t>žádosti o podporu</a:t>
            </a:r>
          </a:p>
          <a:p>
            <a:pPr marL="454025" lvl="1" indent="-187325"/>
            <a:r>
              <a:rPr lang="cs-CZ" sz="2800" dirty="0" smtClean="0"/>
              <a:t>Administrace změn</a:t>
            </a:r>
          </a:p>
          <a:p>
            <a:pPr marL="454025" lvl="1" indent="-187325"/>
            <a:r>
              <a:rPr lang="cs-CZ" sz="2800" dirty="0" smtClean="0"/>
              <a:t>Kontrola zadávacích/výběrových řízení</a:t>
            </a:r>
            <a:endParaRPr lang="cs-CZ" sz="2800" dirty="0"/>
          </a:p>
          <a:p>
            <a:pPr marL="454025" lvl="1" indent="-187325"/>
            <a:r>
              <a:rPr lang="cs-CZ" sz="2800" dirty="0" smtClean="0"/>
              <a:t>Provádění administrativního </a:t>
            </a:r>
            <a:r>
              <a:rPr lang="cs-CZ" sz="2800" dirty="0"/>
              <a:t>ověření </a:t>
            </a:r>
            <a:r>
              <a:rPr lang="cs-CZ" sz="2800" dirty="0" smtClean="0"/>
              <a:t>žádostí o platbu/zpráv </a:t>
            </a:r>
            <a:r>
              <a:rPr lang="cs-CZ" sz="2800" dirty="0"/>
              <a:t>o realizaci/zpráv o udržitelnosti</a:t>
            </a:r>
          </a:p>
          <a:p>
            <a:pPr marL="454025" lvl="1" indent="-187325"/>
            <a:r>
              <a:rPr lang="cs-CZ" sz="2800" dirty="0" smtClean="0"/>
              <a:t>Provádění kontrol </a:t>
            </a:r>
            <a:r>
              <a:rPr lang="cs-CZ" sz="2800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29. 6. 2016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/>
              <a:t>Role </a:t>
            </a:r>
            <a:r>
              <a:rPr lang="cs-CZ" sz="4000" dirty="0" smtClean="0"/>
              <a:t>Centra pro regionální rozvoj </a:t>
            </a:r>
            <a:br>
              <a:rPr lang="cs-CZ" sz="4000" dirty="0" smtClean="0"/>
            </a:br>
            <a:r>
              <a:rPr lang="cs-CZ" sz="4000" dirty="0" smtClean="0"/>
              <a:t>České republiky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>
                <a:solidFill>
                  <a:srgbClr val="00B050"/>
                </a:solidFill>
              </a:rPr>
              <a:t>Výsledky </a:t>
            </a:r>
            <a:r>
              <a:rPr lang="cs-CZ" dirty="0">
                <a:solidFill>
                  <a:srgbClr val="00B050"/>
                </a:solidFill>
              </a:rPr>
              <a:t>projektu jsou </a:t>
            </a:r>
            <a:r>
              <a:rPr lang="cs-CZ" dirty="0" smtClean="0">
                <a:solidFill>
                  <a:srgbClr val="00B050"/>
                </a:solidFill>
              </a:rPr>
              <a:t>udržitelné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 smtClean="0"/>
              <a:t>V</a:t>
            </a:r>
            <a:r>
              <a:rPr lang="cs-CZ" sz="1800" dirty="0"/>
              <a:t> kapitole 15 Studie proveditelnosti je uveden popis zajištění udržitelnosti projektu, tzn. min. 5 let od provedení poslední platby příjemci ze strany ŘO </a:t>
            </a:r>
            <a:r>
              <a:rPr lang="cs-CZ" sz="1800" dirty="0" smtClean="0"/>
              <a:t>IROP</a:t>
            </a:r>
            <a:endParaRPr lang="cs-CZ" sz="1800" dirty="0"/>
          </a:p>
          <a:p>
            <a:pPr marL="454025" lvl="1" indent="-187325" algn="just"/>
            <a:r>
              <a:rPr lang="cs-CZ" dirty="0" smtClean="0">
                <a:solidFill>
                  <a:srgbClr val="00B050"/>
                </a:solidFill>
              </a:rPr>
              <a:t>Projekt </a:t>
            </a:r>
            <a:r>
              <a:rPr lang="cs-CZ" dirty="0">
                <a:solidFill>
                  <a:srgbClr val="00B050"/>
                </a:solidFill>
              </a:rPr>
              <a:t>nemá negativní vliv na žádnou z horizontálních priorit IROP (udržitelný rozvoj, rovné příležitosti a zákaz diskriminace, rovnost mužů a žen) 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Projekt musí mít </a:t>
            </a:r>
            <a:r>
              <a:rPr lang="cs-CZ" sz="1800" dirty="0" smtClean="0"/>
              <a:t>neutrální </a:t>
            </a:r>
            <a:r>
              <a:rPr lang="cs-CZ" sz="1800" dirty="0"/>
              <a:t>vliv na horizontální priority, žadatel popíše </a:t>
            </a:r>
            <a:r>
              <a:rPr lang="cs-CZ" sz="1800" dirty="0" smtClean="0"/>
              <a:t>v </a:t>
            </a:r>
            <a:r>
              <a:rPr lang="cs-CZ" sz="1800" dirty="0"/>
              <a:t>MS2014+ a v kap. </a:t>
            </a:r>
            <a:r>
              <a:rPr lang="cs-CZ" sz="1800" dirty="0" smtClean="0"/>
              <a:t>14 </a:t>
            </a:r>
            <a:r>
              <a:rPr lang="cs-CZ" sz="1800" dirty="0"/>
              <a:t>Studie proveditelnosti.</a:t>
            </a:r>
            <a:endParaRPr lang="pl-PL" sz="18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pl-PL" dirty="0" smtClean="0">
                <a:solidFill>
                  <a:srgbClr val="00B050"/>
                </a:solidFill>
              </a:rPr>
              <a:t>Potřebnost </a:t>
            </a:r>
            <a:r>
              <a:rPr lang="pl-PL" dirty="0">
                <a:solidFill>
                  <a:srgbClr val="00B050"/>
                </a:solidFill>
              </a:rPr>
              <a:t>realizace projektu je odůvodněná</a:t>
            </a:r>
            <a:endParaRPr lang="cs-CZ" dirty="0">
              <a:solidFill>
                <a:srgbClr val="00B050"/>
              </a:solidFill>
            </a:endParaRP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V kapitole 6 Studie proveditelnosti </a:t>
            </a:r>
            <a:r>
              <a:rPr lang="cs-CZ" sz="1800" dirty="0"/>
              <a:t>je popsáno zdůvodnění </a:t>
            </a:r>
            <a:r>
              <a:rPr lang="cs-CZ" sz="1800" dirty="0" smtClean="0"/>
              <a:t>záměru a </a:t>
            </a:r>
            <a:r>
              <a:rPr lang="cs-CZ" sz="1800" dirty="0"/>
              <a:t>potřebnosti projektu zajištění adekvátní odolnosti stanice základní složky IZS ve vztahu k definovaným rizikům území uvedených v příloze č. 8 Specifických </a:t>
            </a:r>
            <a:r>
              <a:rPr lang="cs-CZ" sz="1800" dirty="0" smtClean="0"/>
              <a:t>pravidel </a:t>
            </a:r>
            <a:endParaRPr lang="cs-CZ" sz="1700" dirty="0" smtClean="0"/>
          </a:p>
          <a:p>
            <a:pPr marL="454025" lvl="1" indent="-187325"/>
            <a:r>
              <a:rPr lang="pl-PL" dirty="0" smtClean="0">
                <a:solidFill>
                  <a:srgbClr val="FF0000"/>
                </a:solidFill>
              </a:rPr>
              <a:t>Projekt je v souladu s pravidly veřejné podpory</a:t>
            </a:r>
            <a:endParaRPr lang="cs-CZ" sz="1400" dirty="0" smtClean="0">
              <a:solidFill>
                <a:srgbClr val="FF0000"/>
              </a:solidFill>
            </a:endParaRP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Projekt </a:t>
            </a:r>
            <a:r>
              <a:rPr lang="cs-CZ" sz="1700" dirty="0"/>
              <a:t>musí být v souladu s pravidly veřejné podpory, tzn. kumulativně nenaplňuje všechny znaky veřejné podpory.</a:t>
            </a:r>
          </a:p>
          <a:p>
            <a:pPr marL="454025" lvl="1" indent="-187325"/>
            <a:r>
              <a:rPr lang="cs-CZ" dirty="0">
                <a:solidFill>
                  <a:srgbClr val="FF0000"/>
                </a:solidFill>
              </a:rPr>
              <a:t>Statutární zástupce žadatele je trestně bezúhonný </a:t>
            </a:r>
          </a:p>
          <a:p>
            <a:pPr marL="996950" lvl="2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Uvedeno v čestném prohlášení, ze kterého vyplývá trestní bezúhonnost statutárního zástupce </a:t>
            </a:r>
            <a:r>
              <a:rPr lang="cs-CZ" sz="1700" dirty="0" smtClean="0"/>
              <a:t>žadatele</a:t>
            </a:r>
            <a:endParaRPr lang="cs-CZ" sz="17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Projekt je v souladu s Koncepcí ochrany obyvatelstva do 2020 s výhledem do roku 2030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ve Studii proveditelnosti (kapitola 5) je uvedena vazba projektu na konkrétní kapitolu </a:t>
            </a:r>
            <a:r>
              <a:rPr lang="cs-CZ" sz="1700" b="1" dirty="0"/>
              <a:t>„Koncepce ochrany obyvatelstva do roku 2020 s výhledem do 2030</a:t>
            </a:r>
            <a:r>
              <a:rPr lang="cs-CZ" sz="1700" b="1" dirty="0" smtClean="0"/>
              <a:t>“</a:t>
            </a:r>
            <a:r>
              <a:rPr lang="cs-CZ" sz="1700" dirty="0"/>
              <a:t> </a:t>
            </a:r>
          </a:p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Projekt je v souladu se Strategií přizpůsobení se změně klimatu v podmínkách ČR v aktuálním znění.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Je ve Studii proveditelnosti (kapitola 5 Podrobný popis projektu) uvedena vazba projektu na konkrétní kapitolu </a:t>
            </a:r>
            <a:r>
              <a:rPr lang="cs-CZ" sz="1700" b="1" dirty="0"/>
              <a:t>„Strategie přizpůsobení se změně klimatu v podmínkách ČR“ </a:t>
            </a:r>
            <a:r>
              <a:rPr lang="cs-CZ" sz="1700" dirty="0"/>
              <a:t>v aktuálním </a:t>
            </a:r>
            <a:r>
              <a:rPr lang="cs-CZ" sz="1700" dirty="0" smtClean="0"/>
              <a:t>znění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rmAutofit/>
          </a:bodyPr>
          <a:lstStyle/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Žadatel má zajištěnou administrativní, finanční a provozní kapacitu k realizaci a udržitelnosti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ve Studii proveditelnosti (kapitola 7, 12, 15) je popsáno zajištění administrativní, finanční a provozní kapacity k realizaci a udržitelnosti projektu</a:t>
            </a:r>
            <a:endParaRPr lang="cs-CZ" sz="1700" dirty="0">
              <a:solidFill>
                <a:srgbClr val="FF0000"/>
              </a:solidFill>
            </a:endParaRPr>
          </a:p>
          <a:p>
            <a:pPr marL="454025" lvl="1" indent="-187325" algn="just"/>
            <a:r>
              <a:rPr lang="cs-CZ" dirty="0" smtClean="0">
                <a:solidFill>
                  <a:srgbClr val="00B050"/>
                </a:solidFill>
              </a:rPr>
              <a:t>Minimálně </a:t>
            </a:r>
            <a:r>
              <a:rPr lang="cs-CZ" dirty="0">
                <a:solidFill>
                  <a:srgbClr val="00B050"/>
                </a:solidFill>
              </a:rPr>
              <a:t>85 % způsobilých výdajů projektu je zaměřeno na hlavní aktivity projektu 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z celkového rozpočtu projektu je zřejmé, že min. 85 % způsobilých výdajů projektu je zaměřeno na výdaje </a:t>
            </a:r>
            <a:r>
              <a:rPr lang="cs-CZ" sz="1800" dirty="0" smtClean="0"/>
              <a:t>na hlavní aktivity projektu (kapitola </a:t>
            </a:r>
            <a:r>
              <a:rPr lang="cs-CZ" sz="1800" dirty="0"/>
              <a:t>2.6 Specifických </a:t>
            </a:r>
            <a:r>
              <a:rPr lang="cs-CZ" sz="1800" dirty="0" smtClean="0"/>
              <a:t>pravidel</a:t>
            </a:r>
            <a:r>
              <a:rPr lang="cs-CZ" sz="1800" dirty="0" smtClean="0"/>
              <a:t>)</a:t>
            </a:r>
            <a:endParaRPr lang="cs-CZ" sz="1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4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Výdaje na hlavní aktivity v rozpočtu projektu odpovídají tržním cenám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u="sng" dirty="0"/>
              <a:t>Jednotkové ceny v položkovém rozpočtu stavby jsou menší nebo rovné jednotkové ceně příslušné cenové soustavy (pokud je jednotková cena vyšší, musí být rozdíl relevantně zdůvodněn)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 smtClean="0"/>
              <a:t>u </a:t>
            </a:r>
            <a:r>
              <a:rPr lang="cs-CZ" sz="1700" dirty="0"/>
              <a:t>výdajů </a:t>
            </a:r>
            <a:r>
              <a:rPr lang="cs-CZ" sz="1700" b="1" dirty="0"/>
              <a:t>na hlavní aktivity </a:t>
            </a:r>
            <a:r>
              <a:rPr lang="cs-CZ" sz="1700" dirty="0" smtClean="0"/>
              <a:t>byl </a:t>
            </a:r>
            <a:r>
              <a:rPr lang="cs-CZ" sz="1700" dirty="0"/>
              <a:t>proveden průzkum trhu v rozdělení dle celků odpovídajících </a:t>
            </a:r>
            <a:r>
              <a:rPr lang="cs-CZ" sz="1700" b="1" dirty="0"/>
              <a:t>plánovaným</a:t>
            </a:r>
            <a:r>
              <a:rPr lang="cs-CZ" sz="1700" dirty="0"/>
              <a:t> VZ nebo jejich částem. 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dirty="0"/>
              <a:t>Průzkum nesmí být k datu předložení žádosti starší než 6 měsíců.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Výsledky průzkumu se opírají o </a:t>
            </a:r>
            <a:r>
              <a:rPr lang="cs-CZ" sz="1700" b="1" dirty="0"/>
              <a:t>reálné podklady </a:t>
            </a:r>
            <a:r>
              <a:rPr lang="cs-CZ" sz="1700" dirty="0"/>
              <a:t>(např. znalecké posudky, ceníky, kalkulace, smlouvy, údaje z www, nabídky apod.).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dirty="0"/>
              <a:t>Lze </a:t>
            </a:r>
            <a:r>
              <a:rPr lang="cs-CZ" sz="1700" b="1" dirty="0"/>
              <a:t>objektivně odvodit jednotlivé cenové položky rozpočtu projektu </a:t>
            </a:r>
            <a:r>
              <a:rPr lang="cs-CZ" sz="1700" dirty="0"/>
              <a:t>z průzkumu trhu a je popsán mechanismus tohoto odvození (např. aritmetický průměr jednotlivých cenových položek tří ceníků apod.), kapitoly 10, 12 a </a:t>
            </a:r>
            <a:r>
              <a:rPr lang="cs-CZ" sz="1700" dirty="0" smtClean="0"/>
              <a:t>16 </a:t>
            </a:r>
            <a:r>
              <a:rPr lang="cs-CZ" sz="1700" dirty="0"/>
              <a:t>Studie proveditelnosti, příloha č. </a:t>
            </a:r>
            <a:r>
              <a:rPr lang="cs-CZ" sz="1700" dirty="0" smtClean="0"/>
              <a:t>8 </a:t>
            </a:r>
            <a:r>
              <a:rPr lang="cs-CZ" sz="1700" dirty="0"/>
              <a:t>Specifických pravidel.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 algn="just"/>
            <a:r>
              <a:rPr lang="cs-CZ" dirty="0">
                <a:solidFill>
                  <a:srgbClr val="00B050"/>
                </a:solidFill>
              </a:rPr>
              <a:t>Cílové hodnoty indikátorů odpovídají cílům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700" b="1" dirty="0"/>
              <a:t>5 </a:t>
            </a:r>
            <a:r>
              <a:rPr lang="cs-CZ" sz="1700" b="1" dirty="0" smtClean="0"/>
              <a:t>75 </a:t>
            </a:r>
            <a:r>
              <a:rPr lang="cs-CZ" sz="1700" b="1" dirty="0"/>
              <a:t>01 </a:t>
            </a:r>
            <a:r>
              <a:rPr lang="cs-CZ" sz="1800" b="1" dirty="0"/>
              <a:t>Počet nových a modernizovaných objektů sloužících složkám </a:t>
            </a:r>
            <a:r>
              <a:rPr lang="cs-CZ" sz="1800" b="1" dirty="0" smtClean="0"/>
              <a:t>IZS </a:t>
            </a:r>
            <a:endParaRPr lang="cs-CZ" sz="1700" dirty="0"/>
          </a:p>
          <a:p>
            <a:pPr marL="711200" lvl="2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 smtClean="0"/>
              <a:t>Cílové </a:t>
            </a:r>
            <a:r>
              <a:rPr lang="cs-CZ" sz="1800" dirty="0" smtClean="0"/>
              <a:t>hodnoty indikátorů výstupu a výsledku musí být stanoveny v</a:t>
            </a:r>
            <a:r>
              <a:rPr lang="cs-CZ" sz="1800" dirty="0"/>
              <a:t> souladu s Metodickým listem </a:t>
            </a:r>
            <a:r>
              <a:rPr lang="cs-CZ" sz="1800" dirty="0" smtClean="0"/>
              <a:t>indikátoru </a:t>
            </a:r>
            <a:r>
              <a:rPr lang="cs-CZ" sz="1700" dirty="0"/>
              <a:t>(příloha č. 2 Specifických pravidel</a:t>
            </a:r>
            <a:r>
              <a:rPr lang="cs-CZ" sz="1700" dirty="0" smtClean="0"/>
              <a:t>)</a:t>
            </a:r>
          </a:p>
          <a:p>
            <a:pPr marL="454025" lvl="1" indent="-187325" algn="just"/>
            <a:r>
              <a:rPr lang="cs-CZ" dirty="0" smtClean="0">
                <a:solidFill>
                  <a:srgbClr val="00B050"/>
                </a:solidFill>
              </a:rPr>
              <a:t>V hodnocení </a:t>
            </a:r>
            <a:r>
              <a:rPr lang="cs-CZ" dirty="0" err="1" smtClean="0">
                <a:solidFill>
                  <a:srgbClr val="00B050"/>
                </a:solidFill>
              </a:rPr>
              <a:t>eCBA</a:t>
            </a:r>
            <a:r>
              <a:rPr lang="cs-CZ" dirty="0" smtClean="0">
                <a:solidFill>
                  <a:srgbClr val="00B050"/>
                </a:solidFill>
              </a:rPr>
              <a:t>  projekt dosáhne minimálně hodnoty ukazatelů, stanovené ve výzvě </a:t>
            </a:r>
            <a:r>
              <a:rPr lang="cs-CZ" b="0" dirty="0" smtClean="0">
                <a:solidFill>
                  <a:srgbClr val="00B050"/>
                </a:solidFill>
              </a:rPr>
              <a:t>(v závislosti na výši celkových způsobilých výdajů projektu</a:t>
            </a:r>
            <a:r>
              <a:rPr lang="cs-CZ" b="0" dirty="0" smtClean="0">
                <a:solidFill>
                  <a:srgbClr val="00B050"/>
                </a:solidFill>
              </a:rPr>
              <a:t>) </a:t>
            </a:r>
            <a:r>
              <a:rPr lang="cs-CZ" sz="1800" dirty="0">
                <a:solidFill>
                  <a:schemeClr val="tx1"/>
                </a:solidFill>
              </a:rPr>
              <a:t>(kap 2.13 Specifických pravidel)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 smtClean="0"/>
              <a:t>Celk. </a:t>
            </a:r>
            <a:r>
              <a:rPr lang="cs-CZ" sz="1800" dirty="0" err="1" smtClean="0"/>
              <a:t>způs</a:t>
            </a:r>
            <a:r>
              <a:rPr lang="cs-CZ" sz="1800" dirty="0" smtClean="0"/>
              <a:t>. </a:t>
            </a:r>
            <a:r>
              <a:rPr lang="cs-CZ" sz="1800" dirty="0"/>
              <a:t>výdaje projektu </a:t>
            </a:r>
            <a:r>
              <a:rPr lang="cs-CZ" sz="1800" b="1" dirty="0"/>
              <a:t>nižší než 5 mil. </a:t>
            </a:r>
            <a:r>
              <a:rPr lang="cs-CZ" sz="1800" b="1" dirty="0" smtClean="0"/>
              <a:t>Kč</a:t>
            </a:r>
            <a:r>
              <a:rPr lang="cs-CZ" sz="1800" dirty="0" smtClean="0"/>
              <a:t>: </a:t>
            </a:r>
            <a:r>
              <a:rPr lang="cs-CZ" dirty="0"/>
              <a:t>nemusí se provádět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 smtClean="0"/>
              <a:t>Celk. </a:t>
            </a:r>
            <a:r>
              <a:rPr lang="cs-CZ" sz="1800" dirty="0" err="1" smtClean="0"/>
              <a:t>způs</a:t>
            </a:r>
            <a:r>
              <a:rPr lang="cs-CZ" sz="1800" dirty="0" smtClean="0"/>
              <a:t>. </a:t>
            </a:r>
            <a:r>
              <a:rPr lang="cs-CZ" sz="1800" dirty="0"/>
              <a:t>výdaje </a:t>
            </a:r>
            <a:r>
              <a:rPr lang="cs-CZ" sz="1800" b="1" dirty="0"/>
              <a:t>v rozmezí 5 – 100 mil. </a:t>
            </a:r>
            <a:r>
              <a:rPr lang="cs-CZ" sz="1800" b="1" dirty="0" smtClean="0"/>
              <a:t>Kč</a:t>
            </a:r>
            <a:r>
              <a:rPr lang="cs-CZ" sz="1800" dirty="0" smtClean="0"/>
              <a:t>: </a:t>
            </a:r>
            <a:r>
              <a:rPr lang="cs-CZ" dirty="0" smtClean="0"/>
              <a:t>v</a:t>
            </a:r>
            <a:r>
              <a:rPr lang="cs-CZ" dirty="0"/>
              <a:t> modulu CBA </a:t>
            </a:r>
            <a:r>
              <a:rPr lang="cs-CZ" dirty="0" smtClean="0"/>
              <a:t>je zpracována </a:t>
            </a:r>
            <a:r>
              <a:rPr lang="cs-CZ" dirty="0"/>
              <a:t>finanční </a:t>
            </a:r>
            <a:r>
              <a:rPr lang="cs-CZ" dirty="0" smtClean="0"/>
              <a:t>analýza; čistá </a:t>
            </a:r>
            <a:r>
              <a:rPr lang="cs-CZ" dirty="0"/>
              <a:t>současná hodnota </a:t>
            </a:r>
            <a:r>
              <a:rPr lang="cs-CZ" dirty="0" smtClean="0"/>
              <a:t>je v</a:t>
            </a:r>
            <a:r>
              <a:rPr lang="cs-CZ" dirty="0"/>
              <a:t> rámci návratnosti investice pro FA (FNPV) </a:t>
            </a:r>
            <a:r>
              <a:rPr lang="cs-CZ" b="1" dirty="0"/>
              <a:t>nižší než </a:t>
            </a:r>
            <a:r>
              <a:rPr lang="cs-CZ" b="1" dirty="0" smtClean="0"/>
              <a:t>0</a:t>
            </a:r>
            <a:endParaRPr lang="pl-PL" sz="4000" b="1" dirty="0" smtClean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/>
              <a:t>Celk. </a:t>
            </a:r>
            <a:r>
              <a:rPr lang="cs-CZ" sz="1800" dirty="0" err="1"/>
              <a:t>způs</a:t>
            </a:r>
            <a:r>
              <a:rPr lang="cs-CZ" sz="1800" dirty="0"/>
              <a:t>. výdaje </a:t>
            </a:r>
            <a:r>
              <a:rPr lang="cs-CZ" sz="1800" b="1" dirty="0"/>
              <a:t>vyšší než 100 mil. Kč</a:t>
            </a:r>
            <a:r>
              <a:rPr lang="cs-CZ" sz="1800" dirty="0"/>
              <a:t>: </a:t>
            </a:r>
            <a:r>
              <a:rPr lang="cs-CZ" dirty="0"/>
              <a:t>v modulu CBA </a:t>
            </a:r>
            <a:r>
              <a:rPr lang="cs-CZ" dirty="0" smtClean="0"/>
              <a:t>je zpracována </a:t>
            </a:r>
            <a:r>
              <a:rPr lang="cs-CZ" dirty="0"/>
              <a:t>finanční (FA) a ekonomická analýza (EA</a:t>
            </a:r>
            <a:r>
              <a:rPr lang="cs-CZ" dirty="0" smtClean="0"/>
              <a:t>); čistá </a:t>
            </a:r>
            <a:r>
              <a:rPr lang="cs-CZ" dirty="0"/>
              <a:t>současná hodnota v rámci návratnosti investice pro FA (FNPV) </a:t>
            </a:r>
            <a:r>
              <a:rPr lang="cs-CZ" dirty="0" smtClean="0"/>
              <a:t>je </a:t>
            </a:r>
            <a:r>
              <a:rPr lang="cs-CZ" b="1" dirty="0" smtClean="0"/>
              <a:t>nižší </a:t>
            </a:r>
            <a:r>
              <a:rPr lang="cs-CZ" b="1" dirty="0"/>
              <a:t>než </a:t>
            </a:r>
            <a:r>
              <a:rPr lang="cs-CZ" b="1" dirty="0" smtClean="0"/>
              <a:t>0</a:t>
            </a:r>
            <a:r>
              <a:rPr lang="cs-CZ" dirty="0" smtClean="0"/>
              <a:t>; čistá </a:t>
            </a:r>
            <a:r>
              <a:rPr lang="cs-CZ" dirty="0"/>
              <a:t>současná hodnota v rámci návratnosti investice pro EA (ENPV) </a:t>
            </a:r>
            <a:r>
              <a:rPr lang="cs-CZ" dirty="0" smtClean="0"/>
              <a:t>je </a:t>
            </a:r>
            <a:r>
              <a:rPr lang="cs-CZ" b="1" dirty="0" smtClean="0"/>
              <a:t>vyšší </a:t>
            </a:r>
            <a:r>
              <a:rPr lang="cs-CZ" b="1" dirty="0"/>
              <a:t>než </a:t>
            </a:r>
            <a:r>
              <a:rPr lang="cs-CZ" b="1" dirty="0" smtClean="0"/>
              <a:t>0 </a:t>
            </a:r>
            <a:r>
              <a:rPr lang="cs-CZ" dirty="0" smtClean="0"/>
              <a:t>(pokud </a:t>
            </a:r>
            <a:r>
              <a:rPr lang="cs-CZ" dirty="0"/>
              <a:t>je ENPV nižší než 0, </a:t>
            </a:r>
            <a:r>
              <a:rPr lang="cs-CZ" dirty="0" smtClean="0"/>
              <a:t>žadatel musí zdůvodnit </a:t>
            </a:r>
            <a:r>
              <a:rPr lang="cs-CZ" dirty="0"/>
              <a:t>a </a:t>
            </a:r>
            <a:r>
              <a:rPr lang="cs-CZ" dirty="0" smtClean="0"/>
              <a:t>popsat ve </a:t>
            </a:r>
            <a:r>
              <a:rPr lang="cs-CZ" dirty="0"/>
              <a:t>Studii proveditelnosti, v čem spočívají přínosy projektu, které nebylo možné kvantitativně </a:t>
            </a:r>
            <a:r>
              <a:rPr lang="cs-CZ" dirty="0" smtClean="0"/>
              <a:t>vyjádřit)</a:t>
            </a:r>
            <a:endParaRPr lang="cs-CZ" sz="28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>
              <a:spcAft>
                <a:spcPts val="600"/>
              </a:spcAft>
            </a:pPr>
            <a:r>
              <a:rPr lang="cs-CZ" dirty="0">
                <a:solidFill>
                  <a:srgbClr val="00B050"/>
                </a:solidFill>
              </a:rPr>
              <a:t>Projekt je v souladu s dokumentem „Zajištění odolnosti a vybavenosti základních složek integrovaného záchranného systému – Policie ČR a Hasičského záchranného sboru ČR (včetně JSDH) v území, s důrazem na přizpůsobení se změnám klimatu a novým rizikům v období 2014 – 2020</a:t>
            </a:r>
            <a:r>
              <a:rPr lang="cs-CZ" dirty="0" smtClean="0">
                <a:solidFill>
                  <a:srgbClr val="00B050"/>
                </a:solidFill>
              </a:rPr>
              <a:t>“ </a:t>
            </a:r>
            <a:r>
              <a:rPr lang="cs-CZ" b="0" dirty="0" smtClean="0">
                <a:solidFill>
                  <a:srgbClr val="00B050"/>
                </a:solidFill>
              </a:rPr>
              <a:t>(</a:t>
            </a:r>
            <a:r>
              <a:rPr lang="cs-CZ" b="0" dirty="0">
                <a:solidFill>
                  <a:srgbClr val="00B050"/>
                </a:solidFill>
              </a:rPr>
              <a:t>aktualizace březen 2016</a:t>
            </a:r>
            <a:r>
              <a:rPr lang="cs-CZ" b="0" dirty="0" smtClean="0">
                <a:solidFill>
                  <a:srgbClr val="00B050"/>
                </a:solidFill>
              </a:rPr>
              <a:t>)</a:t>
            </a:r>
            <a:r>
              <a:rPr lang="cs-CZ" dirty="0" smtClean="0">
                <a:solidFill>
                  <a:srgbClr val="00B050"/>
                </a:solidFill>
              </a:rPr>
              <a:t>, </a:t>
            </a:r>
            <a:r>
              <a:rPr lang="cs-CZ" dirty="0">
                <a:solidFill>
                  <a:srgbClr val="00B050"/>
                </a:solidFill>
              </a:rPr>
              <a:t>respektive „Zajištění odolnosti a vybavenosti základních složek integrovaného záchranného systému – Krajských zdravotnických záchranných služeb v území, s důrazem na přizpůsobení se změnám klimatu a novým rizikům v období 2014 -2020</a:t>
            </a:r>
            <a:r>
              <a:rPr lang="cs-CZ" dirty="0" smtClean="0">
                <a:solidFill>
                  <a:srgbClr val="00B050"/>
                </a:solidFill>
              </a:rPr>
              <a:t>“ </a:t>
            </a:r>
            <a:r>
              <a:rPr lang="cs-CZ" b="0" dirty="0" smtClean="0">
                <a:solidFill>
                  <a:srgbClr val="00B050"/>
                </a:solidFill>
              </a:rPr>
              <a:t>(aktualizace květen 2016) </a:t>
            </a:r>
            <a:r>
              <a:rPr lang="cs-CZ" dirty="0">
                <a:solidFill>
                  <a:srgbClr val="00B050"/>
                </a:solidFill>
              </a:rPr>
              <a:t>podle typu </a:t>
            </a:r>
            <a:r>
              <a:rPr lang="cs-CZ" dirty="0" smtClean="0">
                <a:solidFill>
                  <a:srgbClr val="00B050"/>
                </a:solidFill>
              </a:rPr>
              <a:t>příjemce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  <a:p>
            <a:pPr marL="266700" lvl="1" indent="0" algn="just">
              <a:spcAft>
                <a:spcPts val="600"/>
              </a:spcAft>
              <a:buNone/>
            </a:pPr>
            <a:r>
              <a:rPr lang="cs-CZ" dirty="0" smtClean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285750" algn="just"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</a:rPr>
              <a:t>V</a:t>
            </a:r>
            <a:r>
              <a:rPr lang="cs-CZ" sz="1700" dirty="0">
                <a:solidFill>
                  <a:schemeClr val="tx1"/>
                </a:solidFill>
              </a:rPr>
              <a:t> případě, že žadatelem je obec (zřizující jednotky sborů dobrovolných hasičů) nebo státní organizace (zřizující jednotku HZS podniku s územní působností):</a:t>
            </a:r>
          </a:p>
          <a:p>
            <a:pPr marL="1358900" lvl="2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Ve </a:t>
            </a:r>
            <a:r>
              <a:rPr lang="cs-CZ" dirty="0"/>
              <a:t>studii proveditelnosti (kapitola 5 Podrobný popis projektu) </a:t>
            </a:r>
            <a:r>
              <a:rPr lang="cs-CZ" dirty="0" smtClean="0"/>
              <a:t>je </a:t>
            </a:r>
            <a:r>
              <a:rPr lang="cs-CZ" b="1" dirty="0" smtClean="0"/>
              <a:t>popis </a:t>
            </a:r>
            <a:r>
              <a:rPr lang="cs-CZ" b="1" dirty="0"/>
              <a:t>vazby projektu na dokument</a:t>
            </a:r>
            <a:r>
              <a:rPr lang="cs-CZ" dirty="0"/>
              <a:t> „Zajištění odolnosti a vybavenosti základních složek integrovaného záchranného systému – Policie ČR a Hasičského záchranného sboru ČR (včetně JSDH) v území, s důrazem na přizpůsobení se změnám klimatu a novým rizikům v období 2014 – 2020</a:t>
            </a:r>
            <a:r>
              <a:rPr lang="cs-CZ" dirty="0" smtClean="0"/>
              <a:t>“?</a:t>
            </a:r>
            <a:endParaRPr lang="cs-CZ" sz="3800" dirty="0"/>
          </a:p>
          <a:p>
            <a:pPr marL="1358900" lvl="2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Ve </a:t>
            </a:r>
            <a:r>
              <a:rPr lang="cs-CZ" dirty="0"/>
              <a:t>stanovisku HZS </a:t>
            </a:r>
            <a:r>
              <a:rPr lang="cs-CZ" b="1" dirty="0" smtClean="0"/>
              <a:t>kraje je </a:t>
            </a:r>
            <a:r>
              <a:rPr lang="cs-CZ" b="1" dirty="0"/>
              <a:t>potvrzen soulad s dokumentem </a:t>
            </a:r>
            <a:r>
              <a:rPr lang="cs-CZ" dirty="0"/>
              <a:t>„Zajištění odolnosti a vybavenosti základních složek integrovaného záchranného systému – Policie ČR a Hasičského záchranného sboru ČR (včetně JSDH) v území, s důrazem na přizpůsobení se změnám klimatu a novým rizikům v období 2014 – 2020“? (III. oddíl Stanoviska HZS kraje</a:t>
            </a:r>
            <a:r>
              <a:rPr lang="cs-CZ" dirty="0" smtClean="0"/>
              <a:t>)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285750" algn="just"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</a:rPr>
              <a:t>V případě, že žadatelem je Ministerstvo vnitra – generální ředitelství Hasičského záchranného sboru ČR nebo Hasičský záchranný sbor kraje nebo Záchranný útvar HZS ČR nebo Ministerstvo vnitra – Policejní prezidium ČR nebo Krajské ředitelství Policie ČR:</a:t>
            </a:r>
          </a:p>
          <a:p>
            <a:pPr marL="1358900" lvl="2" indent="-285750" algn="just">
              <a:buFont typeface="Wingdings" panose="05000000000000000000" pitchFamily="2" charset="2"/>
              <a:buChar char="ü"/>
            </a:pPr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Studii proveditelnosti (kapitola 5 Podrobný popis projektu) </a:t>
            </a:r>
            <a:r>
              <a:rPr lang="cs-CZ" dirty="0" smtClean="0"/>
              <a:t>je </a:t>
            </a:r>
            <a:r>
              <a:rPr lang="cs-CZ" b="1" dirty="0" smtClean="0"/>
              <a:t>popis </a:t>
            </a:r>
            <a:r>
              <a:rPr lang="cs-CZ" b="1" dirty="0"/>
              <a:t>vazby projektu na dokument </a:t>
            </a:r>
            <a:r>
              <a:rPr lang="cs-CZ" dirty="0"/>
              <a:t>„Zajištění odolnosti a vybavenosti základních složek integrovaného záchranného systému – Policie ČR a Hasičského záchranného sboru ČR (včetně JSDH) v území, s důrazem na přizpůsobení se změnám klimatu a novým rizikům v období 2014 – 2020“ </a:t>
            </a:r>
            <a:r>
              <a:rPr lang="cs-CZ" b="1" dirty="0"/>
              <a:t>a zároveň stanice / služebna určená k </a:t>
            </a:r>
            <a:r>
              <a:rPr lang="cs-CZ" b="1" dirty="0" err="1"/>
              <a:t>zodolnění</a:t>
            </a:r>
            <a:r>
              <a:rPr lang="cs-CZ" b="1" dirty="0"/>
              <a:t> je uvedena v příloze č. 2 (v případě HZS ČR – mimo JSDH) nebo v příloze č. 3 (v případě PČR) tohoto dokumentu</a:t>
            </a:r>
            <a:r>
              <a:rPr lang="cs-CZ" dirty="0"/>
              <a:t>?</a:t>
            </a:r>
            <a:endParaRPr lang="cs-CZ" sz="3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285750" algn="just"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chemeClr val="tx1"/>
                </a:solidFill>
              </a:rPr>
              <a:t>V případě, že žadatelem je kraj jako zřizovatel zdravotnické záchranné služby:</a:t>
            </a:r>
          </a:p>
          <a:p>
            <a:pPr marL="1358900" lvl="2" indent="-285750" algn="just">
              <a:buFont typeface="Wingdings" panose="05000000000000000000" pitchFamily="2" charset="2"/>
              <a:buChar char="ü"/>
            </a:pPr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Studii proveditelnosti (kapitola 5 Podrobný popis projektu) </a:t>
            </a:r>
            <a:r>
              <a:rPr lang="cs-CZ" dirty="0" smtClean="0"/>
              <a:t>je </a:t>
            </a:r>
            <a:r>
              <a:rPr lang="cs-CZ" b="1" dirty="0" smtClean="0"/>
              <a:t>popis </a:t>
            </a:r>
            <a:r>
              <a:rPr lang="cs-CZ" b="1" dirty="0"/>
              <a:t>vazby projektu na dokument</a:t>
            </a:r>
            <a:r>
              <a:rPr lang="cs-CZ" dirty="0"/>
              <a:t> „Zajištění odolnosti a vybavenosti základních složek integrovaného záchranného systému – Krajských zdravotnických záchranných služeb v území, s důrazem na přizpůsobení se změnám klimatu a novým rizikům v období 2014 -2020“ </a:t>
            </a:r>
            <a:r>
              <a:rPr lang="cs-CZ" b="1" dirty="0"/>
              <a:t>a zároveň základna je uvedena v příloze č. 4 (nové stavby) nebo v příloze č. 5 (stavební úpravy, technické dovybavení)</a:t>
            </a:r>
            <a:r>
              <a:rPr lang="cs-CZ" dirty="0"/>
              <a:t> tohoto </a:t>
            </a:r>
            <a:r>
              <a:rPr lang="cs-CZ" dirty="0" smtClean="0"/>
              <a:t>dokumentu</a:t>
            </a:r>
            <a:endParaRPr lang="cs-CZ" sz="3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sz="2800" dirty="0" smtClean="0"/>
              <a:t>Podání žádostí POUZE přes MS2014+</a:t>
            </a:r>
          </a:p>
          <a:p>
            <a:pPr marL="454025" lvl="1" indent="-187325"/>
            <a:r>
              <a:rPr lang="cs-CZ" sz="2800" dirty="0" smtClean="0"/>
              <a:t>Automatická registrace žádosti</a:t>
            </a:r>
          </a:p>
          <a:p>
            <a:pPr marL="454025" lvl="1" indent="-187325"/>
            <a:r>
              <a:rPr lang="cs-CZ" sz="2800" dirty="0" smtClean="0"/>
              <a:t>Automatické předložení na příslušné </a:t>
            </a:r>
            <a:r>
              <a:rPr lang="cs-CZ" sz="2800" dirty="0"/>
              <a:t>krajské oddělení Centra/oddělení hodnocení projektů OSS</a:t>
            </a:r>
          </a:p>
          <a:p>
            <a:pPr marL="454025" lvl="1" indent="-187325"/>
            <a:r>
              <a:rPr lang="cs-CZ" sz="2800" dirty="0" smtClean="0"/>
              <a:t>Žadatel bude depeší informován o přidělených manažerech projektu, kteří budou mít na starosti další administraci projektu a komunikaci se žadatelem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Projekt zaměřený na </a:t>
            </a:r>
            <a:r>
              <a:rPr lang="cs-CZ" b="1" dirty="0" err="1">
                <a:solidFill>
                  <a:srgbClr val="FF0000"/>
                </a:solidFill>
              </a:rPr>
              <a:t>zodolnění</a:t>
            </a:r>
            <a:r>
              <a:rPr lang="cs-CZ" b="1" dirty="0">
                <a:solidFill>
                  <a:srgbClr val="FF0000"/>
                </a:solidFill>
              </a:rPr>
              <a:t> stanice základní složky IZS respektuje druh rizika (sucho; orkány a větrné smrště, sněhové srážky a masivní námrazy, havárie nebezpečných látek) definovaný pro exponované území. </a:t>
            </a:r>
            <a:endParaRPr lang="cs-CZ" sz="2800" dirty="0">
              <a:solidFill>
                <a:srgbClr val="FF0000"/>
              </a:solidFill>
            </a:endParaRPr>
          </a:p>
          <a:p>
            <a:pPr marL="914400" lvl="1" indent="-285750" algn="just">
              <a:buFont typeface="Wingdings" panose="05000000000000000000" pitchFamily="2" charset="2"/>
              <a:buChar char="Ø"/>
            </a:pPr>
            <a:r>
              <a:rPr lang="cs-CZ" sz="1700" b="0" dirty="0">
                <a:solidFill>
                  <a:schemeClr val="tx1"/>
                </a:solidFill>
              </a:rPr>
              <a:t>p</a:t>
            </a:r>
            <a:r>
              <a:rPr lang="cs-CZ" sz="1700" b="0" dirty="0" smtClean="0">
                <a:solidFill>
                  <a:schemeClr val="tx1"/>
                </a:solidFill>
              </a:rPr>
              <a:t>rojekt </a:t>
            </a:r>
            <a:r>
              <a:rPr lang="cs-CZ" sz="1700" b="0" dirty="0">
                <a:solidFill>
                  <a:schemeClr val="tx1"/>
                </a:solidFill>
              </a:rPr>
              <a:t>na </a:t>
            </a:r>
            <a:r>
              <a:rPr lang="cs-CZ" sz="1700" b="0" dirty="0" err="1">
                <a:solidFill>
                  <a:schemeClr val="tx1"/>
                </a:solidFill>
              </a:rPr>
              <a:t>zodolnění</a:t>
            </a:r>
            <a:r>
              <a:rPr lang="cs-CZ" sz="1700" b="0" dirty="0">
                <a:solidFill>
                  <a:schemeClr val="tx1"/>
                </a:solidFill>
              </a:rPr>
              <a:t> stanice základní složky IZS </a:t>
            </a:r>
            <a:r>
              <a:rPr lang="cs-CZ" sz="1700" b="0" dirty="0" smtClean="0">
                <a:solidFill>
                  <a:schemeClr val="tx1"/>
                </a:solidFill>
              </a:rPr>
              <a:t>je ve </a:t>
            </a:r>
            <a:r>
              <a:rPr lang="cs-CZ" sz="1700" b="0" dirty="0">
                <a:solidFill>
                  <a:schemeClr val="tx1"/>
                </a:solidFill>
              </a:rPr>
              <a:t>Studii proveditelnosti popsán ve vztahu k definovaným rizikům území uvedených v příloze č. </a:t>
            </a:r>
            <a:r>
              <a:rPr lang="cs-CZ" sz="1700" b="0" dirty="0">
                <a:solidFill>
                  <a:schemeClr val="tx1"/>
                </a:solidFill>
              </a:rPr>
              <a:t>8 Specifických pravidel? </a:t>
            </a:r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72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FF0000"/>
                </a:solidFill>
              </a:rPr>
              <a:t>Projekt zaměřený na výstavbu nové stanice základní složky IZS je realizován v jedné z uvedených příčin: </a:t>
            </a:r>
            <a:endParaRPr lang="cs-CZ" sz="2100" dirty="0">
              <a:solidFill>
                <a:srgbClr val="FF0000"/>
              </a:solidFill>
            </a:endParaRPr>
          </a:p>
          <a:p>
            <a:pPr algn="just"/>
            <a:r>
              <a:rPr lang="cs-CZ" sz="2100" b="1" dirty="0" smtClean="0">
                <a:solidFill>
                  <a:srgbClr val="FF0000"/>
                </a:solidFill>
              </a:rPr>
              <a:t>	- </a:t>
            </a:r>
            <a:r>
              <a:rPr lang="cs-CZ" sz="2100" b="1" dirty="0">
                <a:solidFill>
                  <a:srgbClr val="FF0000"/>
                </a:solidFill>
              </a:rPr>
              <a:t>chod stanice je ohrožován opakujícími se výskyty mimořádných událostí </a:t>
            </a:r>
            <a:r>
              <a:rPr lang="cs-CZ" sz="2100" b="1" dirty="0" smtClean="0">
                <a:solidFill>
                  <a:srgbClr val="FF0000"/>
                </a:solidFill>
              </a:rPr>
              <a:t>	(živelní pohromy </a:t>
            </a:r>
            <a:r>
              <a:rPr lang="cs-CZ" sz="2100" b="1" dirty="0">
                <a:solidFill>
                  <a:srgbClr val="FF0000"/>
                </a:solidFill>
              </a:rPr>
              <a:t>a havárie a povodně v zátopové oblasti 20 leté vody a </a:t>
            </a:r>
            <a:r>
              <a:rPr lang="cs-CZ" sz="2100" b="1" dirty="0" smtClean="0">
                <a:solidFill>
                  <a:srgbClr val="FF0000"/>
                </a:solidFill>
              </a:rPr>
              <a:t>	méně</a:t>
            </a:r>
            <a:r>
              <a:rPr lang="cs-CZ" sz="2100" b="1" dirty="0">
                <a:solidFill>
                  <a:srgbClr val="FF0000"/>
                </a:solidFill>
              </a:rPr>
              <a:t>) znemožňující plnit </a:t>
            </a:r>
            <a:r>
              <a:rPr lang="cs-CZ" sz="2100" b="1" dirty="0" smtClean="0">
                <a:solidFill>
                  <a:srgbClr val="FF0000"/>
                </a:solidFill>
              </a:rPr>
              <a:t>funkci </a:t>
            </a:r>
            <a:r>
              <a:rPr lang="cs-CZ" sz="2100" b="1" dirty="0">
                <a:solidFill>
                  <a:srgbClr val="FF0000"/>
                </a:solidFill>
              </a:rPr>
              <a:t>složky IZS, </a:t>
            </a:r>
            <a:endParaRPr lang="cs-CZ" sz="2100" dirty="0">
              <a:solidFill>
                <a:srgbClr val="FF0000"/>
              </a:solidFill>
            </a:endParaRPr>
          </a:p>
          <a:p>
            <a:pPr algn="just"/>
            <a:r>
              <a:rPr lang="cs-CZ" sz="2100" b="1" dirty="0" smtClean="0">
                <a:solidFill>
                  <a:srgbClr val="FF0000"/>
                </a:solidFill>
              </a:rPr>
              <a:t>	- </a:t>
            </a:r>
            <a:r>
              <a:rPr lang="cs-CZ" sz="2100" b="1" dirty="0">
                <a:solidFill>
                  <a:srgbClr val="FF0000"/>
                </a:solidFill>
              </a:rPr>
              <a:t>dislokace, dispozice a stav objektu nevyhovuje zásahovým podmínkám k </a:t>
            </a:r>
            <a:r>
              <a:rPr lang="cs-CZ" sz="2100" b="1" dirty="0" smtClean="0">
                <a:solidFill>
                  <a:srgbClr val="FF0000"/>
                </a:solidFill>
              </a:rPr>
              <a:t>	řešení mimořádných </a:t>
            </a:r>
            <a:r>
              <a:rPr lang="cs-CZ" sz="2100" b="1" dirty="0">
                <a:solidFill>
                  <a:srgbClr val="FF0000"/>
                </a:solidFill>
              </a:rPr>
              <a:t>událostí (nedostačující reakční doba pro efektivní </a:t>
            </a:r>
            <a:r>
              <a:rPr lang="cs-CZ" sz="2100" b="1" dirty="0" smtClean="0">
                <a:solidFill>
                  <a:srgbClr val="FF0000"/>
                </a:solidFill>
              </a:rPr>
              <a:t>	zásah </a:t>
            </a:r>
            <a:r>
              <a:rPr lang="cs-CZ" sz="2100" b="1" dirty="0">
                <a:solidFill>
                  <a:srgbClr val="FF0000"/>
                </a:solidFill>
              </a:rPr>
              <a:t>složky IZS </a:t>
            </a:r>
            <a:r>
              <a:rPr lang="cs-CZ" sz="2100" b="1" dirty="0" smtClean="0">
                <a:solidFill>
                  <a:srgbClr val="FF0000"/>
                </a:solidFill>
              </a:rPr>
              <a:t>vycházející </a:t>
            </a:r>
            <a:r>
              <a:rPr lang="cs-CZ" sz="2100" b="1" dirty="0">
                <a:solidFill>
                  <a:srgbClr val="FF0000"/>
                </a:solidFill>
              </a:rPr>
              <a:t>z plošného pokrytí území). </a:t>
            </a:r>
            <a:endParaRPr lang="cs-CZ" sz="2100" dirty="0">
              <a:solidFill>
                <a:srgbClr val="FF0000"/>
              </a:solidFill>
            </a:endParaRPr>
          </a:p>
          <a:p>
            <a:pPr marL="914400" lvl="1" indent="-285750" algn="just">
              <a:buFont typeface="Wingdings" panose="05000000000000000000" pitchFamily="2" charset="2"/>
              <a:buChar char="ü"/>
            </a:pPr>
            <a:r>
              <a:rPr lang="cs-CZ" b="0" dirty="0">
                <a:solidFill>
                  <a:schemeClr val="tx1"/>
                </a:solidFill>
              </a:rPr>
              <a:t>chod stanice je ohrožován opakujícími se výskyty mimořádných událostí, tj. živelními pohromami způsobené změnou klimatu a haváriemi </a:t>
            </a:r>
            <a:r>
              <a:rPr lang="cs-CZ" b="0" dirty="0" smtClean="0">
                <a:solidFill>
                  <a:schemeClr val="tx1"/>
                </a:solidFill>
              </a:rPr>
              <a:t>nebezpečných </a:t>
            </a:r>
            <a:r>
              <a:rPr lang="cs-CZ" b="0" dirty="0">
                <a:solidFill>
                  <a:schemeClr val="tx1"/>
                </a:solidFill>
              </a:rPr>
              <a:t>látek; případně povodněmi v zátopové oblasti 20 leté vody a méně </a:t>
            </a:r>
            <a:r>
              <a:rPr lang="cs-CZ" dirty="0">
                <a:solidFill>
                  <a:schemeClr val="tx1"/>
                </a:solidFill>
              </a:rPr>
              <a:t>vše v souladu s přílohou č. 8 Specifických pravidel</a:t>
            </a:r>
            <a:r>
              <a:rPr lang="cs-CZ" b="0" dirty="0">
                <a:solidFill>
                  <a:schemeClr val="tx1"/>
                </a:solidFill>
              </a:rPr>
              <a:t>) znemožňující plnit funkci složky IZS</a:t>
            </a:r>
            <a:endParaRPr lang="cs-CZ" sz="3000" b="0" dirty="0">
              <a:solidFill>
                <a:schemeClr val="tx1"/>
              </a:solidFill>
            </a:endParaRPr>
          </a:p>
          <a:p>
            <a:pPr marL="914400" lvl="1" indent="-285750" algn="just">
              <a:buFont typeface="Wingdings" panose="05000000000000000000" pitchFamily="2" charset="2"/>
              <a:buChar char="ü"/>
            </a:pPr>
            <a:r>
              <a:rPr lang="cs-CZ" b="0" dirty="0">
                <a:solidFill>
                  <a:schemeClr val="tx1"/>
                </a:solidFill>
              </a:rPr>
              <a:t>dislokace, dispozice a stav objektu nevyhovuje zásahovým podmínkám k řešení mimořádných událostí (nedostačující reakční doba pro efektivní zásah složky IZS vycházející z plošného pokrytí území)</a:t>
            </a:r>
            <a:endParaRPr lang="cs-CZ" sz="3000" b="0" dirty="0">
              <a:solidFill>
                <a:schemeClr val="tx1"/>
              </a:solidFill>
            </a:endParaRPr>
          </a:p>
          <a:p>
            <a:pPr algn="just"/>
            <a:r>
              <a:rPr lang="cs-CZ" dirty="0" smtClean="0"/>
              <a:t>		pozn</a:t>
            </a:r>
            <a:r>
              <a:rPr lang="cs-CZ" dirty="0"/>
              <a:t>. u projektů, kde je žadatelem obec nebo státní organizace je toto potvrzeno </a:t>
            </a:r>
            <a:r>
              <a:rPr lang="cs-CZ" dirty="0" smtClean="0"/>
              <a:t>			v</a:t>
            </a:r>
            <a:r>
              <a:rPr lang="cs-CZ" dirty="0"/>
              <a:t> stanovisku HZS kraje, III. oddíl</a:t>
            </a:r>
            <a:endParaRPr lang="cs-CZ" sz="2800" dirty="0"/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09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>
              <a:spcAft>
                <a:spcPts val="600"/>
              </a:spcAft>
            </a:pPr>
            <a:r>
              <a:rPr lang="cs-CZ" dirty="0">
                <a:solidFill>
                  <a:srgbClr val="00B050"/>
                </a:solidFill>
              </a:rPr>
              <a:t>Obce, které zřizují jednotky požární ochrany (§ 29 zákona č. 133/1985 Sb., o požární ochraně) - jednotky sboru dobrovolných hasičů kategorie II a III (podle přílohy zákona o požární ochraně) </a:t>
            </a:r>
            <a:r>
              <a:rPr lang="cs-CZ" u="sng" dirty="0">
                <a:solidFill>
                  <a:srgbClr val="00B050"/>
                </a:solidFill>
              </a:rPr>
              <a:t>doložily doporučující stanovisko HZS ČR</a:t>
            </a:r>
          </a:p>
          <a:p>
            <a:pPr marL="454025" lvl="1" indent="-187325" algn="just">
              <a:spcBef>
                <a:spcPts val="1800"/>
              </a:spcBef>
            </a:pPr>
            <a:r>
              <a:rPr lang="cs-CZ" dirty="0">
                <a:solidFill>
                  <a:srgbClr val="00B050"/>
                </a:solidFill>
              </a:rPr>
              <a:t>Státní organizace, které zřizují jednotky požární ochrany (§ 29 zákona č. 133/1985 Sb., o požární ochraně) - jednotky HZS podniku s územní působností, </a:t>
            </a:r>
            <a:r>
              <a:rPr lang="cs-CZ" u="sng" dirty="0">
                <a:solidFill>
                  <a:srgbClr val="00B050"/>
                </a:solidFill>
              </a:rPr>
              <a:t>doložily doporučující stanovisko HZS ČR</a:t>
            </a:r>
            <a:r>
              <a:rPr lang="cs-CZ" dirty="0">
                <a:solidFill>
                  <a:srgbClr val="00B050"/>
                </a:solidFill>
              </a:rPr>
              <a:t>.</a:t>
            </a:r>
          </a:p>
          <a:p>
            <a:pPr marL="609600" lvl="1" indent="-342900" algn="just">
              <a:spcBef>
                <a:spcPts val="0"/>
              </a:spcBef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54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Centrum</a:t>
            </a:r>
          </a:p>
          <a:p>
            <a:pPr marL="454025" lvl="1" indent="-187325"/>
            <a:r>
              <a:rPr lang="cs-CZ" dirty="0" smtClean="0"/>
              <a:t>ověřují se následující rizika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realizovatelnosti projektu po věcné a finanční stránce.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nezpůsobilosti výdajů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podvodu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při zadávaní zakázek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v udržitelnosti projektu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v nedovolené veřejné podpoře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neočekávaných nebo nedovolených příjmů.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Riziko nehospodárných a neefektivních aktivit a výdajů.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být provedena na základě výsledků ex-ante analýzy rizik</a:t>
            </a:r>
          </a:p>
          <a:p>
            <a:pPr marL="454025" lvl="1" indent="-187325"/>
            <a:r>
              <a:rPr lang="cs-CZ" dirty="0" smtClean="0"/>
              <a:t>forma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administrativní ověření (zák. 255/2012 Sb.) – ověření na základě předložených dokladů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veřejnosprávní kontrola na místě (zák. 320/2001 Sb.)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administrativní veřejnosprávní kontrola (zák. 320/2001 Sb.)</a:t>
            </a:r>
          </a:p>
          <a:p>
            <a:pPr marL="454025" lvl="1" indent="-187325"/>
            <a:r>
              <a:rPr lang="cs-CZ" dirty="0" smtClean="0"/>
              <a:t>možné krácení výdajů na základě výsledku kontroly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zahrnuty nezpůsobilé výdaje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ve způsobilých výdajích zahrnuty nezpůsobilé aktivity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aktivity, které mohly být nebo již byly realizovány na základě chybně provedeného zadávacího/výběrového řízení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výdaje nebyly vynaloženy v souladu se zásadami 3E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ŘO IROP na základě výsledků hodnocení provedeného Centrem</a:t>
            </a:r>
          </a:p>
          <a:p>
            <a:pPr marL="454025" lvl="1" indent="-187325"/>
            <a:r>
              <a:rPr lang="cs-CZ" dirty="0" smtClean="0"/>
              <a:t>ŘO IROP znovu nehodnotí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749150"/>
            <a:ext cx="7700425" cy="4819290"/>
          </a:xfrm>
        </p:spPr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informace o příjemci</a:t>
            </a:r>
          </a:p>
          <a:p>
            <a:pPr marL="454025" lvl="1" indent="-187325"/>
            <a:r>
              <a:rPr lang="cs-CZ" dirty="0" smtClean="0"/>
              <a:t>informace o projektu</a:t>
            </a:r>
          </a:p>
          <a:p>
            <a:pPr marL="454025" lvl="1" indent="-187325"/>
            <a:r>
              <a:rPr lang="cs-CZ" dirty="0" smtClean="0"/>
              <a:t>povinnosti a práva příjemce</a:t>
            </a:r>
          </a:p>
          <a:p>
            <a:pPr marL="454025" lvl="1" indent="-187325"/>
            <a:r>
              <a:rPr lang="cs-CZ" dirty="0" smtClean="0"/>
              <a:t>povinnosti a práva ŘO IROP</a:t>
            </a:r>
          </a:p>
          <a:p>
            <a:pPr marL="454025" lvl="1" indent="-187325"/>
            <a:r>
              <a:rPr lang="cs-CZ" dirty="0" smtClean="0"/>
              <a:t>sankce za neplnění povinností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4239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Vydání právního aktu – Registrace akce a Rozhodnutí o poskytnutí dotace/</a:t>
            </a:r>
            <a:br>
              <a:rPr lang="cs-CZ" dirty="0" smtClean="0"/>
            </a:br>
            <a:r>
              <a:rPr lang="cs-CZ" dirty="0" smtClean="0"/>
              <a:t>Stanovení výdajů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 algn="just"/>
            <a:r>
              <a:rPr lang="cs-CZ" dirty="0" smtClean="0"/>
              <a:t>Žadatel může podat žádost o přezkum hodnocení v každé části hodnocení žádosti, ve které neuspěl.</a:t>
            </a:r>
          </a:p>
          <a:p>
            <a:pPr marL="454025" lvl="1" indent="-187325" algn="just"/>
            <a:r>
              <a:rPr lang="cs-CZ" dirty="0" smtClean="0"/>
              <a:t>Podává se do 14 kalendářních dnů ode dne doručení výsledku,       a to: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elektronicky v MS2014+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prostřednictvím odkazu na webových stránkách </a:t>
            </a:r>
            <a:r>
              <a:rPr lang="cs-CZ" sz="1700" dirty="0">
                <a:hlinkClick r:id="rId2"/>
              </a:rPr>
              <a:t>www.</a:t>
            </a:r>
            <a:r>
              <a:rPr lang="cs-CZ" sz="1700" dirty="0" err="1">
                <a:hlinkClick r:id="rId2"/>
              </a:rPr>
              <a:t>dotaceeu.cz</a:t>
            </a:r>
            <a:endParaRPr lang="cs-CZ" sz="1700" dirty="0"/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písemně prostřednictvím formuláře uvedeného na webových stránkách </a:t>
            </a:r>
            <a:r>
              <a:rPr lang="cs-CZ" sz="1700" dirty="0">
                <a:hlinkClick r:id="rId2"/>
              </a:rPr>
              <a:t>www.</a:t>
            </a:r>
            <a:r>
              <a:rPr lang="cs-CZ" sz="1700" dirty="0" err="1">
                <a:hlinkClick r:id="rId2"/>
              </a:rPr>
              <a:t>dotaceeu.cz</a:t>
            </a:r>
            <a:endParaRPr lang="cs-CZ" sz="1700" dirty="0"/>
          </a:p>
          <a:p>
            <a:pPr marL="454025" lvl="1" indent="-187325"/>
            <a:r>
              <a:rPr lang="cs-CZ" dirty="0" smtClean="0"/>
              <a:t>Přezkumné řízení provádí ŘO IROP.</a:t>
            </a:r>
          </a:p>
          <a:p>
            <a:pPr marL="454025" lvl="1" indent="-187325"/>
            <a:r>
              <a:rPr lang="cs-CZ" dirty="0" smtClean="0"/>
              <a:t>Na základě výsledku přezkumného řízení 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žádost postoupí do další fáze hodnocení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žádost je vyřazena z dalšího procesu hodnocení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Průběžná/Závěrečná Zpráva o realizaci (</a:t>
            </a:r>
            <a:r>
              <a:rPr lang="cs-CZ" dirty="0" err="1" smtClean="0"/>
              <a:t>ZoR</a:t>
            </a:r>
            <a:r>
              <a:rPr lang="cs-CZ" dirty="0" smtClean="0"/>
              <a:t>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700" dirty="0"/>
              <a:t>Sledované období je příslušná etapa, předkládá se v MS2014+ do 20 pd po ukončení etapy (průběžná)/realizace projektu (závěrečná) spolu se Zjednodušenou žádostí o platbu – jedná se o ex-post financování.</a:t>
            </a:r>
          </a:p>
          <a:p>
            <a:pPr marL="454025" lvl="1" indent="-187325"/>
            <a:r>
              <a:rPr lang="cs-CZ" dirty="0" smtClean="0"/>
              <a:t>Zpráva o udržitelnosti (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Monitoring období udržitelnosti, předkládána v MS2014+ do 10 </a:t>
            </a:r>
            <a:r>
              <a:rPr lang="cs-CZ" sz="1700" dirty="0" err="1"/>
              <a:t>pd</a:t>
            </a:r>
            <a:r>
              <a:rPr lang="cs-CZ" sz="1700" dirty="0"/>
              <a:t> od konce ročního monitorovacího období. Doba udržitelnosti se počítá od data poslední platby příjemci.</a:t>
            </a:r>
          </a:p>
          <a:p>
            <a:pPr marL="454025" lvl="1" indent="-187325"/>
            <a:r>
              <a:rPr lang="cs-CZ" dirty="0" smtClean="0"/>
              <a:t>Je možné podat až po schválení předchozích zpráv.</a:t>
            </a:r>
          </a:p>
          <a:p>
            <a:pPr marL="454025" lvl="1" indent="-187325"/>
            <a:r>
              <a:rPr lang="cs-CZ" dirty="0" smtClean="0"/>
              <a:t>Je možné podat až po uzavření změnových řízení.</a:t>
            </a:r>
          </a:p>
          <a:p>
            <a:pPr marL="454025" lvl="1" indent="-187325"/>
            <a:r>
              <a:rPr lang="cs-CZ" dirty="0" smtClean="0"/>
              <a:t>Kontrola formálních náležitostí a věcného obsahu zpráv.</a:t>
            </a:r>
          </a:p>
          <a:p>
            <a:pPr marL="898525" lvl="2" indent="-187325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iniciovat žadatel, příjemce, Centrum, ŘO IROP</a:t>
            </a:r>
          </a:p>
          <a:p>
            <a:pPr marL="454025" lvl="1" indent="-187325"/>
            <a:r>
              <a:rPr lang="cs-CZ" dirty="0"/>
              <a:t>p</a:t>
            </a:r>
            <a:r>
              <a:rPr lang="cs-CZ" dirty="0" smtClean="0"/>
              <a:t>odávání přes MS2014+</a:t>
            </a:r>
          </a:p>
          <a:p>
            <a:pPr marL="454025" lvl="1" indent="-187325"/>
            <a:r>
              <a:rPr lang="cs-CZ" dirty="0" smtClean="0"/>
              <a:t>druhy změn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změny </a:t>
            </a:r>
            <a:r>
              <a:rPr lang="cs-CZ" sz="1700" b="1" dirty="0"/>
              <a:t>před schválením prvního Rozhodnutí </a:t>
            </a:r>
            <a:r>
              <a:rPr lang="cs-CZ" sz="1700" dirty="0"/>
              <a:t>– o změně rozhoduje Centrum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změny </a:t>
            </a:r>
            <a:r>
              <a:rPr lang="cs-CZ" sz="1700" b="1" dirty="0"/>
              <a:t>po schválení prvního Rozhodnutí</a:t>
            </a:r>
            <a:r>
              <a:rPr lang="cs-CZ" sz="1700" dirty="0"/>
              <a:t>, </a:t>
            </a:r>
            <a:r>
              <a:rPr lang="cs-CZ" sz="1700" b="1" dirty="0"/>
              <a:t>které nemění údaje na Rozhodnutí</a:t>
            </a:r>
            <a:r>
              <a:rPr lang="cs-CZ" sz="1700" dirty="0"/>
              <a:t> – o změně rozhoduje Centrum</a:t>
            </a:r>
          </a:p>
          <a:p>
            <a:pPr marL="996950" lvl="2" indent="-28575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dirty="0"/>
              <a:t>změny </a:t>
            </a:r>
            <a:r>
              <a:rPr lang="cs-CZ" sz="1700" b="1" dirty="0"/>
              <a:t>po schválení prvního Rozhodnutí, které mění údaje na Rozhodnutí </a:t>
            </a:r>
            <a:r>
              <a:rPr lang="cs-CZ" sz="1700" dirty="0"/>
              <a:t>–  o změně rozhoduje ŘO IROP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cs-CZ" dirty="0"/>
              <a:t>Vám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1136341" y="4589812"/>
            <a:ext cx="7119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</a:rPr>
              <a:t>Ing. Anna </a:t>
            </a:r>
            <a:r>
              <a:rPr lang="cs-CZ" dirty="0" smtClean="0">
                <a:solidFill>
                  <a:schemeClr val="bg1"/>
                </a:solidFill>
                <a:latin typeface="Calibri" panose="020F0502020204030204" pitchFamily="34" charset="0"/>
              </a:rPr>
              <a:t>Kreutziger, vedoucí oddělení realizace projektů OSS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hlinkClick r:id="rId2"/>
              </a:rPr>
              <a:t>anna.kreutziger@crr.cz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sz="2400" dirty="0" smtClean="0"/>
              <a:t>Probíhá na </a:t>
            </a:r>
            <a:r>
              <a:rPr lang="cs-CZ" sz="2400" dirty="0" smtClean="0"/>
              <a:t>krajském </a:t>
            </a:r>
            <a:r>
              <a:rPr lang="cs-CZ" sz="2400" dirty="0"/>
              <a:t>oddělení </a:t>
            </a:r>
            <a:r>
              <a:rPr lang="cs-CZ" sz="2400" dirty="0" smtClean="0"/>
              <a:t>Centra / oddělení </a:t>
            </a:r>
            <a:r>
              <a:rPr lang="cs-CZ" sz="2400" dirty="0" smtClean="0"/>
              <a:t>hodnocení </a:t>
            </a:r>
            <a:r>
              <a:rPr lang="cs-CZ" sz="2400" dirty="0"/>
              <a:t>projektů OSS</a:t>
            </a:r>
            <a:endParaRPr lang="cs-CZ" sz="2400" dirty="0" smtClean="0"/>
          </a:p>
          <a:p>
            <a:pPr marL="454025" lvl="1" indent="-187325"/>
            <a:r>
              <a:rPr lang="cs-CZ" sz="2400" dirty="0" smtClean="0"/>
              <a:t>Fáze hodnocení (provádí Centrum)</a:t>
            </a:r>
          </a:p>
          <a:p>
            <a:pPr marL="898525" lvl="2" indent="-187325"/>
            <a:r>
              <a:rPr lang="cs-CZ" sz="2400" dirty="0" smtClean="0"/>
              <a:t>kontrola přijatelnosti a kontrola formálních náležitostí</a:t>
            </a:r>
          </a:p>
          <a:p>
            <a:pPr marL="898525" lvl="2" indent="-187325"/>
            <a:r>
              <a:rPr lang="cs-CZ" sz="2400" dirty="0" smtClean="0"/>
              <a:t>ex-ante analýza rizik</a:t>
            </a:r>
          </a:p>
          <a:p>
            <a:pPr marL="898525" lvl="2" indent="-187325"/>
            <a:r>
              <a:rPr lang="cs-CZ" sz="2400" dirty="0" smtClean="0"/>
              <a:t>ex-ante kontrola</a:t>
            </a:r>
          </a:p>
          <a:p>
            <a:pPr marL="454025" lvl="1" indent="-187325"/>
            <a:r>
              <a:rPr lang="cs-CZ" sz="2400" dirty="0" smtClean="0"/>
              <a:t>Fáze výběru projektů (provádí ŘO IROP)</a:t>
            </a:r>
          </a:p>
          <a:p>
            <a:pPr marL="898525" lvl="2" indent="-187325"/>
            <a:r>
              <a:rPr lang="cs-CZ" sz="2400" dirty="0" smtClean="0"/>
              <a:t>výběr projektu</a:t>
            </a:r>
          </a:p>
          <a:p>
            <a:pPr marL="898525" lvl="2" indent="-187325"/>
            <a:r>
              <a:rPr lang="cs-CZ" sz="24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provedena do </a:t>
            </a:r>
            <a:r>
              <a:rPr lang="cs-CZ" dirty="0" smtClean="0">
                <a:solidFill>
                  <a:srgbClr val="FF0000"/>
                </a:solidFill>
              </a:rPr>
              <a:t>21 </a:t>
            </a:r>
            <a:r>
              <a:rPr lang="cs-CZ" dirty="0" err="1" smtClean="0">
                <a:solidFill>
                  <a:srgbClr val="FF0000"/>
                </a:solidFill>
              </a:rPr>
              <a:t>pd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od podání žádosti o podporu</a:t>
            </a:r>
          </a:p>
          <a:p>
            <a:pPr marL="454025" lvl="1" indent="-187325"/>
            <a:r>
              <a:rPr lang="cs-CZ" dirty="0" smtClean="0"/>
              <a:t>probíhá elektronicky v MS2014+, kontrolu provádí Centrum</a:t>
            </a:r>
          </a:p>
          <a:p>
            <a:pPr marL="454025" lvl="1" indent="-187325"/>
            <a:r>
              <a:rPr lang="cs-CZ" dirty="0" smtClean="0"/>
              <a:t>eliminační kritéria (vždy odpověď „ANO“ x „NE“)</a:t>
            </a:r>
          </a:p>
          <a:p>
            <a:pPr marL="454025" lvl="1" indent="-187325" algn="just"/>
            <a:r>
              <a:rPr lang="cs-CZ" dirty="0"/>
              <a:t>Obecná a specifická kritéria přijatelnosti jsou rozdělena na kritéria </a:t>
            </a:r>
            <a:r>
              <a:rPr lang="cs-CZ" dirty="0" smtClean="0">
                <a:solidFill>
                  <a:srgbClr val="00B050"/>
                </a:solidFill>
              </a:rPr>
              <a:t>NAPRAVITELNÁ (18)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>
                <a:solidFill>
                  <a:srgbClr val="FF0000"/>
                </a:solidFill>
              </a:rPr>
              <a:t>NENAPRAVITELNÁ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(5)</a:t>
            </a:r>
            <a:endParaRPr lang="cs-CZ" dirty="0" smtClean="0">
              <a:solidFill>
                <a:srgbClr val="FF0000"/>
              </a:solidFill>
            </a:endParaRPr>
          </a:p>
          <a:p>
            <a:pPr marL="454025" lvl="1" indent="-187325" algn="just"/>
            <a:r>
              <a:rPr lang="cs-CZ" dirty="0" smtClean="0"/>
              <a:t>Kritéria </a:t>
            </a:r>
            <a:r>
              <a:rPr lang="cs-CZ" dirty="0"/>
              <a:t>formálních náležitostí jsou vždy </a:t>
            </a:r>
            <a:r>
              <a:rPr lang="cs-CZ" dirty="0" smtClean="0">
                <a:solidFill>
                  <a:srgbClr val="00B050"/>
                </a:solidFill>
              </a:rPr>
              <a:t>NAPRAVITELNÁ (3)</a:t>
            </a:r>
            <a:r>
              <a:rPr lang="cs-CZ" dirty="0" smtClean="0"/>
              <a:t>. </a:t>
            </a:r>
            <a:endParaRPr lang="cs-CZ" dirty="0" smtClean="0"/>
          </a:p>
          <a:p>
            <a:pPr marL="454025" lvl="1" indent="-187325" algn="just"/>
            <a:r>
              <a:rPr lang="cs-CZ" dirty="0" smtClean="0"/>
              <a:t>V </a:t>
            </a:r>
            <a:r>
              <a:rPr lang="cs-CZ" dirty="0"/>
              <a:t>případě nesplnění alespoň jednoho kritéria s příznakem </a:t>
            </a:r>
            <a:r>
              <a:rPr lang="cs-CZ" dirty="0" smtClean="0">
                <a:solidFill>
                  <a:srgbClr val="FF0000"/>
                </a:solidFill>
              </a:rPr>
              <a:t>NENAPRAVITELNÉ</a:t>
            </a:r>
            <a:r>
              <a:rPr lang="cs-CZ" dirty="0" smtClean="0"/>
              <a:t> je </a:t>
            </a:r>
            <a:r>
              <a:rPr lang="cs-CZ" dirty="0"/>
              <a:t>žádost o podporu vyloučena z dalšího procesu hodnocení. </a:t>
            </a:r>
            <a:endParaRPr lang="cs-CZ" dirty="0" smtClean="0"/>
          </a:p>
          <a:p>
            <a:pPr marL="454025" lvl="1" indent="-187325" algn="just"/>
            <a:r>
              <a:rPr lang="cs-CZ" dirty="0" smtClean="0"/>
              <a:t>V případě nesplnění jakéhokoliv </a:t>
            </a:r>
            <a:r>
              <a:rPr lang="cs-CZ" dirty="0" smtClean="0">
                <a:solidFill>
                  <a:srgbClr val="00B050"/>
                </a:solidFill>
              </a:rPr>
              <a:t>NAPRAVITELNÉHO</a:t>
            </a:r>
            <a:r>
              <a:rPr lang="cs-CZ" dirty="0" smtClean="0"/>
              <a:t> kritéria přijatelnosti a formálních náležitostí lze žadatele vyzvat k </a:t>
            </a:r>
            <a:r>
              <a:rPr lang="cs-CZ" u="sng" dirty="0" smtClean="0"/>
              <a:t>doplnění</a:t>
            </a:r>
            <a:r>
              <a:rPr lang="cs-CZ" dirty="0" smtClean="0"/>
              <a:t> (max. 2x)</a:t>
            </a:r>
            <a:endParaRPr lang="cs-CZ" dirty="0"/>
          </a:p>
          <a:p>
            <a:pPr marL="454025" lvl="1" indent="-187325"/>
            <a:r>
              <a:rPr lang="cs-CZ" dirty="0" smtClean="0"/>
              <a:t>výzvy k doplnění jsou žadateli zasílány formou depeší </a:t>
            </a:r>
            <a:r>
              <a:rPr lang="cs-CZ" dirty="0" smtClean="0"/>
              <a:t>v </a:t>
            </a:r>
            <a:r>
              <a:rPr lang="cs-CZ" dirty="0" smtClean="0"/>
              <a:t>MS2014</a:t>
            </a:r>
            <a:r>
              <a:rPr lang="cs-CZ" dirty="0" smtClean="0"/>
              <a:t>+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>
                <a:solidFill>
                  <a:srgbClr val="00B050"/>
                </a:solidFill>
              </a:rPr>
              <a:t>Žádost </a:t>
            </a:r>
            <a:r>
              <a:rPr lang="cs-CZ" dirty="0" smtClean="0">
                <a:solidFill>
                  <a:srgbClr val="00B050"/>
                </a:solidFill>
              </a:rPr>
              <a:t>o podporu je </a:t>
            </a:r>
            <a:r>
              <a:rPr lang="cs-CZ" dirty="0" smtClean="0">
                <a:solidFill>
                  <a:srgbClr val="00B050"/>
                </a:solidFill>
              </a:rPr>
              <a:t>podána v předepsané formě</a:t>
            </a:r>
          </a:p>
          <a:p>
            <a:pPr marL="898525" lvl="2" indent="-187325"/>
            <a:r>
              <a:rPr lang="cs-CZ" sz="1800" dirty="0" smtClean="0"/>
              <a:t>přes MS2014+</a:t>
            </a:r>
          </a:p>
          <a:p>
            <a:pPr marL="898525" lvl="2" indent="-187325"/>
            <a:r>
              <a:rPr lang="cs-CZ" sz="1800" dirty="0" smtClean="0"/>
              <a:t>minimální délka etapy 3 měsíce</a:t>
            </a:r>
          </a:p>
          <a:p>
            <a:pPr marL="454025" lvl="1" indent="-187325"/>
            <a:r>
              <a:rPr lang="cs-CZ" dirty="0" smtClean="0">
                <a:solidFill>
                  <a:srgbClr val="00B050"/>
                </a:solidFill>
              </a:rPr>
              <a:t>Žádost </a:t>
            </a:r>
            <a:r>
              <a:rPr lang="cs-CZ" dirty="0" smtClean="0">
                <a:solidFill>
                  <a:srgbClr val="00B050"/>
                </a:solidFill>
              </a:rPr>
              <a:t>o podporu je </a:t>
            </a:r>
            <a:r>
              <a:rPr lang="cs-CZ" dirty="0" smtClean="0">
                <a:solidFill>
                  <a:srgbClr val="00B050"/>
                </a:solidFill>
              </a:rPr>
              <a:t>podepsána oprávněným zástupcem žadatele</a:t>
            </a:r>
          </a:p>
          <a:p>
            <a:pPr marL="898525" lvl="2" indent="-187325"/>
            <a:r>
              <a:rPr lang="cs-CZ" sz="1800" dirty="0" smtClean="0"/>
              <a:t>statutární zástupce, popř. pověřená osoba na základě plné moci/pověření</a:t>
            </a:r>
          </a:p>
          <a:p>
            <a:pPr marL="454025" lvl="1" indent="-187325"/>
            <a:r>
              <a:rPr lang="cs-CZ" dirty="0" smtClean="0">
                <a:solidFill>
                  <a:srgbClr val="00B050"/>
                </a:solidFill>
              </a:rPr>
              <a:t>Jsou doloženy všechny povinné přílohy a obsahově splňují </a:t>
            </a:r>
            <a:r>
              <a:rPr lang="cs-CZ" dirty="0" smtClean="0">
                <a:solidFill>
                  <a:srgbClr val="00B050"/>
                </a:solidFill>
              </a:rPr>
              <a:t>náležitosti požadované v dokumentaci výzvy</a:t>
            </a:r>
            <a:endParaRPr lang="cs-CZ" dirty="0" smtClean="0">
              <a:solidFill>
                <a:srgbClr val="00B050"/>
              </a:solidFill>
            </a:endParaRPr>
          </a:p>
          <a:p>
            <a:pPr marL="711200" lvl="2" indent="0">
              <a:buNone/>
            </a:pPr>
            <a:r>
              <a:rPr lang="cs-CZ" sz="1800" b="1" dirty="0" smtClean="0"/>
              <a:t>1) Plná moc/pověření</a:t>
            </a:r>
          </a:p>
          <a:p>
            <a:pPr marL="711200" lvl="2" indent="0">
              <a:buNone/>
            </a:pPr>
            <a:r>
              <a:rPr lang="cs-CZ" sz="1800" b="1" dirty="0" smtClean="0"/>
              <a:t>2) Dokumentace k zadávacím a výběrovým řízením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>
                <a:solidFill>
                  <a:srgbClr val="00B050"/>
                </a:solidFill>
              </a:rPr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3) </a:t>
            </a:r>
            <a:r>
              <a:rPr lang="cs-CZ" sz="1800" b="1" dirty="0"/>
              <a:t>Územní rozhodnutí s nabytím právní moci nebo územní souhlas nebo účinná veřejnoprávní smlouva nahrazující územní řízení </a:t>
            </a:r>
            <a:r>
              <a:rPr lang="cs-CZ" sz="1800" dirty="0" smtClean="0"/>
              <a:t>– dokládá se v případě, že to charakter projektu (stavby) vyžaduje</a:t>
            </a:r>
          </a:p>
          <a:p>
            <a:pPr marL="711200" lvl="2" indent="0" algn="just">
              <a:buNone/>
            </a:pPr>
            <a:r>
              <a:rPr lang="cs-CZ" sz="1800" b="1" dirty="0"/>
              <a:t>4</a:t>
            </a:r>
            <a:r>
              <a:rPr lang="cs-CZ" sz="1800" b="1" dirty="0" smtClean="0"/>
              <a:t>) </a:t>
            </a:r>
            <a:r>
              <a:rPr lang="cs-CZ" sz="1800" b="1" dirty="0"/>
              <a:t>Žádost o stavební povolení nebo </a:t>
            </a:r>
            <a:r>
              <a:rPr lang="cs-CZ" sz="1800" b="1" dirty="0" smtClean="0"/>
              <a:t>ohlášení </a:t>
            </a:r>
            <a:r>
              <a:rPr lang="cs-CZ" sz="1800" dirty="0" smtClean="0"/>
              <a:t>(potvrzené stavebním úřadem), </a:t>
            </a:r>
            <a:r>
              <a:rPr lang="cs-CZ" sz="1800" b="1" dirty="0"/>
              <a:t>případně stavební povolení nebo souhlas s provedením ohlášeného stavebního záměru nebo veřejnoprávní smlouva nahrazující stavební povolení </a:t>
            </a:r>
            <a:r>
              <a:rPr lang="cs-CZ" sz="1800" dirty="0" smtClean="0"/>
              <a:t>– dokládá se to, co je pro projekt (stavbu) </a:t>
            </a:r>
            <a:r>
              <a:rPr lang="cs-CZ" sz="1800" dirty="0" smtClean="0"/>
              <a:t>relevantní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Upozornění:</a:t>
            </a:r>
            <a:r>
              <a:rPr lang="cs-CZ" sz="1800" dirty="0" smtClean="0"/>
              <a:t> žadatel musí </a:t>
            </a:r>
            <a:r>
              <a:rPr lang="cs-CZ" sz="1800" dirty="0"/>
              <a:t>nejpozději do vydání Rozhodnutí/Stanovení výdajů doložit stavební povolení s nabytím právní moci nebo souhlas s provedením ohlášeného stavebního záměru. 	</a:t>
            </a:r>
          </a:p>
          <a:p>
            <a:pPr marL="711200" lvl="2" indent="0" algn="just">
              <a:buNone/>
            </a:pPr>
            <a:endParaRPr lang="cs-CZ" sz="1800" dirty="0" smtClean="0"/>
          </a:p>
          <a:p>
            <a:pPr marL="898525" lvl="2" indent="-187325" algn="just"/>
            <a:endParaRPr lang="cs-CZ" sz="18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>
                <a:solidFill>
                  <a:srgbClr val="00B050"/>
                </a:solidFill>
              </a:rPr>
              <a:t>Jsou doloženy všechny povinné přílohy a obsahově splňují požadované náležitosti</a:t>
            </a:r>
          </a:p>
          <a:p>
            <a:pPr marL="711200" lvl="2" indent="0" algn="just">
              <a:buNone/>
            </a:pPr>
            <a:r>
              <a:rPr lang="cs-CZ" sz="1800" b="1" dirty="0" smtClean="0"/>
              <a:t>5) </a:t>
            </a:r>
            <a:r>
              <a:rPr lang="cs-CZ" sz="1800" b="1" dirty="0"/>
              <a:t>Projektová dokumentace pro vydání stavebního povolení nebo pro ohlášení stavby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/>
              <a:t>zpracovaná autorizovaným projektantem nebo </a:t>
            </a:r>
            <a:r>
              <a:rPr lang="cs-CZ" sz="1800" dirty="0" smtClean="0"/>
              <a:t> </a:t>
            </a:r>
            <a:r>
              <a:rPr lang="cs-CZ" sz="1800" dirty="0"/>
              <a:t>ověřená stavebním úřadem ve stavebním řízení </a:t>
            </a:r>
            <a:endParaRPr lang="cs-CZ" sz="1800" dirty="0" smtClean="0"/>
          </a:p>
          <a:p>
            <a:pPr marL="711200" lvl="2" indent="0" algn="just">
              <a:buNone/>
            </a:pPr>
            <a:r>
              <a:rPr lang="cs-CZ" sz="1800" b="1" dirty="0"/>
              <a:t>6</a:t>
            </a:r>
            <a:r>
              <a:rPr lang="cs-CZ" sz="1800" b="1" dirty="0" smtClean="0"/>
              <a:t>) </a:t>
            </a:r>
            <a:r>
              <a:rPr lang="cs-CZ" sz="1800" b="1" dirty="0"/>
              <a:t>Doklad o prokázání právních vztahů k nemovitému majetku, který je předmětem projektu </a:t>
            </a:r>
            <a:r>
              <a:rPr lang="cs-CZ" sz="1800" dirty="0" smtClean="0"/>
              <a:t>– </a:t>
            </a:r>
            <a:r>
              <a:rPr lang="cs-CZ" sz="1800" dirty="0"/>
              <a:t>výpis z katastru nemovitostí </a:t>
            </a:r>
            <a:r>
              <a:rPr lang="cs-CZ" sz="1800" dirty="0" smtClean="0"/>
              <a:t>ne starší </a:t>
            </a:r>
            <a:r>
              <a:rPr lang="cs-CZ" sz="1800" dirty="0"/>
              <a:t>než 3 </a:t>
            </a:r>
            <a:r>
              <a:rPr lang="cs-CZ" sz="1800" dirty="0" smtClean="0"/>
              <a:t>měsíce (v případě, že žadatel je vlastník nebo subjekt s právem hospodaření); jiné dokumenty, které </a:t>
            </a:r>
            <a:r>
              <a:rPr lang="cs-CZ" sz="1800" dirty="0"/>
              <a:t>osvědčují jiné právo k uvedenému majetku, např. smlouva o smlouvě budoucí či jiný právní úkon nebo právní akt opravňující žadatele k užívání </a:t>
            </a:r>
            <a:r>
              <a:rPr lang="cs-CZ" sz="1800" dirty="0" smtClean="0"/>
              <a:t>nemovitostí; nájemní smlouva (</a:t>
            </a:r>
            <a:r>
              <a:rPr lang="cs-CZ" sz="1800" dirty="0"/>
              <a:t>ve smlouvě </a:t>
            </a:r>
            <a:r>
              <a:rPr lang="cs-CZ" sz="1800" dirty="0" smtClean="0"/>
              <a:t>musí být zakotveno technické zhodnocení pronajatého majetku)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29</a:t>
            </a:r>
            <a:r>
              <a:rPr lang="cs-CZ" dirty="0" smtClean="0"/>
              <a:t>.6.2016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1944</Words>
  <Application>Microsoft Office PowerPoint</Application>
  <PresentationFormat>Předvádění na obrazovce (4:3)</PresentationFormat>
  <Paragraphs>344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2" baseType="lpstr">
      <vt:lpstr>CRR template</vt:lpstr>
      <vt:lpstr>sablona_centrum_2016</vt:lpstr>
      <vt:lpstr>Příjem a hodnocení  žádostí o podporu</vt:lpstr>
      <vt:lpstr>Role Centra pro regionální rozvoj  České republiky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Ex-ante kontrola</vt:lpstr>
      <vt:lpstr>Výběr projektů</vt:lpstr>
      <vt:lpstr>Vydání právního aktu – Registrace akce a Rozhodnutí o poskytnutí dotace/ Stanovení výdajů</vt:lpstr>
      <vt:lpstr>Žádost o přezkum výsledku hodnocení</vt:lpstr>
      <vt:lpstr>Monitorování realizace projektů</vt:lpstr>
      <vt:lpstr>Změny v projektech</vt:lpstr>
      <vt:lpstr>Děkuji Vám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Kreutziger Anna</cp:lastModifiedBy>
  <cp:revision>294</cp:revision>
  <cp:lastPrinted>2016-04-13T14:34:58Z</cp:lastPrinted>
  <dcterms:created xsi:type="dcterms:W3CDTF">2014-09-16T20:50:40Z</dcterms:created>
  <dcterms:modified xsi:type="dcterms:W3CDTF">2016-06-28T19:14:46Z</dcterms:modified>
</cp:coreProperties>
</file>