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3"/>
  </p:notesMasterIdLst>
  <p:handoutMasterIdLst>
    <p:handoutMasterId r:id="rId44"/>
  </p:handoutMasterIdLst>
  <p:sldIdLst>
    <p:sldId id="260" r:id="rId2"/>
    <p:sldId id="261" r:id="rId3"/>
    <p:sldId id="286" r:id="rId4"/>
    <p:sldId id="284" r:id="rId5"/>
    <p:sldId id="285" r:id="rId6"/>
    <p:sldId id="265" r:id="rId7"/>
    <p:sldId id="264" r:id="rId8"/>
    <p:sldId id="266" r:id="rId9"/>
    <p:sldId id="313" r:id="rId10"/>
    <p:sldId id="297" r:id="rId11"/>
    <p:sldId id="319" r:id="rId12"/>
    <p:sldId id="311" r:id="rId13"/>
    <p:sldId id="312" r:id="rId14"/>
    <p:sldId id="317" r:id="rId15"/>
    <p:sldId id="318" r:id="rId16"/>
    <p:sldId id="321" r:id="rId17"/>
    <p:sldId id="304" r:id="rId18"/>
    <p:sldId id="303" r:id="rId19"/>
    <p:sldId id="302" r:id="rId20"/>
    <p:sldId id="320" r:id="rId21"/>
    <p:sldId id="315" r:id="rId22"/>
    <p:sldId id="301" r:id="rId23"/>
    <p:sldId id="322" r:id="rId24"/>
    <p:sldId id="307" r:id="rId25"/>
    <p:sldId id="323" r:id="rId26"/>
    <p:sldId id="324" r:id="rId27"/>
    <p:sldId id="325" r:id="rId28"/>
    <p:sldId id="326" r:id="rId29"/>
    <p:sldId id="327" r:id="rId30"/>
    <p:sldId id="328" r:id="rId31"/>
    <p:sldId id="329" r:id="rId32"/>
    <p:sldId id="330" r:id="rId33"/>
    <p:sldId id="274" r:id="rId34"/>
    <p:sldId id="276" r:id="rId35"/>
    <p:sldId id="278" r:id="rId36"/>
    <p:sldId id="279" r:id="rId37"/>
    <p:sldId id="282" r:id="rId38"/>
    <p:sldId id="280" r:id="rId39"/>
    <p:sldId id="331" r:id="rId40"/>
    <p:sldId id="281" r:id="rId41"/>
    <p:sldId id="262" r:id="rId42"/>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82">
          <p15:clr>
            <a:srgbClr val="A4A3A4"/>
          </p15:clr>
        </p15:guide>
        <p15:guide id="2" pos="48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127">
          <p15:clr>
            <a:srgbClr val="A4A3A4"/>
          </p15:clr>
        </p15:guide>
        <p15:guide id="4"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kopalíková Lenka" initials="SL" lastIdx="2"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29C"/>
    <a:srgbClr val="CCCCCC"/>
    <a:srgbClr val="5FA4E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64" autoAdjust="0"/>
    <p:restoredTop sz="95252" autoAdjust="0"/>
  </p:normalViewPr>
  <p:slideViewPr>
    <p:cSldViewPr snapToGrid="0" snapToObjects="1">
      <p:cViewPr varScale="1">
        <p:scale>
          <a:sx n="67" d="100"/>
          <a:sy n="67" d="100"/>
        </p:scale>
        <p:origin x="1368" y="60"/>
      </p:cViewPr>
      <p:guideLst>
        <p:guide orient="horz" pos="3382"/>
        <p:guide pos="487"/>
      </p:guideLst>
    </p:cSldViewPr>
  </p:slideViewPr>
  <p:outlineViewPr>
    <p:cViewPr>
      <p:scale>
        <a:sx n="33" d="100"/>
        <a:sy n="33" d="100"/>
      </p:scale>
      <p:origin x="0" y="55404"/>
    </p:cViewPr>
  </p:outlineViewPr>
  <p:notesTextViewPr>
    <p:cViewPr>
      <p:scale>
        <a:sx n="100" d="100"/>
        <a:sy n="100" d="100"/>
      </p:scale>
      <p:origin x="0" y="0"/>
    </p:cViewPr>
  </p:notesTextViewPr>
  <p:sorterViewPr>
    <p:cViewPr>
      <p:scale>
        <a:sx n="200" d="100"/>
        <a:sy n="200" d="100"/>
      </p:scale>
      <p:origin x="0" y="0"/>
    </p:cViewPr>
  </p:sorterViewPr>
  <p:notesViewPr>
    <p:cSldViewPr snapToGrid="0" snapToObjects="1">
      <p:cViewPr varScale="1">
        <p:scale>
          <a:sx n="67" d="100"/>
          <a:sy n="67" d="100"/>
        </p:scale>
        <p:origin x="-3228" y="-96"/>
      </p:cViewPr>
      <p:guideLst>
        <p:guide orient="horz" pos="2880"/>
        <p:guide pos="2160"/>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F424D319-7988-0C47-A5AD-1F558D33A394}" type="datetimeFigureOut">
              <a:rPr lang="en-US" smtClean="0"/>
              <a:pPr/>
              <a:t>11/17/2015</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7736DEBE-37C2-3D4C-B405-6A6964797A22}" type="slidenum">
              <a:rPr lang="en-US" smtClean="0"/>
              <a:pPr/>
              <a:t>‹#›</a:t>
            </a:fld>
            <a:endParaRPr lang="en-US"/>
          </a:p>
        </p:txBody>
      </p:sp>
    </p:spTree>
    <p:extLst>
      <p:ext uri="{BB962C8B-B14F-4D97-AF65-F5344CB8AC3E}">
        <p14:creationId xmlns:p14="http://schemas.microsoft.com/office/powerpoint/2010/main" val="23289328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A6DD4C1-CE3B-8245-AB32-946652F98E9B}" type="datetimeFigureOut">
              <a:rPr lang="en-US" smtClean="0"/>
              <a:pPr/>
              <a:t>11/17/2015</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61A35AD-0B81-F94A-83A1-9125CBB4FF2A}" type="slidenum">
              <a:rPr lang="en-US" smtClean="0"/>
              <a:pPr/>
              <a:t>‹#›</a:t>
            </a:fld>
            <a:endParaRPr lang="en-US"/>
          </a:p>
        </p:txBody>
      </p:sp>
    </p:spTree>
    <p:extLst>
      <p:ext uri="{BB962C8B-B14F-4D97-AF65-F5344CB8AC3E}">
        <p14:creationId xmlns:p14="http://schemas.microsoft.com/office/powerpoint/2010/main" val="326361958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10</a:t>
            </a:fld>
            <a:endParaRPr lang="en-US"/>
          </a:p>
        </p:txBody>
      </p:sp>
    </p:spTree>
    <p:extLst>
      <p:ext uri="{BB962C8B-B14F-4D97-AF65-F5344CB8AC3E}">
        <p14:creationId xmlns:p14="http://schemas.microsoft.com/office/powerpoint/2010/main" val="541659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11</a:t>
            </a:fld>
            <a:endParaRPr lang="en-US"/>
          </a:p>
        </p:txBody>
      </p:sp>
    </p:spTree>
    <p:extLst>
      <p:ext uri="{BB962C8B-B14F-4D97-AF65-F5344CB8AC3E}">
        <p14:creationId xmlns:p14="http://schemas.microsoft.com/office/powerpoint/2010/main" val="3250240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12</a:t>
            </a:fld>
            <a:endParaRPr lang="en-US"/>
          </a:p>
        </p:txBody>
      </p:sp>
    </p:spTree>
    <p:extLst>
      <p:ext uri="{BB962C8B-B14F-4D97-AF65-F5344CB8AC3E}">
        <p14:creationId xmlns:p14="http://schemas.microsoft.com/office/powerpoint/2010/main" val="545970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13</a:t>
            </a:fld>
            <a:endParaRPr lang="en-US"/>
          </a:p>
        </p:txBody>
      </p:sp>
    </p:spTree>
    <p:extLst>
      <p:ext uri="{BB962C8B-B14F-4D97-AF65-F5344CB8AC3E}">
        <p14:creationId xmlns:p14="http://schemas.microsoft.com/office/powerpoint/2010/main" val="1592794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14</a:t>
            </a:fld>
            <a:endParaRPr lang="en-US"/>
          </a:p>
        </p:txBody>
      </p:sp>
    </p:spTree>
    <p:extLst>
      <p:ext uri="{BB962C8B-B14F-4D97-AF65-F5344CB8AC3E}">
        <p14:creationId xmlns:p14="http://schemas.microsoft.com/office/powerpoint/2010/main" val="1189613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Pověřovací akt</a:t>
            </a:r>
          </a:p>
          <a:p>
            <a:r>
              <a:rPr lang="cs-CZ" dirty="0" smtClean="0"/>
              <a:t>Vydaný v souladu s Rozhodnutím Komise ze dne 20. prosince 2011 </a:t>
            </a:r>
            <a:br>
              <a:rPr lang="cs-CZ" dirty="0" smtClean="0"/>
            </a:br>
            <a:r>
              <a:rPr lang="cs-CZ" dirty="0" smtClean="0"/>
              <a:t>o použití čl. 106 odst. 2 Smlouvy o fungování Evropské unie na státní podporu ve formě vyrovnávací platby za závazek veřejné služby udělené určitým podnikům pověřeným poskytováním služeb obecného hospodářského zájmu. </a:t>
            </a:r>
          </a:p>
          <a:p>
            <a:r>
              <a:rPr lang="cs-CZ" dirty="0" smtClean="0"/>
              <a:t>Žadatel musí být jasně pověřen k výkonu služby obecného hospodářského zájmu, k jejímuž kvalitnějšímu poskytování čerpá podporu v rámci výzvy. </a:t>
            </a:r>
          </a:p>
          <a:p>
            <a:endParaRPr lang="cs-CZ" dirty="0"/>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15</a:t>
            </a:fld>
            <a:endParaRPr lang="en-US"/>
          </a:p>
        </p:txBody>
      </p:sp>
    </p:spTree>
    <p:extLst>
      <p:ext uri="{BB962C8B-B14F-4D97-AF65-F5344CB8AC3E}">
        <p14:creationId xmlns:p14="http://schemas.microsoft.com/office/powerpoint/2010/main" val="3361947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Pověřovací akt</a:t>
            </a:r>
          </a:p>
          <a:p>
            <a:r>
              <a:rPr lang="cs-CZ" dirty="0" smtClean="0"/>
              <a:t>Vydaný v souladu s Rozhodnutím Komise ze dne 20. prosince 2011 </a:t>
            </a:r>
            <a:br>
              <a:rPr lang="cs-CZ" dirty="0" smtClean="0"/>
            </a:br>
            <a:r>
              <a:rPr lang="cs-CZ" dirty="0" smtClean="0"/>
              <a:t>o použití čl. 106 odst. 2 Smlouvy o fungování Evropské unie na státní podporu ve formě vyrovnávací platby za závazek veřejné služby udělené určitým podnikům pověřeným poskytováním služeb obecného hospodářského zájmu. </a:t>
            </a:r>
          </a:p>
          <a:p>
            <a:r>
              <a:rPr lang="cs-CZ" dirty="0" smtClean="0"/>
              <a:t>Žadatel musí být jasně pověřen k výkonu služby obecného hospodářského zájmu, k jejímuž kvalitnějšímu poskytování čerpá podporu v rámci výzvy. </a:t>
            </a:r>
          </a:p>
          <a:p>
            <a:endParaRPr lang="cs-CZ" dirty="0"/>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16</a:t>
            </a:fld>
            <a:endParaRPr lang="en-US"/>
          </a:p>
        </p:txBody>
      </p:sp>
    </p:spTree>
    <p:extLst>
      <p:ext uri="{BB962C8B-B14F-4D97-AF65-F5344CB8AC3E}">
        <p14:creationId xmlns:p14="http://schemas.microsoft.com/office/powerpoint/2010/main" val="5913663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15082"/>
            <a:ext cx="7772400" cy="1997296"/>
          </a:xfrm>
        </p:spPr>
        <p:txBody>
          <a:bodyPr anchor="t">
            <a:normAutofit/>
          </a:bodyPr>
          <a:lstStyle>
            <a:lvl1pPr>
              <a:defRPr sz="4400">
                <a:solidFill>
                  <a:schemeClr val="bg1"/>
                </a:solidFill>
              </a:defRPr>
            </a:lvl1pPr>
          </a:lstStyle>
          <a:p>
            <a:r>
              <a:rPr lang="cs-CZ" smtClean="0"/>
              <a:t>Click to edit Master title style</a:t>
            </a:r>
            <a:endParaRPr lang="en-US" dirty="0"/>
          </a:p>
        </p:txBody>
      </p:sp>
      <p:sp>
        <p:nvSpPr>
          <p:cNvPr id="3" name="Subtitle 2"/>
          <p:cNvSpPr>
            <a:spLocks noGrp="1"/>
          </p:cNvSpPr>
          <p:nvPr>
            <p:ph type="subTitle" idx="1"/>
          </p:nvPr>
        </p:nvSpPr>
        <p:spPr>
          <a:xfrm>
            <a:off x="685800" y="5386972"/>
            <a:ext cx="6400800" cy="570201"/>
          </a:xfrm>
        </p:spPr>
        <p:txBody>
          <a:bodyPr>
            <a:normAutofit/>
          </a:bodyPr>
          <a:lstStyle>
            <a:lvl1pPr marL="0" indent="0" algn="l">
              <a:buNone/>
              <a:defRPr sz="2200">
                <a:solidFill>
                  <a:srgbClr val="5FA4E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err="1" smtClean="0"/>
              <a:t>Click</a:t>
            </a:r>
            <a:r>
              <a:rPr lang="cs-CZ" dirty="0" smtClean="0"/>
              <a:t> to </a:t>
            </a:r>
            <a:r>
              <a:rPr lang="cs-CZ" dirty="0" err="1" smtClean="0"/>
              <a:t>edit</a:t>
            </a:r>
            <a:r>
              <a:rPr lang="cs-CZ" dirty="0" smtClean="0"/>
              <a:t> Master </a:t>
            </a:r>
            <a:r>
              <a:rPr lang="cs-CZ" dirty="0" err="1" smtClean="0"/>
              <a:t>subtitle</a:t>
            </a:r>
            <a:r>
              <a:rPr lang="cs-CZ" dirty="0" smtClean="0"/>
              <a:t> style</a:t>
            </a:r>
            <a:endParaRPr lang="en-US" dirty="0"/>
          </a:p>
        </p:txBody>
      </p:sp>
      <p:sp>
        <p:nvSpPr>
          <p:cNvPr id="9" name="Text Placeholder 8"/>
          <p:cNvSpPr>
            <a:spLocks noGrp="1"/>
          </p:cNvSpPr>
          <p:nvPr>
            <p:ph type="body" sz="quarter" idx="11"/>
          </p:nvPr>
        </p:nvSpPr>
        <p:spPr>
          <a:xfrm>
            <a:off x="685800" y="3309620"/>
            <a:ext cx="6632575" cy="1452562"/>
          </a:xfrm>
        </p:spPr>
        <p:txBody>
          <a:bodyPr/>
          <a:lstStyle>
            <a:lvl1pPr>
              <a:defRPr>
                <a:solidFill>
                  <a:schemeClr val="bg1"/>
                </a:solidFill>
              </a:defRPr>
            </a:lvl1pPr>
          </a:lstStyle>
          <a:p>
            <a:pPr lvl="0"/>
            <a:endParaRPr lang="en-US" dirty="0"/>
          </a:p>
        </p:txBody>
      </p:sp>
      <p:sp>
        <p:nvSpPr>
          <p:cNvPr id="10" name="Text Placeholder 9"/>
          <p:cNvSpPr>
            <a:spLocks noGrp="1"/>
          </p:cNvSpPr>
          <p:nvPr>
            <p:ph type="body" sz="quarter" idx="12" hasCustomPrompt="1"/>
          </p:nvPr>
        </p:nvSpPr>
        <p:spPr>
          <a:xfrm>
            <a:off x="156851" y="6356350"/>
            <a:ext cx="2006600" cy="369888"/>
          </a:xfrm>
        </p:spPr>
        <p:txBody>
          <a:bodyPr/>
          <a:lstStyle>
            <a:lvl1pPr>
              <a:defRPr>
                <a:solidFill>
                  <a:srgbClr val="CCCCCC"/>
                </a:solidFill>
              </a:defRPr>
            </a:lvl1pPr>
          </a:lstStyle>
          <a:p>
            <a:pPr lvl="0"/>
            <a:r>
              <a:rPr lang="en-US" dirty="0" smtClean="0"/>
              <a:t>16/12/14</a:t>
            </a:r>
            <a:endParaRPr lang="en-US" dirty="0"/>
          </a:p>
        </p:txBody>
      </p:sp>
    </p:spTree>
    <p:extLst>
      <p:ext uri="{BB962C8B-B14F-4D97-AF65-F5344CB8AC3E}">
        <p14:creationId xmlns:p14="http://schemas.microsoft.com/office/powerpoint/2010/main" val="1029806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86375" y="1306874"/>
            <a:ext cx="7700425" cy="4819290"/>
          </a:xfrm>
        </p:spPr>
        <p:txBody>
          <a:bodyPr/>
          <a:lstStyle>
            <a:lvl1pPr>
              <a:defRPr sz="1800"/>
            </a:lvl1pPr>
            <a:lvl2pPr marL="628650" indent="-171450">
              <a:defRPr sz="2000" b="1"/>
            </a:lvl2pPr>
            <a:lvl3pPr marL="1073150" indent="-158750">
              <a:defRPr sz="1600"/>
            </a:lvl3pPr>
            <a:lvl4pPr marL="1528763" indent="-157163">
              <a:defRPr sz="1600"/>
            </a:lvl4pPr>
            <a:lvl5pPr marL="1973263" indent="-144463">
              <a:defRPr sz="1600"/>
            </a:lvl5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4" name="Title 3"/>
          <p:cNvSpPr>
            <a:spLocks noGrp="1"/>
          </p:cNvSpPr>
          <p:nvPr>
            <p:ph type="title"/>
          </p:nvPr>
        </p:nvSpPr>
        <p:spPr>
          <a:xfrm>
            <a:off x="457200" y="261938"/>
            <a:ext cx="8229600" cy="822325"/>
          </a:xfrm>
        </p:spPr>
        <p:txBody>
          <a:bodyPr/>
          <a:lstStyle/>
          <a:p>
            <a:r>
              <a:rPr lang="cs-CZ" smtClean="0"/>
              <a:t>Click to edit Master title style</a:t>
            </a:r>
            <a:endParaRPr lang="en-US"/>
          </a:p>
        </p:txBody>
      </p:sp>
      <p:sp>
        <p:nvSpPr>
          <p:cNvPr id="8" name="Slide Number Placeholder 7"/>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7092456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970490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a:p>
        </p:txBody>
      </p:sp>
      <p:sp>
        <p:nvSpPr>
          <p:cNvPr id="8" name="Footer Placeholder 7"/>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151752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lang="en-US"/>
          </a:p>
        </p:txBody>
      </p:sp>
      <p:sp>
        <p:nvSpPr>
          <p:cNvPr id="4" name="Footer Placeholder 3"/>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493580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2" name="Slide Number Placeholder 1"/>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987752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dirty="0" err="1" smtClean="0"/>
              <a:t>Click</a:t>
            </a:r>
            <a:r>
              <a:rPr lang="cs-CZ" dirty="0" smtClean="0"/>
              <a:t> to </a:t>
            </a:r>
            <a:r>
              <a:rPr lang="cs-CZ" dirty="0" err="1" smtClean="0"/>
              <a:t>edit</a:t>
            </a:r>
            <a:r>
              <a:rPr lang="cs-CZ" dirty="0" smtClean="0"/>
              <a:t> Master </a:t>
            </a:r>
            <a:r>
              <a:rPr lang="cs-CZ" dirty="0" err="1" smtClean="0"/>
              <a:t>title</a:t>
            </a:r>
            <a:r>
              <a:rPr lang="cs-CZ" dirty="0" smtClean="0"/>
              <a:t>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dirty="0" err="1" smtClean="0"/>
              <a:t>Click</a:t>
            </a:r>
            <a:r>
              <a:rPr lang="cs-CZ" dirty="0" smtClean="0"/>
              <a:t> to </a:t>
            </a:r>
            <a:r>
              <a:rPr lang="cs-CZ" dirty="0" err="1" smtClean="0"/>
              <a:t>edit</a:t>
            </a:r>
            <a:r>
              <a:rPr lang="cs-CZ" dirty="0" smtClean="0"/>
              <a:t> Master text </a:t>
            </a:r>
            <a:r>
              <a:rPr lang="cs-CZ" dirty="0" err="1" smtClean="0"/>
              <a:t>styles</a:t>
            </a:r>
            <a:endParaRPr lang="cs-CZ" dirty="0" smtClean="0"/>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2416290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inal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36341" y="1264906"/>
            <a:ext cx="7383470" cy="1470025"/>
          </a:xfrm>
        </p:spPr>
        <p:txBody>
          <a:bodyPr>
            <a:normAutofit/>
          </a:bodyPr>
          <a:lstStyle>
            <a:lvl1pPr>
              <a:defRPr sz="3200" b="1">
                <a:solidFill>
                  <a:schemeClr val="bg1"/>
                </a:solidFill>
              </a:defRPr>
            </a:lvl1pPr>
          </a:lstStyle>
          <a:p>
            <a:r>
              <a:rPr lang="cs-CZ" smtClean="0"/>
              <a:t>Click to edit Master title style</a:t>
            </a:r>
            <a:endParaRPr lang="en-US" dirty="0"/>
          </a:p>
        </p:txBody>
      </p:sp>
      <p:sp>
        <p:nvSpPr>
          <p:cNvPr id="5" name="Footer Placeholder 4"/>
          <p:cNvSpPr>
            <a:spLocks noGrp="1"/>
          </p:cNvSpPr>
          <p:nvPr>
            <p:ph type="ftr" sz="quarter" idx="11"/>
          </p:nvPr>
        </p:nvSpPr>
        <p:spPr/>
        <p:txBody>
          <a:bodyPr/>
          <a:lstStyle/>
          <a:p>
            <a:endParaRPr lang="en-US"/>
          </a:p>
        </p:txBody>
      </p:sp>
      <p:sp>
        <p:nvSpPr>
          <p:cNvPr id="7" name="Subtitle 2"/>
          <p:cNvSpPr txBox="1">
            <a:spLocks/>
          </p:cNvSpPr>
          <p:nvPr userDrawn="1"/>
        </p:nvSpPr>
        <p:spPr>
          <a:xfrm>
            <a:off x="161280" y="5840002"/>
            <a:ext cx="3312170"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kern="1200" dirty="0" smtClean="0">
                <a:solidFill>
                  <a:schemeClr val="bg1"/>
                </a:solidFill>
                <a:latin typeface="+mn-lt"/>
                <a:ea typeface="+mn-ea"/>
                <a:cs typeface="+mn-cs"/>
              </a:rPr>
              <a:t>Centrum pro regionální rozvoj České republiky</a:t>
            </a:r>
          </a:p>
        </p:txBody>
      </p:sp>
      <p:sp>
        <p:nvSpPr>
          <p:cNvPr id="9" name="Subtitle 2"/>
          <p:cNvSpPr txBox="1">
            <a:spLocks/>
          </p:cNvSpPr>
          <p:nvPr userDrawn="1"/>
        </p:nvSpPr>
        <p:spPr>
          <a:xfrm>
            <a:off x="3591250" y="5840002"/>
            <a:ext cx="2464942"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dirty="0" smtClean="0">
                <a:solidFill>
                  <a:schemeClr val="bg1"/>
                </a:solidFill>
              </a:rPr>
              <a:t>Vinohradská 46, 120 00  Praha 2</a:t>
            </a:r>
          </a:p>
        </p:txBody>
      </p:sp>
      <p:sp>
        <p:nvSpPr>
          <p:cNvPr id="10" name="Subtitle 2"/>
          <p:cNvSpPr txBox="1">
            <a:spLocks/>
          </p:cNvSpPr>
          <p:nvPr userDrawn="1"/>
        </p:nvSpPr>
        <p:spPr>
          <a:xfrm>
            <a:off x="6140450" y="5840002"/>
            <a:ext cx="1747402"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dirty="0" smtClean="0">
                <a:solidFill>
                  <a:schemeClr val="bg1"/>
                </a:solidFill>
              </a:rPr>
              <a:t>tel.: +420 221 580 201</a:t>
            </a:r>
          </a:p>
        </p:txBody>
      </p:sp>
      <p:sp>
        <p:nvSpPr>
          <p:cNvPr id="12" name="Subtitle 2"/>
          <p:cNvSpPr txBox="1">
            <a:spLocks/>
          </p:cNvSpPr>
          <p:nvPr userDrawn="1"/>
        </p:nvSpPr>
        <p:spPr>
          <a:xfrm>
            <a:off x="8048299" y="5828841"/>
            <a:ext cx="1000451"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300" b="0" kern="1200" dirty="0" err="1" smtClean="0">
                <a:solidFill>
                  <a:schemeClr val="bg1"/>
                </a:solidFill>
                <a:latin typeface="+mn-lt"/>
                <a:ea typeface="+mn-ea"/>
                <a:cs typeface="+mn-cs"/>
              </a:rPr>
              <a:t>www.crr.cz</a:t>
            </a:r>
            <a:endParaRPr lang="cs-CZ" sz="1300" b="0" kern="1200" dirty="0" smtClean="0">
              <a:solidFill>
                <a:schemeClr val="bg1"/>
              </a:solidFill>
              <a:latin typeface="+mn-lt"/>
              <a:ea typeface="+mn-ea"/>
              <a:cs typeface="+mn-cs"/>
            </a:endParaRPr>
          </a:p>
        </p:txBody>
      </p:sp>
      <p:sp>
        <p:nvSpPr>
          <p:cNvPr id="3" name="Slide Number Placeholder 2"/>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751074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0"/>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62310"/>
            <a:ext cx="8229600" cy="822642"/>
          </a:xfrm>
          <a:prstGeom prst="rect">
            <a:avLst/>
          </a:prstGeom>
        </p:spPr>
        <p:txBody>
          <a:bodyPr vert="horz" lIns="91440" tIns="45720" rIns="91440" bIns="45720" rtlCol="0" anchor="ctr">
            <a:normAutofit/>
          </a:bodyPr>
          <a:lstStyle/>
          <a:p>
            <a:r>
              <a:rPr lang="cs-CZ" smtClean="0"/>
              <a:t>Click to edit Master title style</a:t>
            </a:r>
            <a:endParaRPr lang="en-US" dirty="0"/>
          </a:p>
        </p:txBody>
      </p:sp>
      <p:sp>
        <p:nvSpPr>
          <p:cNvPr id="3" name="Text Placeholder 2"/>
          <p:cNvSpPr>
            <a:spLocks noGrp="1"/>
          </p:cNvSpPr>
          <p:nvPr>
            <p:ph type="body" idx="1"/>
          </p:nvPr>
        </p:nvSpPr>
        <p:spPr>
          <a:xfrm>
            <a:off x="986374" y="1306873"/>
            <a:ext cx="7675766" cy="4806962"/>
          </a:xfrm>
          <a:prstGeom prst="rect">
            <a:avLst/>
          </a:prstGeom>
        </p:spPr>
        <p:txBody>
          <a:bodyPr vert="horz" lIns="91440" tIns="45720" rIns="91440" bIns="45720" rtlCol="0">
            <a:normAutofit/>
          </a:bodyPr>
          <a:lstStyle/>
          <a:p>
            <a:pPr lvl="0"/>
            <a:r>
              <a:rPr lang="cs-CZ" dirty="0" err="1" smtClean="0"/>
              <a:t>Click</a:t>
            </a:r>
            <a:r>
              <a:rPr lang="cs-CZ" dirty="0" smtClean="0"/>
              <a:t> to </a:t>
            </a:r>
            <a:r>
              <a:rPr lang="cs-CZ" dirty="0" err="1" smtClean="0"/>
              <a:t>edit</a:t>
            </a:r>
            <a:r>
              <a:rPr lang="cs-CZ" dirty="0" smtClean="0"/>
              <a:t> Master text </a:t>
            </a:r>
            <a:r>
              <a:rPr lang="cs-CZ" dirty="0" err="1" smtClean="0"/>
              <a:t>styles</a:t>
            </a:r>
            <a:endParaRPr lang="cs-CZ" dirty="0" smtClean="0"/>
          </a:p>
          <a:p>
            <a:pPr lvl="1"/>
            <a:r>
              <a:rPr lang="cs-CZ" dirty="0" smtClean="0"/>
              <a:t>Second </a:t>
            </a:r>
            <a:r>
              <a:rPr lang="cs-CZ" dirty="0" err="1" smtClean="0"/>
              <a:t>level</a:t>
            </a:r>
            <a:endParaRPr lang="cs-CZ" dirty="0" smtClean="0"/>
          </a:p>
          <a:p>
            <a:pPr lvl="2"/>
            <a:r>
              <a:rPr lang="cs-CZ" dirty="0" err="1" smtClean="0"/>
              <a:t>Third</a:t>
            </a:r>
            <a:r>
              <a:rPr lang="cs-CZ" dirty="0" smtClean="0"/>
              <a:t> </a:t>
            </a:r>
            <a:r>
              <a:rPr lang="cs-CZ" dirty="0" err="1" smtClean="0"/>
              <a:t>level</a:t>
            </a:r>
            <a:endParaRPr lang="cs-CZ" dirty="0" smtClean="0"/>
          </a:p>
          <a:p>
            <a:pPr lvl="3"/>
            <a:r>
              <a:rPr lang="cs-CZ" dirty="0" err="1" smtClean="0"/>
              <a:t>Fourth</a:t>
            </a:r>
            <a:r>
              <a:rPr lang="cs-CZ" dirty="0" smtClean="0"/>
              <a:t> </a:t>
            </a:r>
            <a:r>
              <a:rPr lang="cs-CZ" dirty="0" err="1" smtClean="0"/>
              <a:t>level</a:t>
            </a:r>
            <a:endParaRPr lang="cs-CZ" dirty="0" smtClean="0"/>
          </a:p>
          <a:p>
            <a:pPr lvl="4"/>
            <a:r>
              <a:rPr lang="cs-CZ" dirty="0" err="1" smtClean="0"/>
              <a:t>Fifth</a:t>
            </a:r>
            <a:r>
              <a:rPr lang="cs-CZ" dirty="0" smtClean="0"/>
              <a:t> </a:t>
            </a:r>
            <a:r>
              <a:rPr lang="cs-CZ" dirty="0" err="1" smtClean="0"/>
              <a:t>level</a:t>
            </a:r>
            <a:endParaRPr lang="en-US" dirty="0"/>
          </a:p>
        </p:txBody>
      </p:sp>
      <p:sp>
        <p:nvSpPr>
          <p:cNvPr id="5" name="Footer Placeholder 4"/>
          <p:cNvSpPr>
            <a:spLocks noGrp="1"/>
          </p:cNvSpPr>
          <p:nvPr>
            <p:ph type="ftr" sz="quarter" idx="3"/>
          </p:nvPr>
        </p:nvSpPr>
        <p:spPr>
          <a:xfrm>
            <a:off x="727451" y="6356350"/>
            <a:ext cx="5292349" cy="365125"/>
          </a:xfrm>
          <a:prstGeom prst="rect">
            <a:avLst/>
          </a:prstGeom>
        </p:spPr>
        <p:txBody>
          <a:bodyPr vert="horz" lIns="91440" tIns="45720" rIns="91440" bIns="45720" rtlCol="0" anchor="ctr"/>
          <a:lstStyle>
            <a:lvl1pPr algn="l">
              <a:defRPr sz="1200">
                <a:solidFill>
                  <a:srgbClr val="00529C"/>
                </a:solidFill>
              </a:defRPr>
            </a:lvl1pPr>
          </a:lstStyle>
          <a:p>
            <a:endParaRPr lang="en-US" dirty="0"/>
          </a:p>
        </p:txBody>
      </p:sp>
      <p:sp>
        <p:nvSpPr>
          <p:cNvPr id="7" name="Slide Number Placeholder 6"/>
          <p:cNvSpPr>
            <a:spLocks noGrp="1"/>
          </p:cNvSpPr>
          <p:nvPr>
            <p:ph type="sldNum" sz="quarter" idx="4"/>
          </p:nvPr>
        </p:nvSpPr>
        <p:spPr>
          <a:xfrm>
            <a:off x="183137" y="6356349"/>
            <a:ext cx="500431" cy="365125"/>
          </a:xfrm>
          <a:prstGeom prst="rect">
            <a:avLst/>
          </a:prstGeom>
        </p:spPr>
        <p:txBody>
          <a:bodyPr vert="horz" lIns="91440" tIns="45720" rIns="91440" bIns="45720" rtlCol="0" anchor="ctr"/>
          <a:lstStyle>
            <a:lvl1pPr algn="l">
              <a:defRPr sz="1200">
                <a:solidFill>
                  <a:srgbClr val="00529C"/>
                </a:solidFill>
              </a:defRPr>
            </a:lvl1p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384051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7" r:id="rId7"/>
    <p:sldLayoutId id="2147483660" r:id="rId8"/>
  </p:sldLayoutIdLst>
  <p:timing>
    <p:tnLst>
      <p:par>
        <p:cTn id="1" dur="indefinite" restart="never" nodeType="tmRoot"/>
      </p:par>
    </p:tnLst>
  </p:timing>
  <p:hf hdr="0" dt="0"/>
  <p:txStyles>
    <p:titleStyle>
      <a:lvl1pPr algn="l" defTabSz="457200" rtl="0" eaLnBrk="1" latinLnBrk="0" hangingPunct="1">
        <a:spcBef>
          <a:spcPct val="0"/>
        </a:spcBef>
        <a:buNone/>
        <a:defRPr sz="3600" b="1" kern="1200">
          <a:solidFill>
            <a:srgbClr val="00529C"/>
          </a:solidFill>
          <a:latin typeface="+mj-lt"/>
          <a:ea typeface="+mj-ea"/>
          <a:cs typeface="+mj-cs"/>
        </a:defRPr>
      </a:lvl1pPr>
    </p:titleStyle>
    <p:bodyStyle>
      <a:lvl1pPr marL="0" indent="0" algn="l" defTabSz="457200" rtl="0" eaLnBrk="1" latinLnBrk="0" hangingPunct="1">
        <a:lnSpc>
          <a:spcPct val="100000"/>
        </a:lnSpc>
        <a:spcBef>
          <a:spcPct val="20000"/>
        </a:spcBef>
        <a:spcAft>
          <a:spcPts val="200"/>
        </a:spcAft>
        <a:buFont typeface="Arial"/>
        <a:buNone/>
        <a:defRPr sz="1800" kern="1200">
          <a:solidFill>
            <a:schemeClr val="tx1"/>
          </a:solidFill>
          <a:latin typeface="+mn-lt"/>
          <a:ea typeface="+mn-ea"/>
          <a:cs typeface="+mn-cs"/>
        </a:defRPr>
      </a:lvl1pPr>
      <a:lvl2pPr marL="454025" indent="-187325" algn="l" defTabSz="457200" rtl="0" eaLnBrk="1" latinLnBrk="0" hangingPunct="1">
        <a:lnSpc>
          <a:spcPct val="100000"/>
        </a:lnSpc>
        <a:spcBef>
          <a:spcPts val="1680"/>
        </a:spcBef>
        <a:spcAft>
          <a:spcPts val="0"/>
        </a:spcAft>
        <a:buFont typeface="Arial"/>
        <a:buChar char="•"/>
        <a:defRPr sz="2000" b="1" kern="1200">
          <a:solidFill>
            <a:srgbClr val="00529C"/>
          </a:solidFill>
          <a:latin typeface="+mn-lt"/>
          <a:ea typeface="+mn-ea"/>
          <a:cs typeface="+mn-cs"/>
        </a:defRPr>
      </a:lvl2pPr>
      <a:lvl3pPr marL="720725" indent="-187325" algn="l" defTabSz="457200" rtl="0" eaLnBrk="1" latinLnBrk="0" hangingPunct="1">
        <a:lnSpc>
          <a:spcPct val="100000"/>
        </a:lnSpc>
        <a:spcBef>
          <a:spcPts val="700"/>
        </a:spcBef>
        <a:spcAft>
          <a:spcPts val="0"/>
        </a:spcAft>
        <a:buFont typeface="Arial"/>
        <a:buChar char="•"/>
        <a:defRPr sz="1600" kern="1200">
          <a:solidFill>
            <a:schemeClr val="tx1"/>
          </a:solidFill>
          <a:latin typeface="+mn-lt"/>
          <a:ea typeface="+mn-ea"/>
          <a:cs typeface="+mn-cs"/>
        </a:defRPr>
      </a:lvl3pPr>
      <a:lvl4pPr marL="987425" indent="-187325" algn="l" defTabSz="457200" rtl="0" eaLnBrk="1" latinLnBrk="0" hangingPunct="1">
        <a:lnSpc>
          <a:spcPct val="100000"/>
        </a:lnSpc>
        <a:spcBef>
          <a:spcPct val="20000"/>
        </a:spcBef>
        <a:spcAft>
          <a:spcPts val="0"/>
        </a:spcAft>
        <a:buFont typeface="Arial"/>
        <a:buChar char="–"/>
        <a:defRPr sz="1600" kern="1200">
          <a:solidFill>
            <a:schemeClr val="tx1"/>
          </a:solidFill>
          <a:latin typeface="+mn-lt"/>
          <a:ea typeface="+mn-ea"/>
          <a:cs typeface="+mn-cs"/>
        </a:defRPr>
      </a:lvl4pPr>
      <a:lvl5pPr marL="1254125" indent="-173038" algn="l" defTabSz="457200" rtl="0" eaLnBrk="1" latinLnBrk="0" hangingPunct="1">
        <a:lnSpc>
          <a:spcPct val="100000"/>
        </a:lnSpc>
        <a:spcBef>
          <a:spcPct val="20000"/>
        </a:spcBef>
        <a:spcAft>
          <a:spcPts val="0"/>
        </a:spcAft>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dotaceeu.cz/"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cs-CZ" dirty="0" smtClean="0"/>
              <a:t>Představení </a:t>
            </a:r>
            <a:br>
              <a:rPr lang="cs-CZ" dirty="0" smtClean="0"/>
            </a:br>
            <a:r>
              <a:rPr lang="cs-CZ" dirty="0" smtClean="0"/>
              <a:t>Centra pro regionální rozvoj </a:t>
            </a:r>
            <a:br>
              <a:rPr lang="cs-CZ" dirty="0" smtClean="0"/>
            </a:br>
            <a:r>
              <a:rPr lang="cs-CZ" dirty="0" smtClean="0"/>
              <a:t>České republiky</a:t>
            </a:r>
            <a:endParaRPr lang="en-US" dirty="0"/>
          </a:p>
        </p:txBody>
      </p:sp>
      <p:sp>
        <p:nvSpPr>
          <p:cNvPr id="3" name="Subtitle 2"/>
          <p:cNvSpPr>
            <a:spLocks noGrp="1"/>
          </p:cNvSpPr>
          <p:nvPr>
            <p:ph type="subTitle" idx="1"/>
          </p:nvPr>
        </p:nvSpPr>
        <p:spPr/>
        <p:txBody>
          <a:bodyPr/>
          <a:lstStyle/>
          <a:p>
            <a:r>
              <a:rPr lang="cs-CZ" b="1" dirty="0" smtClean="0"/>
              <a:t>Ing. Lenka </a:t>
            </a:r>
            <a:r>
              <a:rPr lang="cs-CZ" b="1" dirty="0" err="1" smtClean="0"/>
              <a:t>Skopalíková</a:t>
            </a:r>
            <a:endParaRPr lang="cs-CZ" dirty="0"/>
          </a:p>
        </p:txBody>
      </p:sp>
      <p:sp>
        <p:nvSpPr>
          <p:cNvPr id="4" name="Text Placeholder 3"/>
          <p:cNvSpPr>
            <a:spLocks noGrp="1"/>
          </p:cNvSpPr>
          <p:nvPr>
            <p:ph type="body" sz="quarter" idx="11"/>
          </p:nvPr>
        </p:nvSpPr>
        <p:spPr>
          <a:xfrm>
            <a:off x="685800" y="2879679"/>
            <a:ext cx="7886700" cy="2289222"/>
          </a:xfrm>
        </p:spPr>
        <p:txBody>
          <a:bodyPr>
            <a:normAutofit fontScale="92500" lnSpcReduction="20000"/>
          </a:bodyPr>
          <a:lstStyle/>
          <a:p>
            <a:r>
              <a:rPr lang="cs-CZ" sz="2000" b="1" dirty="0" smtClean="0">
                <a:effectLst>
                  <a:outerShdw blurRad="38100" dist="38100" dir="2700000" algn="tl">
                    <a:srgbClr val="000000">
                      <a:alpha val="43137"/>
                    </a:srgbClr>
                  </a:outerShdw>
                </a:effectLst>
              </a:rPr>
              <a:t>Seminář pro SC 2.2 </a:t>
            </a:r>
            <a:br>
              <a:rPr lang="cs-CZ" sz="2000" b="1" dirty="0" smtClean="0">
                <a:effectLst>
                  <a:outerShdw blurRad="38100" dist="38100" dir="2700000" algn="tl">
                    <a:srgbClr val="000000">
                      <a:alpha val="43137"/>
                    </a:srgbClr>
                  </a:outerShdw>
                </a:effectLst>
              </a:rPr>
            </a:br>
            <a:r>
              <a:rPr lang="cs-CZ" sz="2000" b="1" dirty="0" smtClean="0">
                <a:effectLst>
                  <a:outerShdw blurRad="38100" dist="38100" dir="2700000" algn="tl">
                    <a:srgbClr val="000000">
                      <a:alpha val="43137"/>
                    </a:srgbClr>
                  </a:outerShdw>
                </a:effectLst>
              </a:rPr>
              <a:t>Vznik nových a rozvoj existujících podnikatelských aktivit v oblasti sociálního podnikání</a:t>
            </a:r>
          </a:p>
          <a:p>
            <a:endParaRPr lang="cs-CZ" sz="2000" b="1" dirty="0" smtClean="0">
              <a:effectLst>
                <a:outerShdw blurRad="38100" dist="38100" dir="2700000" algn="tl">
                  <a:srgbClr val="000000">
                    <a:alpha val="43137"/>
                  </a:srgbClr>
                </a:outerShdw>
              </a:effectLst>
            </a:endParaRPr>
          </a:p>
          <a:p>
            <a:r>
              <a:rPr lang="cs-CZ" sz="2000" b="1" dirty="0" smtClean="0">
                <a:effectLst>
                  <a:outerShdw blurRad="38100" dist="38100" dir="2700000" algn="tl">
                    <a:srgbClr val="000000">
                      <a:alpha val="43137"/>
                    </a:srgbClr>
                  </a:outerShdw>
                </a:effectLst>
              </a:rPr>
              <a:t>Kolová výzva č.  11</a:t>
            </a:r>
            <a:br>
              <a:rPr lang="cs-CZ" sz="2000" b="1" dirty="0" smtClean="0">
                <a:effectLst>
                  <a:outerShdw blurRad="38100" dist="38100" dir="2700000" algn="tl">
                    <a:srgbClr val="000000">
                      <a:alpha val="43137"/>
                    </a:srgbClr>
                  </a:outerShdw>
                </a:effectLst>
              </a:rPr>
            </a:br>
            <a:r>
              <a:rPr lang="cs-CZ" sz="2000" b="1" dirty="0" smtClean="0">
                <a:effectLst>
                  <a:outerShdw blurRad="38100" dist="38100" dir="2700000" algn="tl">
                    <a:srgbClr val="000000">
                      <a:alpha val="43137"/>
                    </a:srgbClr>
                  </a:outerShdw>
                </a:effectLst>
              </a:rPr>
              <a:t>Sociální podnikání pro sociálně vyloučené lokality</a:t>
            </a:r>
          </a:p>
          <a:p>
            <a:r>
              <a:rPr lang="cs-CZ" sz="2000" b="1" dirty="0" smtClean="0">
                <a:effectLst>
                  <a:outerShdw blurRad="38100" dist="38100" dir="2700000" algn="tl">
                    <a:srgbClr val="000000">
                      <a:alpha val="43137"/>
                    </a:srgbClr>
                  </a:outerShdw>
                </a:effectLst>
              </a:rPr>
              <a:t>Kolový výzva č. 12</a:t>
            </a:r>
          </a:p>
          <a:p>
            <a:r>
              <a:rPr lang="cs-CZ" sz="2000" b="1" dirty="0" smtClean="0">
                <a:effectLst>
                  <a:outerShdw blurRad="38100" dist="38100" dir="2700000" algn="tl">
                    <a:srgbClr val="000000">
                      <a:alpha val="43137"/>
                    </a:srgbClr>
                  </a:outerShdw>
                </a:effectLst>
              </a:rPr>
              <a:t>Sociální podnikání</a:t>
            </a:r>
          </a:p>
        </p:txBody>
      </p:sp>
      <p:sp>
        <p:nvSpPr>
          <p:cNvPr id="5" name="Text Placeholder 4"/>
          <p:cNvSpPr>
            <a:spLocks noGrp="1"/>
          </p:cNvSpPr>
          <p:nvPr>
            <p:ph type="body" sz="quarter" idx="12"/>
          </p:nvPr>
        </p:nvSpPr>
        <p:spPr/>
        <p:txBody>
          <a:bodyPr/>
          <a:lstStyle/>
          <a:p>
            <a:r>
              <a:rPr lang="cs-CZ" dirty="0" smtClean="0"/>
              <a:t>18. </a:t>
            </a:r>
            <a:r>
              <a:rPr lang="cs-CZ" dirty="0" smtClean="0"/>
              <a:t>11. 2015</a:t>
            </a:r>
            <a:endParaRPr lang="en-US" dirty="0"/>
          </a:p>
        </p:txBody>
      </p:sp>
    </p:spTree>
    <p:extLst>
      <p:ext uri="{BB962C8B-B14F-4D97-AF65-F5344CB8AC3E}">
        <p14:creationId xmlns:p14="http://schemas.microsoft.com/office/powerpoint/2010/main" val="16726582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marL="0" lvl="1" indent="0">
              <a:spcBef>
                <a:spcPts val="0"/>
              </a:spcBef>
              <a:spcAft>
                <a:spcPts val="600"/>
              </a:spcAft>
              <a:buNone/>
            </a:pPr>
            <a:r>
              <a:rPr lang="cs-CZ" dirty="0" smtClean="0"/>
              <a:t>3. Jsou </a:t>
            </a:r>
            <a:r>
              <a:rPr lang="cs-CZ" dirty="0"/>
              <a:t>doloženy všechny povinné přílohy a obsahově splňují požadované </a:t>
            </a:r>
            <a:r>
              <a:rPr lang="cs-CZ" dirty="0" smtClean="0"/>
              <a:t>náležitosti</a:t>
            </a:r>
          </a:p>
          <a:p>
            <a:pPr marL="361950" lvl="1" indent="-361950">
              <a:spcBef>
                <a:spcPct val="20000"/>
              </a:spcBef>
              <a:spcAft>
                <a:spcPts val="200"/>
              </a:spcAft>
              <a:buNone/>
            </a:pPr>
            <a:endParaRPr lang="cs-CZ" sz="600" dirty="0"/>
          </a:p>
          <a:p>
            <a:pPr marL="361950" indent="-361950" algn="just">
              <a:lnSpc>
                <a:spcPct val="110000"/>
              </a:lnSpc>
              <a:spcBef>
                <a:spcPts val="0"/>
              </a:spcBef>
              <a:spcAft>
                <a:spcPts val="0"/>
              </a:spcAft>
              <a:buFont typeface="Courier New" panose="02070309020205020404" pitchFamily="49" charset="0"/>
              <a:buChar char="o"/>
            </a:pPr>
            <a:r>
              <a:rPr lang="cs-CZ" b="1" dirty="0" smtClean="0"/>
              <a:t>Dokumentace </a:t>
            </a:r>
            <a:r>
              <a:rPr lang="cs-CZ" b="1" dirty="0"/>
              <a:t>k zadávacím a výběrovým řízením </a:t>
            </a:r>
          </a:p>
          <a:p>
            <a:pPr marL="361950" indent="-361950">
              <a:lnSpc>
                <a:spcPct val="110000"/>
              </a:lnSpc>
              <a:spcBef>
                <a:spcPts val="0"/>
              </a:spcBef>
              <a:spcAft>
                <a:spcPts val="0"/>
              </a:spcAft>
            </a:pPr>
            <a:r>
              <a:rPr lang="cs-CZ" dirty="0" smtClean="0"/>
              <a:t>	</a:t>
            </a:r>
            <a:r>
              <a:rPr lang="cs-CZ" dirty="0"/>
              <a:t>Žadatel dokládá dokumentaci k </a:t>
            </a:r>
            <a:r>
              <a:rPr lang="cs-CZ" dirty="0" smtClean="0"/>
              <a:t>zahájeným a ukončeným zadávacím </a:t>
            </a:r>
            <a:br>
              <a:rPr lang="cs-CZ" dirty="0" smtClean="0"/>
            </a:br>
            <a:r>
              <a:rPr lang="cs-CZ" dirty="0" smtClean="0"/>
              <a:t>a </a:t>
            </a:r>
            <a:r>
              <a:rPr lang="cs-CZ" dirty="0"/>
              <a:t>výběrovým řízením, která provedl před podáním žádosti o </a:t>
            </a:r>
            <a:r>
              <a:rPr lang="cs-CZ" dirty="0" smtClean="0"/>
              <a:t>podporu. </a:t>
            </a:r>
            <a:r>
              <a:rPr lang="cs-CZ" dirty="0" smtClean="0">
                <a:solidFill>
                  <a:srgbClr val="FF0000"/>
                </a:solidFill>
              </a:rPr>
              <a:t/>
            </a:r>
            <a:br>
              <a:rPr lang="cs-CZ" dirty="0" smtClean="0">
                <a:solidFill>
                  <a:srgbClr val="FF0000"/>
                </a:solidFill>
              </a:rPr>
            </a:br>
            <a:r>
              <a:rPr lang="cs-CZ" dirty="0" smtClean="0"/>
              <a:t>Postup </a:t>
            </a:r>
            <a:r>
              <a:rPr lang="cs-CZ" dirty="0"/>
              <a:t>k předkládání dokumentace je uveden v kap. 5 Obecných </a:t>
            </a:r>
            <a:r>
              <a:rPr lang="cs-CZ" dirty="0" smtClean="0"/>
              <a:t>pravidel.</a:t>
            </a:r>
          </a:p>
          <a:p>
            <a:pPr marL="361950" indent="-361950" algn="just">
              <a:lnSpc>
                <a:spcPct val="110000"/>
              </a:lnSpc>
              <a:spcBef>
                <a:spcPts val="200"/>
              </a:spcBef>
            </a:pPr>
            <a:endParaRPr lang="cs-CZ" sz="2200" dirty="0" smtClean="0"/>
          </a:p>
          <a:p>
            <a:pPr marL="361950" indent="-361950" algn="just">
              <a:spcBef>
                <a:spcPts val="0"/>
              </a:spcBef>
              <a:spcAft>
                <a:spcPts val="0"/>
              </a:spcAft>
              <a:buFont typeface="Courier New" panose="02070309020205020404" pitchFamily="49" charset="0"/>
              <a:buChar char="o"/>
            </a:pPr>
            <a:r>
              <a:rPr lang="cs-CZ" b="1" dirty="0" smtClean="0"/>
              <a:t>Doklady </a:t>
            </a:r>
            <a:r>
              <a:rPr lang="cs-CZ" b="1" dirty="0"/>
              <a:t>o právní subjektivitě žadatele</a:t>
            </a:r>
          </a:p>
          <a:p>
            <a:pPr marL="361950" indent="-361950" algn="just">
              <a:lnSpc>
                <a:spcPct val="110000"/>
              </a:lnSpc>
              <a:spcBef>
                <a:spcPts val="200"/>
              </a:spcBef>
            </a:pPr>
            <a:r>
              <a:rPr lang="cs-CZ" i="1" dirty="0" smtClean="0"/>
              <a:t>	</a:t>
            </a:r>
            <a:r>
              <a:rPr lang="cs-CZ" dirty="0" smtClean="0"/>
              <a:t>podle typu žadatele:</a:t>
            </a:r>
          </a:p>
          <a:p>
            <a:pPr marL="990600" lvl="1" indent="-361950" algn="just">
              <a:lnSpc>
                <a:spcPct val="110000"/>
              </a:lnSpc>
              <a:spcBef>
                <a:spcPts val="200"/>
              </a:spcBef>
            </a:pPr>
            <a:r>
              <a:rPr lang="cs-CZ" sz="1800" dirty="0">
                <a:solidFill>
                  <a:schemeClr val="tx1"/>
                </a:solidFill>
              </a:rPr>
              <a:t>Fyzické osoby </a:t>
            </a:r>
            <a:r>
              <a:rPr lang="cs-CZ" sz="1800" b="0" dirty="0">
                <a:solidFill>
                  <a:schemeClr val="tx1"/>
                </a:solidFill>
              </a:rPr>
              <a:t>- OSVČ doloží oprávněním k podnikání nebo jiný doklad, pokud podniká podle jiného zákona než živnostenského</a:t>
            </a:r>
            <a:r>
              <a:rPr lang="cs-CZ" sz="1800" b="0" dirty="0" smtClean="0">
                <a:solidFill>
                  <a:schemeClr val="tx1"/>
                </a:solidFill>
              </a:rPr>
              <a:t>.</a:t>
            </a:r>
          </a:p>
          <a:p>
            <a:pPr marL="990600" lvl="1" indent="-361950" algn="just">
              <a:lnSpc>
                <a:spcPct val="110000"/>
              </a:lnSpc>
              <a:spcBef>
                <a:spcPts val="200"/>
              </a:spcBef>
            </a:pPr>
            <a:r>
              <a:rPr lang="cs-CZ" sz="1800" dirty="0">
                <a:solidFill>
                  <a:schemeClr val="tx1"/>
                </a:solidFill>
              </a:rPr>
              <a:t>Právnické osoby </a:t>
            </a:r>
            <a:r>
              <a:rPr lang="cs-CZ" sz="1800" b="0" dirty="0">
                <a:solidFill>
                  <a:schemeClr val="tx1"/>
                </a:solidFill>
              </a:rPr>
              <a:t>- právní subjektivitu doloží Výpisem z Obchodního rejstříku a zakládacími dokumenty. </a:t>
            </a:r>
          </a:p>
          <a:p>
            <a:pPr marL="990600" lvl="1" indent="-361950" algn="just">
              <a:lnSpc>
                <a:spcPct val="110000"/>
              </a:lnSpc>
              <a:spcBef>
                <a:spcPts val="200"/>
              </a:spcBef>
            </a:pPr>
            <a:endParaRPr lang="cs-CZ" sz="1800" b="0" dirty="0">
              <a:solidFill>
                <a:schemeClr val="tx1"/>
              </a:solidFill>
            </a:endParaRPr>
          </a:p>
          <a:p>
            <a:pPr lvl="1" indent="0" algn="just">
              <a:lnSpc>
                <a:spcPct val="110000"/>
              </a:lnSpc>
              <a:spcBef>
                <a:spcPts val="200"/>
              </a:spcBef>
              <a:buNone/>
            </a:pPr>
            <a:endParaRPr lang="cs-CZ" dirty="0" smtClean="0"/>
          </a:p>
          <a:p>
            <a:pPr marL="361950" indent="-361950" algn="just">
              <a:lnSpc>
                <a:spcPct val="110000"/>
              </a:lnSpc>
              <a:spcBef>
                <a:spcPts val="200"/>
              </a:spcBef>
            </a:pPr>
            <a:endParaRPr lang="cs-CZ" i="1" dirty="0" smtClean="0"/>
          </a:p>
          <a:p>
            <a:endParaRPr lang="cs-CZ" dirty="0" smtClean="0"/>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a:t>Kritéria formálních náležitostí</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10</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1454456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084263"/>
            <a:ext cx="8206432" cy="4928826"/>
          </a:xfrm>
        </p:spPr>
        <p:txBody>
          <a:bodyPr>
            <a:noAutofit/>
          </a:bodyPr>
          <a:lstStyle/>
          <a:p>
            <a:pPr marL="285750" indent="-285750">
              <a:spcBef>
                <a:spcPts val="0"/>
              </a:spcBef>
              <a:spcAft>
                <a:spcPts val="0"/>
              </a:spcAft>
              <a:buFont typeface="Courier New" panose="02070309020205020404" pitchFamily="49" charset="0"/>
              <a:buChar char="o"/>
            </a:pPr>
            <a:r>
              <a:rPr lang="cs-CZ" b="1" dirty="0"/>
              <a:t>Doklady o právní subjektivitě </a:t>
            </a:r>
            <a:r>
              <a:rPr lang="cs-CZ" b="1" dirty="0" smtClean="0"/>
              <a:t>žadatele – právnické osoby - zakládací dokumenty </a:t>
            </a:r>
            <a:endParaRPr lang="cs-CZ" b="1" dirty="0"/>
          </a:p>
          <a:p>
            <a:pPr lvl="1" algn="just">
              <a:spcBef>
                <a:spcPts val="0"/>
              </a:spcBef>
              <a:spcAft>
                <a:spcPts val="600"/>
              </a:spcAft>
            </a:pPr>
            <a:endParaRPr lang="cs-CZ" sz="1900" i="1"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a:t>Kritéria formálních náležitostí</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11</a:t>
            </a:fld>
            <a:endParaRPr lang="en-US" dirty="0"/>
          </a:p>
        </p:txBody>
      </p:sp>
      <p:graphicFrame>
        <p:nvGraphicFramePr>
          <p:cNvPr id="6" name="Tabulka 5"/>
          <p:cNvGraphicFramePr>
            <a:graphicFrameLocks noGrp="1"/>
          </p:cNvGraphicFramePr>
          <p:nvPr>
            <p:extLst>
              <p:ext uri="{D42A27DB-BD31-4B8C-83A1-F6EECF244321}">
                <p14:modId xmlns:p14="http://schemas.microsoft.com/office/powerpoint/2010/main" val="2157950746"/>
              </p:ext>
            </p:extLst>
          </p:nvPr>
        </p:nvGraphicFramePr>
        <p:xfrm>
          <a:off x="727451" y="1543049"/>
          <a:ext cx="7816474" cy="4641670"/>
        </p:xfrm>
        <a:graphic>
          <a:graphicData uri="http://schemas.openxmlformats.org/drawingml/2006/table">
            <a:tbl>
              <a:tblPr>
                <a:tableStyleId>{5C22544A-7EE6-4342-B048-85BDC9FD1C3A}</a:tableStyleId>
              </a:tblPr>
              <a:tblGrid>
                <a:gridCol w="3262008"/>
                <a:gridCol w="4554466"/>
              </a:tblGrid>
              <a:tr h="280641">
                <a:tc>
                  <a:txBody>
                    <a:bodyPr/>
                    <a:lstStyle/>
                    <a:p>
                      <a:pPr>
                        <a:lnSpc>
                          <a:spcPct val="115000"/>
                        </a:lnSpc>
                        <a:spcAft>
                          <a:spcPts val="1000"/>
                        </a:spcAft>
                      </a:pPr>
                      <a:r>
                        <a:rPr lang="cs-CZ" sz="1400" dirty="0">
                          <a:effectLst/>
                        </a:rPr>
                        <a:t>právní forma žadatele </a:t>
                      </a:r>
                      <a:endParaRPr lang="cs-CZ"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cs-CZ" sz="1300">
                          <a:effectLst/>
                        </a:rPr>
                        <a:t>zakládací dokument </a:t>
                      </a:r>
                      <a:endParaRPr lang="cs-CZ" sz="13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561281">
                <a:tc>
                  <a:txBody>
                    <a:bodyPr/>
                    <a:lstStyle/>
                    <a:p>
                      <a:pPr>
                        <a:lnSpc>
                          <a:spcPct val="115000"/>
                        </a:lnSpc>
                        <a:spcAft>
                          <a:spcPts val="1000"/>
                        </a:spcAft>
                      </a:pPr>
                      <a:r>
                        <a:rPr lang="cs-CZ" sz="1400" dirty="0">
                          <a:effectLst/>
                        </a:rPr>
                        <a:t>společnost s ručením omezeným</a:t>
                      </a:r>
                      <a:endParaRPr lang="cs-CZ"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cs-CZ" sz="1300">
                          <a:effectLst/>
                        </a:rPr>
                        <a:t>zakladatelská listina (1 zakladatel) nebo společenská smlouva (více zakladatelů) </a:t>
                      </a:r>
                      <a:endParaRPr lang="cs-CZ" sz="130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561281">
                <a:tc>
                  <a:txBody>
                    <a:bodyPr/>
                    <a:lstStyle/>
                    <a:p>
                      <a:pPr>
                        <a:lnSpc>
                          <a:spcPct val="115000"/>
                        </a:lnSpc>
                        <a:spcAft>
                          <a:spcPts val="1000"/>
                        </a:spcAft>
                      </a:pPr>
                      <a:r>
                        <a:rPr lang="cs-CZ" sz="1400" dirty="0">
                          <a:effectLst/>
                        </a:rPr>
                        <a:t>akciová společnost</a:t>
                      </a:r>
                      <a:endParaRPr lang="cs-CZ"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cs-CZ" sz="1300" dirty="0">
                          <a:effectLst/>
                        </a:rPr>
                        <a:t>zakladatelská listina (1 zakladatel) </a:t>
                      </a:r>
                      <a:r>
                        <a:rPr lang="cs-CZ" sz="1300" dirty="0" smtClean="0">
                          <a:effectLst/>
                        </a:rPr>
                        <a:t>nebo </a:t>
                      </a:r>
                      <a:r>
                        <a:rPr lang="cs-CZ" sz="1300" dirty="0">
                          <a:effectLst/>
                        </a:rPr>
                        <a:t>zakladatelská smlouva (více zakladatelů) </a:t>
                      </a:r>
                      <a:endParaRPr lang="cs-CZ" sz="13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280641">
                <a:tc>
                  <a:txBody>
                    <a:bodyPr/>
                    <a:lstStyle/>
                    <a:p>
                      <a:pPr>
                        <a:lnSpc>
                          <a:spcPct val="115000"/>
                        </a:lnSpc>
                        <a:spcAft>
                          <a:spcPts val="1000"/>
                        </a:spcAft>
                      </a:pPr>
                      <a:r>
                        <a:rPr lang="cs-CZ" sz="1400" dirty="0">
                          <a:effectLst/>
                        </a:rPr>
                        <a:t>komanditní společnost </a:t>
                      </a:r>
                      <a:endParaRPr lang="cs-CZ"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cs-CZ" sz="1300" dirty="0">
                          <a:effectLst/>
                        </a:rPr>
                        <a:t>společenská smlouva </a:t>
                      </a:r>
                      <a:endParaRPr lang="cs-CZ" sz="13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280641">
                <a:tc>
                  <a:txBody>
                    <a:bodyPr/>
                    <a:lstStyle/>
                    <a:p>
                      <a:pPr>
                        <a:lnSpc>
                          <a:spcPct val="115000"/>
                        </a:lnSpc>
                        <a:spcAft>
                          <a:spcPts val="1000"/>
                        </a:spcAft>
                      </a:pPr>
                      <a:r>
                        <a:rPr lang="cs-CZ" sz="1400" dirty="0">
                          <a:effectLst/>
                        </a:rPr>
                        <a:t>veřejná obchodní společnost</a:t>
                      </a:r>
                      <a:endParaRPr lang="cs-CZ"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cs-CZ" sz="1300" dirty="0">
                          <a:effectLst/>
                        </a:rPr>
                        <a:t>společenská smlouva </a:t>
                      </a:r>
                      <a:endParaRPr lang="cs-CZ" sz="13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280641">
                <a:tc>
                  <a:txBody>
                    <a:bodyPr/>
                    <a:lstStyle/>
                    <a:p>
                      <a:pPr>
                        <a:lnSpc>
                          <a:spcPct val="115000"/>
                        </a:lnSpc>
                        <a:spcAft>
                          <a:spcPts val="1000"/>
                        </a:spcAft>
                      </a:pPr>
                      <a:r>
                        <a:rPr lang="cs-CZ" sz="1400" dirty="0">
                          <a:effectLst/>
                        </a:rPr>
                        <a:t>družstvo </a:t>
                      </a:r>
                      <a:endParaRPr lang="cs-CZ"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cs-CZ" sz="1300" dirty="0">
                          <a:effectLst/>
                        </a:rPr>
                        <a:t>stanovy </a:t>
                      </a:r>
                      <a:endParaRPr lang="cs-CZ" sz="13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561281">
                <a:tc>
                  <a:txBody>
                    <a:bodyPr/>
                    <a:lstStyle/>
                    <a:p>
                      <a:pPr>
                        <a:lnSpc>
                          <a:spcPct val="115000"/>
                        </a:lnSpc>
                        <a:spcAft>
                          <a:spcPts val="1000"/>
                        </a:spcAft>
                      </a:pPr>
                      <a:r>
                        <a:rPr lang="cs-CZ" sz="1400" dirty="0">
                          <a:effectLst/>
                        </a:rPr>
                        <a:t>evropská společnost a evropské hospodářské zájmové sdružení </a:t>
                      </a:r>
                      <a:endParaRPr lang="cs-CZ"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cs-CZ" sz="1300" dirty="0">
                          <a:effectLst/>
                        </a:rPr>
                        <a:t>zakládací smlouva a stanovy</a:t>
                      </a:r>
                      <a:endParaRPr lang="cs-CZ" sz="13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1572670">
                <a:tc>
                  <a:txBody>
                    <a:bodyPr/>
                    <a:lstStyle/>
                    <a:p>
                      <a:pPr>
                        <a:lnSpc>
                          <a:spcPct val="115000"/>
                        </a:lnSpc>
                        <a:spcAft>
                          <a:spcPts val="0"/>
                        </a:spcAft>
                      </a:pPr>
                      <a:r>
                        <a:rPr lang="cs-CZ" sz="1400" dirty="0">
                          <a:effectLst/>
                        </a:rPr>
                        <a:t>nestátní nezisková organizace</a:t>
                      </a:r>
                    </a:p>
                    <a:p>
                      <a:pPr>
                        <a:lnSpc>
                          <a:spcPct val="115000"/>
                        </a:lnSpc>
                        <a:spcAft>
                          <a:spcPts val="1000"/>
                        </a:spcAft>
                      </a:pPr>
                      <a:r>
                        <a:rPr lang="cs-CZ" sz="1400" dirty="0">
                          <a:effectLst/>
                        </a:rPr>
                        <a:t> </a:t>
                      </a:r>
                      <a:endParaRPr lang="cs-CZ"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cs-CZ" sz="1300" dirty="0">
                          <a:effectLst/>
                        </a:rPr>
                        <a:t>zakladatelská smlouva, zakládací či zřizovací listinu nebo jiný dokument o založení podle druhu organizace</a:t>
                      </a:r>
                    </a:p>
                    <a:p>
                      <a:pPr>
                        <a:lnSpc>
                          <a:spcPct val="115000"/>
                        </a:lnSpc>
                        <a:spcAft>
                          <a:spcPts val="1000"/>
                        </a:spcAft>
                      </a:pPr>
                      <a:r>
                        <a:rPr lang="cs-CZ" sz="1300" dirty="0">
                          <a:effectLst/>
                        </a:rPr>
                        <a:t>stanovy, ve kterých je uvedeno ustanovení o vypořádání majetku při zániku organizace, jestliže to nevyplývá ze zákona</a:t>
                      </a:r>
                      <a:endParaRPr lang="cs-CZ" sz="13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r h="262593">
                <a:tc>
                  <a:txBody>
                    <a:bodyPr/>
                    <a:lstStyle/>
                    <a:p>
                      <a:pPr>
                        <a:lnSpc>
                          <a:spcPct val="115000"/>
                        </a:lnSpc>
                        <a:spcAft>
                          <a:spcPts val="0"/>
                        </a:spcAft>
                      </a:pPr>
                      <a:r>
                        <a:rPr lang="cs-CZ" sz="1400" dirty="0">
                          <a:effectLst/>
                        </a:rPr>
                        <a:t>církve a církevní organizace</a:t>
                      </a:r>
                      <a:endParaRPr lang="cs-CZ" sz="1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c>
                  <a:txBody>
                    <a:bodyPr/>
                    <a:lstStyle/>
                    <a:p>
                      <a:pPr>
                        <a:lnSpc>
                          <a:spcPct val="115000"/>
                        </a:lnSpc>
                        <a:spcAft>
                          <a:spcPts val="1000"/>
                        </a:spcAft>
                      </a:pPr>
                      <a:r>
                        <a:rPr lang="cs-CZ" sz="1300" dirty="0">
                          <a:effectLst/>
                        </a:rPr>
                        <a:t>výpis z Rejstříku církví a náboženských společností</a:t>
                      </a:r>
                      <a:endParaRPr lang="cs-CZ" sz="1300" dirty="0">
                        <a:effectLst/>
                        <a:latin typeface="Cambria" panose="02040503050406030204" pitchFamily="18" charset="0"/>
                        <a:ea typeface="MS Mincho" panose="02020609040205080304" pitchFamily="49" charset="-128"/>
                        <a:cs typeface="Times New Roman" panose="02020603050405020304" pitchFamily="18" charset="0"/>
                      </a:endParaRPr>
                    </a:p>
                  </a:txBody>
                  <a:tcPr marL="68580" marR="68580" marT="0" marB="0"/>
                </a:tc>
              </a:tr>
            </a:tbl>
          </a:graphicData>
        </a:graphic>
      </p:graphicFrame>
      <p:pic>
        <p:nvPicPr>
          <p:cNvPr id="7" name="Obrázek 6"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458201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819290"/>
          </a:xfrm>
        </p:spPr>
        <p:txBody>
          <a:bodyPr>
            <a:normAutofit lnSpcReduction="10000"/>
          </a:bodyPr>
          <a:lstStyle/>
          <a:p>
            <a:pPr marL="0" lvl="1" indent="0">
              <a:spcBef>
                <a:spcPct val="20000"/>
              </a:spcBef>
              <a:spcAft>
                <a:spcPts val="600"/>
              </a:spcAft>
              <a:buNone/>
            </a:pPr>
            <a:r>
              <a:rPr lang="cs-CZ" dirty="0"/>
              <a:t>3. Jsou doloženy všechny povinné přílohy a obsahově splňují požadované </a:t>
            </a:r>
            <a:r>
              <a:rPr lang="cs-CZ" dirty="0" smtClean="0"/>
              <a:t>náležitosti</a:t>
            </a:r>
            <a:endParaRPr lang="cs-CZ" dirty="0"/>
          </a:p>
          <a:p>
            <a:pPr marL="361950" indent="-361950" algn="just" defTabSz="266700">
              <a:spcBef>
                <a:spcPts val="0"/>
              </a:spcBef>
              <a:spcAft>
                <a:spcPts val="0"/>
              </a:spcAft>
              <a:buFont typeface="Courier New" panose="02070309020205020404" pitchFamily="49" charset="0"/>
              <a:buChar char="o"/>
              <a:tabLst>
                <a:tab pos="266700" algn="l"/>
              </a:tabLst>
            </a:pPr>
            <a:r>
              <a:rPr lang="cs-CZ" b="1" dirty="0"/>
              <a:t>Doklad o prokázání právních vztahů k majetku, který je předmětem projektu </a:t>
            </a:r>
            <a:endParaRPr lang="cs-CZ" dirty="0">
              <a:solidFill>
                <a:srgbClr val="FF0000"/>
              </a:solidFill>
            </a:endParaRPr>
          </a:p>
          <a:p>
            <a:pPr marL="685800" indent="-342900" algn="just">
              <a:spcBef>
                <a:spcPts val="0"/>
              </a:spcBef>
              <a:spcAft>
                <a:spcPts val="0"/>
              </a:spcAft>
              <a:buFont typeface="Arial" panose="020B0604020202020204" pitchFamily="34" charset="0"/>
              <a:buChar char="•"/>
              <a:tabLst>
                <a:tab pos="447675" algn="l"/>
              </a:tabLst>
            </a:pPr>
            <a:r>
              <a:rPr lang="cs-CZ" dirty="0" smtClean="0"/>
              <a:t>Výpis </a:t>
            </a:r>
            <a:r>
              <a:rPr lang="cs-CZ" dirty="0"/>
              <a:t>z katastru nemovitostí, týkajících se projektu (pokud žadatel nepředloží stavební povolení při podání žádosti o podporu).</a:t>
            </a:r>
          </a:p>
          <a:p>
            <a:pPr marL="685800" indent="-342900" algn="just">
              <a:spcBef>
                <a:spcPts val="0"/>
              </a:spcBef>
              <a:spcAft>
                <a:spcPts val="0"/>
              </a:spcAft>
              <a:buFont typeface="Arial" panose="020B0604020202020204" pitchFamily="34" charset="0"/>
              <a:buChar char="•"/>
              <a:tabLst>
                <a:tab pos="447675" algn="l"/>
              </a:tabLst>
            </a:pPr>
            <a:r>
              <a:rPr lang="cs-CZ" dirty="0"/>
              <a:t>Nájemní smlouvu, smlouvu o výpůjčce či jiný právní úkon nebo právní akt opravňující žadatele k užívání nemovitosti, která bude předmětem projektu (pokud žadatel není zapsán v katastru nemovitostí jako vlastník nebo subjekt s právem hospodaření).</a:t>
            </a:r>
          </a:p>
          <a:p>
            <a:pPr marL="342900" algn="just">
              <a:spcBef>
                <a:spcPts val="0"/>
              </a:spcBef>
              <a:spcAft>
                <a:spcPts val="0"/>
              </a:spcAft>
              <a:tabLst>
                <a:tab pos="447675" algn="l"/>
              </a:tabLst>
            </a:pPr>
            <a:endParaRPr lang="cs-CZ" i="1" dirty="0"/>
          </a:p>
          <a:p>
            <a:pPr algn="just">
              <a:spcBef>
                <a:spcPts val="0"/>
              </a:spcBef>
              <a:spcAft>
                <a:spcPts val="0"/>
              </a:spcAft>
              <a:tabLst>
                <a:tab pos="447675" algn="l"/>
              </a:tabLst>
            </a:pPr>
            <a:r>
              <a:rPr lang="cs-CZ" b="1" i="1" dirty="0">
                <a:solidFill>
                  <a:srgbClr val="00529C"/>
                </a:solidFill>
              </a:rPr>
              <a:t>Upozornění</a:t>
            </a:r>
          </a:p>
          <a:p>
            <a:pPr algn="just">
              <a:spcBef>
                <a:spcPts val="200"/>
              </a:spcBef>
              <a:tabLst>
                <a:tab pos="447675" algn="l"/>
              </a:tabLst>
            </a:pPr>
            <a:r>
              <a:rPr lang="cs-CZ" i="1" dirty="0">
                <a:solidFill>
                  <a:srgbClr val="00529C"/>
                </a:solidFill>
              </a:rPr>
              <a:t>Povede-li projekt k technickému zhodnocení pronajatého majetku, je nutné, aby možnost provádět technické zhodnocení na cizím majetku byla uvedena v nájemní smlouvě či ve smlouvě o výpůjčce </a:t>
            </a:r>
            <a:r>
              <a:rPr lang="cs-CZ" i="1" dirty="0" smtClean="0">
                <a:solidFill>
                  <a:srgbClr val="00529C"/>
                </a:solidFill>
              </a:rPr>
              <a:t>majetku minimálně po celou </a:t>
            </a:r>
            <a:r>
              <a:rPr lang="cs-CZ" i="1" dirty="0">
                <a:solidFill>
                  <a:srgbClr val="00529C"/>
                </a:solidFill>
              </a:rPr>
              <a:t>dobu udržitelnosti projektu.</a:t>
            </a:r>
          </a:p>
          <a:p>
            <a:pPr marL="361950" indent="-361950" algn="just">
              <a:spcBef>
                <a:spcPts val="0"/>
              </a:spcBef>
              <a:spcAft>
                <a:spcPts val="0"/>
              </a:spcAft>
            </a:pPr>
            <a:endParaRPr lang="cs-CZ" b="1" dirty="0" smtClean="0"/>
          </a:p>
          <a:p>
            <a:pPr marL="342900" indent="-342900" algn="just">
              <a:spcBef>
                <a:spcPts val="0"/>
              </a:spcBef>
              <a:spcAft>
                <a:spcPts val="0"/>
              </a:spcAft>
              <a:buFont typeface="Courier New" panose="02070309020205020404" pitchFamily="49" charset="0"/>
              <a:buChar char="o"/>
            </a:pPr>
            <a:r>
              <a:rPr lang="cs-CZ" b="1" dirty="0" smtClean="0"/>
              <a:t>Podnikatelský plán</a:t>
            </a:r>
            <a:endParaRPr lang="cs-CZ" b="1" dirty="0"/>
          </a:p>
          <a:p>
            <a:pPr marL="342900" indent="-342900" algn="just">
              <a:spcBef>
                <a:spcPts val="0"/>
              </a:spcBef>
              <a:spcAft>
                <a:spcPts val="0"/>
              </a:spcAft>
            </a:pPr>
            <a:r>
              <a:rPr lang="cs-CZ" dirty="0">
                <a:solidFill>
                  <a:srgbClr val="FF0000"/>
                </a:solidFill>
              </a:rPr>
              <a:t>	</a:t>
            </a:r>
            <a:r>
              <a:rPr lang="cs-CZ" dirty="0" smtClean="0"/>
              <a:t>Osnova podnikatelského plánu je uvedena v Příloze č. 5 Specifických pravidel</a:t>
            </a:r>
            <a:endParaRPr lang="cs-CZ" dirty="0"/>
          </a:p>
          <a:p>
            <a:endParaRPr lang="cs-CZ" sz="2000"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a:t>Kritéria formálních náležitostí</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12</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9089346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819290"/>
          </a:xfrm>
        </p:spPr>
        <p:txBody>
          <a:bodyPr>
            <a:noAutofit/>
          </a:bodyPr>
          <a:lstStyle/>
          <a:p>
            <a:pPr>
              <a:spcBef>
                <a:spcPts val="0"/>
              </a:spcBef>
              <a:spcAft>
                <a:spcPts val="600"/>
              </a:spcAft>
              <a:tabLst>
                <a:tab pos="447675" algn="l"/>
              </a:tabLst>
            </a:pPr>
            <a:r>
              <a:rPr lang="cs-CZ" sz="2000" b="1" dirty="0">
                <a:solidFill>
                  <a:srgbClr val="00529C"/>
                </a:solidFill>
              </a:rPr>
              <a:t>3. Jsou doloženy všechny povinné přílohy a obsahově splňují požadované </a:t>
            </a:r>
            <a:r>
              <a:rPr lang="cs-CZ" sz="2000" b="1" dirty="0" smtClean="0">
                <a:solidFill>
                  <a:srgbClr val="00529C"/>
                </a:solidFill>
              </a:rPr>
              <a:t>náležitosti</a:t>
            </a:r>
            <a:endParaRPr lang="cs-CZ" sz="2000" b="1" dirty="0">
              <a:solidFill>
                <a:srgbClr val="00529C"/>
              </a:solidFill>
            </a:endParaRPr>
          </a:p>
          <a:p>
            <a:pPr marL="324000" indent="-361950" algn="just" defTabSz="266700">
              <a:spcBef>
                <a:spcPts val="0"/>
              </a:spcBef>
              <a:spcAft>
                <a:spcPts val="0"/>
              </a:spcAft>
              <a:buFont typeface="Courier New" panose="02070309020205020404" pitchFamily="49" charset="0"/>
              <a:buChar char="o"/>
              <a:tabLst>
                <a:tab pos="358775" algn="l"/>
              </a:tabLst>
            </a:pPr>
            <a:r>
              <a:rPr lang="cs-CZ" b="1" dirty="0"/>
              <a:t>Územní rozhodnutí nebo územní souhlas nebo veřejnoprávní smlouva nahrazující územní řízení </a:t>
            </a:r>
          </a:p>
          <a:p>
            <a:pPr marL="527050" indent="-342900" algn="just">
              <a:spcBef>
                <a:spcPts val="0"/>
              </a:spcBef>
              <a:spcAft>
                <a:spcPts val="0"/>
              </a:spcAft>
              <a:buFont typeface="Arial" panose="020B0604020202020204" pitchFamily="34" charset="0"/>
              <a:buChar char="•"/>
              <a:tabLst>
                <a:tab pos="447675" algn="l"/>
              </a:tabLst>
            </a:pPr>
            <a:r>
              <a:rPr lang="cs-CZ" dirty="0" smtClean="0"/>
              <a:t>Územní rozhodnutí s nabytím právní moci – pokud se projekt týká stavby. </a:t>
            </a:r>
            <a:endParaRPr lang="cs-CZ" dirty="0"/>
          </a:p>
          <a:p>
            <a:pPr marL="527050" indent="-342900" algn="just">
              <a:spcBef>
                <a:spcPts val="0"/>
              </a:spcBef>
              <a:spcAft>
                <a:spcPts val="0"/>
              </a:spcAft>
              <a:buFont typeface="Arial" panose="020B0604020202020204" pitchFamily="34" charset="0"/>
              <a:buChar char="•"/>
              <a:tabLst>
                <a:tab pos="447675" algn="l"/>
              </a:tabLst>
            </a:pPr>
            <a:r>
              <a:rPr lang="cs-CZ" dirty="0"/>
              <a:t>Ú</a:t>
            </a:r>
            <a:r>
              <a:rPr lang="cs-CZ" dirty="0" smtClean="0"/>
              <a:t>zemní </a:t>
            </a:r>
            <a:r>
              <a:rPr lang="cs-CZ" dirty="0"/>
              <a:t>souhlas </a:t>
            </a:r>
            <a:r>
              <a:rPr lang="cs-CZ" dirty="0" smtClean="0"/>
              <a:t>či </a:t>
            </a:r>
            <a:r>
              <a:rPr lang="cs-CZ" dirty="0"/>
              <a:t>účinnou veřejnoprávní smlouvu nahrazující územní </a:t>
            </a:r>
            <a:r>
              <a:rPr lang="cs-CZ" dirty="0" smtClean="0"/>
              <a:t>řízení</a:t>
            </a:r>
            <a:r>
              <a:rPr lang="cs-CZ" dirty="0"/>
              <a:t> </a:t>
            </a:r>
            <a:r>
              <a:rPr lang="cs-CZ" dirty="0" smtClean="0"/>
              <a:t>- pokud </a:t>
            </a:r>
            <a:r>
              <a:rPr lang="cs-CZ" dirty="0"/>
              <a:t>stavba nevyžaduje územní </a:t>
            </a:r>
            <a:r>
              <a:rPr lang="cs-CZ" dirty="0" smtClean="0"/>
              <a:t>rozhodnutí.</a:t>
            </a:r>
          </a:p>
          <a:p>
            <a:pPr marL="184150" algn="just">
              <a:spcBef>
                <a:spcPts val="0"/>
              </a:spcBef>
              <a:spcAft>
                <a:spcPts val="0"/>
              </a:spcAft>
              <a:tabLst>
                <a:tab pos="447675" algn="l"/>
              </a:tabLst>
            </a:pPr>
            <a:endParaRPr lang="cs-CZ" b="1" dirty="0">
              <a:solidFill>
                <a:srgbClr val="00529C"/>
              </a:solidFill>
            </a:endParaRPr>
          </a:p>
          <a:p>
            <a:pPr marL="323850" indent="-361950" algn="just" defTabSz="266700">
              <a:spcBef>
                <a:spcPts val="0"/>
              </a:spcBef>
              <a:spcAft>
                <a:spcPts val="0"/>
              </a:spcAft>
              <a:buFont typeface="Courier New" panose="02070309020205020404" pitchFamily="49" charset="0"/>
              <a:buChar char="o"/>
              <a:tabLst>
                <a:tab pos="266700" algn="l"/>
              </a:tabLst>
            </a:pPr>
            <a:r>
              <a:rPr lang="cs-CZ" b="1" dirty="0" smtClean="0"/>
              <a:t>Žádost </a:t>
            </a:r>
            <a:r>
              <a:rPr lang="cs-CZ" b="1" dirty="0"/>
              <a:t>o stavební povolení nebo ohlášení, případně stavební povolení nebo souhlas s provedením ohlášeného stavebního záměru nebo veřejnoprávní smlouva nahrazující stavební povolení </a:t>
            </a:r>
          </a:p>
          <a:p>
            <a:pPr marL="533400" indent="-266700" algn="just">
              <a:spcBef>
                <a:spcPts val="0"/>
              </a:spcBef>
              <a:spcAft>
                <a:spcPts val="1200"/>
              </a:spcAft>
              <a:buFont typeface="Arial" panose="020B0604020202020204" pitchFamily="34" charset="0"/>
              <a:buChar char="•"/>
              <a:tabLst>
                <a:tab pos="447675" algn="l"/>
              </a:tabLst>
            </a:pPr>
            <a:r>
              <a:rPr lang="cs-CZ" dirty="0" smtClean="0"/>
              <a:t>Stavební </a:t>
            </a:r>
            <a:r>
              <a:rPr lang="cs-CZ" dirty="0"/>
              <a:t>povolení nebo souhlas s provedením ohlášeného stavebního záměru nebo veřejnoprávní smlouvu nahrazující stavební povolení nebo žádost o stavení povolení nebo ohlášení potvrzené stavebním úřadem</a:t>
            </a:r>
            <a:r>
              <a:rPr lang="cs-CZ" dirty="0" smtClean="0"/>
              <a:t>.</a:t>
            </a:r>
          </a:p>
          <a:p>
            <a:pPr algn="just">
              <a:spcBef>
                <a:spcPts val="0"/>
              </a:spcBef>
              <a:spcAft>
                <a:spcPts val="0"/>
              </a:spcAft>
              <a:tabLst>
                <a:tab pos="447675" algn="l"/>
              </a:tabLst>
            </a:pPr>
            <a:r>
              <a:rPr lang="cs-CZ" sz="1500" b="1" dirty="0" smtClean="0">
                <a:solidFill>
                  <a:srgbClr val="00529C"/>
                </a:solidFill>
              </a:rPr>
              <a:t>Upozornění</a:t>
            </a:r>
          </a:p>
          <a:p>
            <a:pPr algn="just">
              <a:spcBef>
                <a:spcPts val="0"/>
              </a:spcBef>
              <a:spcAft>
                <a:spcPts val="0"/>
              </a:spcAft>
              <a:tabLst>
                <a:tab pos="447675" algn="l"/>
              </a:tabLst>
            </a:pPr>
            <a:r>
              <a:rPr lang="cs-CZ" sz="1500" i="1" dirty="0" smtClean="0">
                <a:solidFill>
                  <a:srgbClr val="00529C"/>
                </a:solidFill>
              </a:rPr>
              <a:t>Stavební povolení </a:t>
            </a:r>
            <a:r>
              <a:rPr lang="cs-CZ" sz="1500" i="1" dirty="0">
                <a:solidFill>
                  <a:srgbClr val="00529C"/>
                </a:solidFill>
              </a:rPr>
              <a:t>musí být doloženo nejpozději do </a:t>
            </a:r>
            <a:r>
              <a:rPr lang="cs-CZ" sz="1500" i="1" dirty="0" smtClean="0">
                <a:solidFill>
                  <a:srgbClr val="00529C"/>
                </a:solidFill>
              </a:rPr>
              <a:t>dne vydání </a:t>
            </a:r>
            <a:r>
              <a:rPr lang="cs-CZ" sz="1500" i="1" dirty="0">
                <a:solidFill>
                  <a:srgbClr val="00529C"/>
                </a:solidFill>
              </a:rPr>
              <a:t>Rozhodnutí o poskytnutí </a:t>
            </a:r>
            <a:r>
              <a:rPr lang="cs-CZ" sz="1500" i="1" dirty="0" smtClean="0">
                <a:solidFill>
                  <a:srgbClr val="00529C"/>
                </a:solidFill>
              </a:rPr>
              <a:t>dotace, </a:t>
            </a:r>
            <a:r>
              <a:rPr lang="cs-CZ" sz="1500" i="1" dirty="0">
                <a:solidFill>
                  <a:srgbClr val="00529C"/>
                </a:solidFill>
              </a:rPr>
              <a:t>a to formou </a:t>
            </a:r>
            <a:r>
              <a:rPr lang="cs-CZ" sz="1500" i="1" dirty="0" smtClean="0">
                <a:solidFill>
                  <a:srgbClr val="00529C"/>
                </a:solidFill>
              </a:rPr>
              <a:t>Žádosti o změnu projektu.</a:t>
            </a:r>
            <a:endParaRPr lang="cs-CZ" sz="1500" i="1" dirty="0">
              <a:solidFill>
                <a:srgbClr val="00529C"/>
              </a:solidFill>
            </a:endParaRPr>
          </a:p>
          <a:p>
            <a:pPr marL="361950" indent="-361950" algn="just">
              <a:spcBef>
                <a:spcPts val="200"/>
              </a:spcBef>
              <a:buFont typeface="Courier New" panose="02070309020205020404" pitchFamily="49" charset="0"/>
              <a:buChar char="o"/>
              <a:tabLst>
                <a:tab pos="447675" algn="l"/>
              </a:tabLst>
            </a:pPr>
            <a:endParaRPr lang="cs-CZ" sz="2000" b="1" dirty="0" smtClean="0"/>
          </a:p>
          <a:p>
            <a:pPr marL="266700" algn="just">
              <a:spcBef>
                <a:spcPts val="200"/>
              </a:spcBef>
              <a:spcAft>
                <a:spcPts val="0"/>
              </a:spcAft>
              <a:tabLst>
                <a:tab pos="447675" algn="l"/>
              </a:tabLst>
            </a:pPr>
            <a:endParaRPr lang="cs-CZ" sz="2000" i="1" dirty="0" smtClean="0"/>
          </a:p>
          <a:p>
            <a:pPr marL="361950" indent="-361950">
              <a:spcBef>
                <a:spcPts val="200"/>
              </a:spcBef>
              <a:buFont typeface="Courier New" panose="02070309020205020404" pitchFamily="49" charset="0"/>
              <a:buChar char="o"/>
            </a:pPr>
            <a:endParaRPr lang="cs-CZ" sz="2000" i="1" dirty="0"/>
          </a:p>
          <a:p>
            <a:pPr marL="361950" indent="-361950" algn="just">
              <a:lnSpc>
                <a:spcPct val="120000"/>
              </a:lnSpc>
              <a:spcBef>
                <a:spcPts val="200"/>
              </a:spcBef>
              <a:spcAft>
                <a:spcPts val="0"/>
              </a:spcAft>
              <a:tabLst>
                <a:tab pos="447675" algn="l"/>
              </a:tabLst>
            </a:pPr>
            <a:endParaRPr lang="cs-CZ" sz="2000" i="1" dirty="0"/>
          </a:p>
          <a:p>
            <a:endParaRPr lang="cs-CZ" sz="2000" dirty="0"/>
          </a:p>
        </p:txBody>
      </p:sp>
      <p:sp>
        <p:nvSpPr>
          <p:cNvPr id="3" name="Zástupný symbol pro zápatí 2"/>
          <p:cNvSpPr>
            <a:spLocks noGrp="1"/>
          </p:cNvSpPr>
          <p:nvPr>
            <p:ph type="ftr" sz="quarter" idx="11"/>
          </p:nvPr>
        </p:nvSpPr>
        <p:spPr/>
        <p:txBody>
          <a:bodyPr/>
          <a:lstStyle/>
          <a:p>
            <a:endParaRPr lang="en-US" dirty="0"/>
          </a:p>
        </p:txBody>
      </p:sp>
      <p:sp>
        <p:nvSpPr>
          <p:cNvPr id="4" name="Nadpis 3"/>
          <p:cNvSpPr>
            <a:spLocks noGrp="1"/>
          </p:cNvSpPr>
          <p:nvPr>
            <p:ph type="title"/>
          </p:nvPr>
        </p:nvSpPr>
        <p:spPr/>
        <p:txBody>
          <a:bodyPr/>
          <a:lstStyle/>
          <a:p>
            <a:r>
              <a:rPr lang="cs-CZ" dirty="0"/>
              <a:t>Kritéria formálních náležitostí</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13</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9872372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819290"/>
          </a:xfrm>
        </p:spPr>
        <p:txBody>
          <a:bodyPr>
            <a:noAutofit/>
          </a:bodyPr>
          <a:lstStyle/>
          <a:p>
            <a:pPr>
              <a:spcBef>
                <a:spcPts val="0"/>
              </a:spcBef>
              <a:spcAft>
                <a:spcPts val="600"/>
              </a:spcAft>
              <a:tabLst>
                <a:tab pos="447675" algn="l"/>
              </a:tabLst>
            </a:pPr>
            <a:r>
              <a:rPr lang="cs-CZ" sz="2000" b="1" dirty="0">
                <a:solidFill>
                  <a:srgbClr val="00529C"/>
                </a:solidFill>
              </a:rPr>
              <a:t>3. Jsou doloženy všechny povinné přílohy a obsahově splňují požadované náležitosti</a:t>
            </a:r>
          </a:p>
          <a:p>
            <a:pPr marL="361950" indent="-361950" algn="just">
              <a:spcBef>
                <a:spcPts val="0"/>
              </a:spcBef>
              <a:spcAft>
                <a:spcPts val="0"/>
              </a:spcAft>
              <a:buFont typeface="Courier New" panose="02070309020205020404" pitchFamily="49" charset="0"/>
              <a:buChar char="o"/>
              <a:tabLst>
                <a:tab pos="447675" algn="l"/>
              </a:tabLst>
            </a:pPr>
            <a:r>
              <a:rPr lang="cs-CZ" b="1" dirty="0" smtClean="0"/>
              <a:t>Projektová </a:t>
            </a:r>
            <a:r>
              <a:rPr lang="cs-CZ" b="1" dirty="0"/>
              <a:t>dokumentace pro vydání stavebního povolení nebo pro </a:t>
            </a:r>
            <a:r>
              <a:rPr lang="cs-CZ" b="1" dirty="0" smtClean="0"/>
              <a:t>ohlášení stavby</a:t>
            </a:r>
            <a:endParaRPr lang="cs-CZ" b="1" dirty="0"/>
          </a:p>
          <a:p>
            <a:pPr marL="647700" indent="-285750" algn="just">
              <a:spcBef>
                <a:spcPts val="0"/>
              </a:spcBef>
              <a:spcAft>
                <a:spcPts val="0"/>
              </a:spcAft>
              <a:buFont typeface="Arial" panose="020B0604020202020204" pitchFamily="34" charset="0"/>
              <a:buChar char="•"/>
              <a:tabLst>
                <a:tab pos="447675" algn="l"/>
              </a:tabLst>
            </a:pPr>
            <a:r>
              <a:rPr lang="cs-CZ" sz="1700" dirty="0" smtClean="0"/>
              <a:t>Projektová </a:t>
            </a:r>
            <a:r>
              <a:rPr lang="cs-CZ" sz="1700" dirty="0"/>
              <a:t>dokumentace v podrobnosti pro vydání stavebního povolení;</a:t>
            </a:r>
          </a:p>
          <a:p>
            <a:pPr marL="647700" indent="-285750" algn="just">
              <a:spcBef>
                <a:spcPts val="0"/>
              </a:spcBef>
              <a:spcAft>
                <a:spcPts val="0"/>
              </a:spcAft>
              <a:buFont typeface="Arial" panose="020B0604020202020204" pitchFamily="34" charset="0"/>
              <a:buChar char="•"/>
              <a:tabLst>
                <a:tab pos="447675" algn="l"/>
              </a:tabLst>
            </a:pPr>
            <a:r>
              <a:rPr lang="cs-CZ" sz="1700" dirty="0"/>
              <a:t>p</a:t>
            </a:r>
            <a:r>
              <a:rPr lang="cs-CZ" sz="1700" dirty="0" smtClean="0"/>
              <a:t>rojektová </a:t>
            </a:r>
            <a:r>
              <a:rPr lang="cs-CZ" sz="1700" dirty="0"/>
              <a:t>dokumentace v podrobnosti pro ohlášení </a:t>
            </a:r>
            <a:r>
              <a:rPr lang="cs-CZ" sz="1700" dirty="0" smtClean="0"/>
              <a:t>stavby, pokud stavba nevyžaduje stavební povolení;</a:t>
            </a:r>
            <a:endParaRPr lang="cs-CZ" sz="1700" dirty="0"/>
          </a:p>
          <a:p>
            <a:pPr marL="647700" indent="-285750" algn="just">
              <a:spcBef>
                <a:spcPts val="0"/>
              </a:spcBef>
              <a:spcAft>
                <a:spcPts val="1800"/>
              </a:spcAft>
              <a:buFont typeface="Arial" panose="020B0604020202020204" pitchFamily="34" charset="0"/>
              <a:buChar char="•"/>
              <a:tabLst>
                <a:tab pos="447675" algn="l"/>
              </a:tabLst>
            </a:pPr>
            <a:r>
              <a:rPr lang="cs-CZ" sz="1700" dirty="0"/>
              <a:t>z</a:t>
            </a:r>
            <a:r>
              <a:rPr lang="cs-CZ" sz="1700" dirty="0" smtClean="0"/>
              <a:t>pracovaná </a:t>
            </a:r>
            <a:r>
              <a:rPr lang="cs-CZ" sz="1700" dirty="0"/>
              <a:t>projektová dokumentace pro provádění </a:t>
            </a:r>
            <a:r>
              <a:rPr lang="cs-CZ" sz="1700" dirty="0" smtClean="0"/>
              <a:t>stavby, v případě, že již byla zpracována.</a:t>
            </a:r>
            <a:endParaRPr lang="cs-CZ" sz="1700" i="1" dirty="0" smtClean="0"/>
          </a:p>
          <a:p>
            <a:pPr marL="361950" indent="-361950" algn="just">
              <a:spcBef>
                <a:spcPts val="0"/>
              </a:spcBef>
              <a:spcAft>
                <a:spcPts val="0"/>
              </a:spcAft>
              <a:buFont typeface="Courier New" panose="02070309020205020404" pitchFamily="49" charset="0"/>
              <a:buChar char="o"/>
            </a:pPr>
            <a:r>
              <a:rPr lang="cs-CZ" b="1" dirty="0"/>
              <a:t>Položkový rozpočet stavby</a:t>
            </a:r>
          </a:p>
          <a:p>
            <a:pPr marL="647700" indent="-285750" algn="just">
              <a:spcBef>
                <a:spcPts val="0"/>
              </a:spcBef>
              <a:spcAft>
                <a:spcPts val="0"/>
              </a:spcAft>
              <a:buFont typeface="Arial" panose="020B0604020202020204" pitchFamily="34" charset="0"/>
              <a:buChar char="•"/>
            </a:pPr>
            <a:r>
              <a:rPr lang="cs-CZ" sz="1700" dirty="0"/>
              <a:t>Položkový rozpočet stavby podle jednotného ceníku stavebních prací v cenové úrovni ne starší než k r. 2014 ve formě oceněného soupisu prací potvrzeného autorizovaným projektantem a dále také v  rozpočtovém formátu *.XC4. </a:t>
            </a:r>
            <a:endParaRPr lang="cs-CZ" sz="1700" dirty="0" smtClean="0"/>
          </a:p>
          <a:p>
            <a:pPr marL="647700" indent="-285750" algn="just">
              <a:spcBef>
                <a:spcPts val="0"/>
              </a:spcBef>
              <a:spcAft>
                <a:spcPts val="0"/>
              </a:spcAft>
              <a:buFont typeface="Arial" panose="020B0604020202020204" pitchFamily="34" charset="0"/>
              <a:buChar char="•"/>
            </a:pPr>
            <a:r>
              <a:rPr lang="cs-CZ" sz="1700" dirty="0"/>
              <a:t>V rozpočtu musí být uveden název použitého jednotného ceníku (cenové soustavy</a:t>
            </a:r>
            <a:r>
              <a:rPr lang="cs-CZ" sz="1700" dirty="0" smtClean="0"/>
              <a:t>).</a:t>
            </a:r>
          </a:p>
          <a:p>
            <a:pPr marL="647700" indent="-285750" algn="just">
              <a:spcBef>
                <a:spcPts val="0"/>
              </a:spcBef>
              <a:spcAft>
                <a:spcPts val="0"/>
              </a:spcAft>
              <a:buFont typeface="Arial" panose="020B0604020202020204" pitchFamily="34" charset="0"/>
              <a:buChar char="•"/>
            </a:pPr>
            <a:r>
              <a:rPr lang="cs-CZ" sz="1700" dirty="0"/>
              <a:t>V případě, že proběhlo zadávací řízení na zhotovitele stavby, předkládá žadatel také vysoutěženou cenovou nabídku.</a:t>
            </a:r>
          </a:p>
          <a:p>
            <a:pPr marL="361950">
              <a:spcBef>
                <a:spcPts val="0"/>
              </a:spcBef>
              <a:spcAft>
                <a:spcPts val="0"/>
              </a:spcAft>
            </a:pPr>
            <a:endParaRPr lang="cs-CZ" dirty="0"/>
          </a:p>
          <a:p>
            <a:pPr marL="361950" indent="-361950">
              <a:spcBef>
                <a:spcPts val="200"/>
              </a:spcBef>
              <a:buFont typeface="Courier New" panose="02070309020205020404" pitchFamily="49" charset="0"/>
              <a:buChar char="o"/>
            </a:pPr>
            <a:endParaRPr lang="cs-CZ" sz="2000" i="1" dirty="0"/>
          </a:p>
          <a:p>
            <a:pPr marL="361950" indent="-361950" algn="just">
              <a:lnSpc>
                <a:spcPct val="120000"/>
              </a:lnSpc>
              <a:spcBef>
                <a:spcPts val="200"/>
              </a:spcBef>
              <a:spcAft>
                <a:spcPts val="0"/>
              </a:spcAft>
              <a:tabLst>
                <a:tab pos="447675" algn="l"/>
              </a:tabLst>
            </a:pPr>
            <a:endParaRPr lang="cs-CZ" sz="2000" i="1" dirty="0"/>
          </a:p>
          <a:p>
            <a:endParaRPr lang="cs-CZ" sz="2000" dirty="0"/>
          </a:p>
        </p:txBody>
      </p:sp>
      <p:sp>
        <p:nvSpPr>
          <p:cNvPr id="3" name="Zástupný symbol pro zápatí 2"/>
          <p:cNvSpPr>
            <a:spLocks noGrp="1"/>
          </p:cNvSpPr>
          <p:nvPr>
            <p:ph type="ftr" sz="quarter" idx="11"/>
          </p:nvPr>
        </p:nvSpPr>
        <p:spPr/>
        <p:txBody>
          <a:bodyPr/>
          <a:lstStyle/>
          <a:p>
            <a:endParaRPr lang="en-US" dirty="0"/>
          </a:p>
        </p:txBody>
      </p:sp>
      <p:sp>
        <p:nvSpPr>
          <p:cNvPr id="4" name="Nadpis 3"/>
          <p:cNvSpPr>
            <a:spLocks noGrp="1"/>
          </p:cNvSpPr>
          <p:nvPr>
            <p:ph type="title"/>
          </p:nvPr>
        </p:nvSpPr>
        <p:spPr/>
        <p:txBody>
          <a:bodyPr/>
          <a:lstStyle/>
          <a:p>
            <a:r>
              <a:rPr lang="cs-CZ" dirty="0"/>
              <a:t>Kritéria formálních náležitostí</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14</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4537214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819290"/>
          </a:xfrm>
        </p:spPr>
        <p:txBody>
          <a:bodyPr>
            <a:normAutofit/>
          </a:bodyPr>
          <a:lstStyle/>
          <a:p>
            <a:pPr>
              <a:spcBef>
                <a:spcPts val="0"/>
              </a:spcBef>
              <a:spcAft>
                <a:spcPts val="600"/>
              </a:spcAft>
            </a:pPr>
            <a:r>
              <a:rPr lang="cs-CZ" sz="2000" b="1" dirty="0">
                <a:solidFill>
                  <a:srgbClr val="00529C"/>
                </a:solidFill>
              </a:rPr>
              <a:t>3. Jsou doloženy všechny povinné přílohy a obsahově splňují požadované </a:t>
            </a:r>
            <a:r>
              <a:rPr lang="cs-CZ" sz="2000" b="1" dirty="0" smtClean="0">
                <a:solidFill>
                  <a:srgbClr val="00529C"/>
                </a:solidFill>
              </a:rPr>
              <a:t>náležitosti</a:t>
            </a:r>
          </a:p>
          <a:p>
            <a:pPr marL="285750" indent="-285750">
              <a:spcBef>
                <a:spcPts val="0"/>
              </a:spcBef>
              <a:spcAft>
                <a:spcPts val="600"/>
              </a:spcAft>
              <a:buFont typeface="Courier New" panose="02070309020205020404" pitchFamily="49" charset="0"/>
              <a:buChar char="o"/>
            </a:pPr>
            <a:r>
              <a:rPr lang="cs-CZ" b="1" dirty="0" smtClean="0"/>
              <a:t>Seznam objednávek – přímých nákupů</a:t>
            </a:r>
          </a:p>
          <a:p>
            <a:pPr marL="647700" lvl="1" indent="-285750" algn="just">
              <a:spcBef>
                <a:spcPts val="0"/>
              </a:spcBef>
              <a:buFont typeface="Arial" panose="020B0604020202020204" pitchFamily="34" charset="0"/>
              <a:buChar char="•"/>
              <a:tabLst>
                <a:tab pos="447675" algn="l"/>
              </a:tabLst>
            </a:pPr>
            <a:r>
              <a:rPr lang="cs-CZ" sz="1800" b="0" dirty="0">
                <a:solidFill>
                  <a:schemeClr val="tx1"/>
                </a:solidFill>
              </a:rPr>
              <a:t>Formulář přílohou č. 10 Obecných </a:t>
            </a:r>
            <a:r>
              <a:rPr lang="cs-CZ" sz="1800" b="0" dirty="0" smtClean="0">
                <a:solidFill>
                  <a:schemeClr val="tx1"/>
                </a:solidFill>
              </a:rPr>
              <a:t>pravidel</a:t>
            </a:r>
          </a:p>
          <a:p>
            <a:pPr marL="647700" lvl="1" indent="-285750" algn="just">
              <a:spcBef>
                <a:spcPts val="0"/>
              </a:spcBef>
              <a:spcAft>
                <a:spcPts val="1800"/>
              </a:spcAft>
              <a:buFont typeface="Arial" panose="020B0604020202020204" pitchFamily="34" charset="0"/>
              <a:buChar char="•"/>
              <a:tabLst>
                <a:tab pos="447675" algn="l"/>
              </a:tabLst>
            </a:pPr>
            <a:r>
              <a:rPr lang="cs-CZ" sz="1800" b="0" dirty="0" smtClean="0">
                <a:solidFill>
                  <a:schemeClr val="tx1"/>
                </a:solidFill>
              </a:rPr>
              <a:t>Seznam objednávek - přímých nákupů od 100 000 do 400 000 Kč bez DPH  provedených před </a:t>
            </a:r>
            <a:r>
              <a:rPr lang="cs-CZ" sz="1800" b="0" dirty="0" smtClean="0">
                <a:solidFill>
                  <a:schemeClr val="tx1"/>
                </a:solidFill>
              </a:rPr>
              <a:t>podáním žádosti </a:t>
            </a:r>
            <a:r>
              <a:rPr lang="cs-CZ" sz="1800" b="0" dirty="0" smtClean="0">
                <a:solidFill>
                  <a:schemeClr val="tx1"/>
                </a:solidFill>
              </a:rPr>
              <a:t>o podporu</a:t>
            </a:r>
            <a:endParaRPr lang="cs-CZ" sz="1800" b="0" dirty="0">
              <a:solidFill>
                <a:schemeClr val="tx1"/>
              </a:solidFill>
            </a:endParaRPr>
          </a:p>
          <a:p>
            <a:pPr marL="285750" indent="-285750">
              <a:spcBef>
                <a:spcPts val="0"/>
              </a:spcBef>
              <a:spcAft>
                <a:spcPts val="600"/>
              </a:spcAft>
              <a:buFont typeface="Courier New" panose="02070309020205020404" pitchFamily="49" charset="0"/>
              <a:buChar char="o"/>
            </a:pPr>
            <a:r>
              <a:rPr lang="cs-CZ" b="1" dirty="0" smtClean="0"/>
              <a:t>Výpis z rejstříku trestů</a:t>
            </a:r>
          </a:p>
          <a:p>
            <a:pPr marL="647700" lvl="1" indent="-285750" algn="just">
              <a:spcBef>
                <a:spcPts val="0"/>
              </a:spcBef>
              <a:buFont typeface="Arial" panose="020B0604020202020204" pitchFamily="34" charset="0"/>
              <a:buChar char="•"/>
              <a:tabLst>
                <a:tab pos="447675" algn="l"/>
              </a:tabLst>
            </a:pPr>
            <a:r>
              <a:rPr lang="cs-CZ" sz="1800" b="0" dirty="0">
                <a:solidFill>
                  <a:schemeClr val="tx1"/>
                </a:solidFill>
              </a:rPr>
              <a:t>Dokládají OSVČ a všichni statutární zástupci obchodních korporací, nestátních neziskových organizací, církví a církevních organizací. </a:t>
            </a:r>
            <a:endParaRPr lang="cs-CZ" sz="1800" b="0" dirty="0" smtClean="0">
              <a:solidFill>
                <a:schemeClr val="tx1"/>
              </a:solidFill>
            </a:endParaRPr>
          </a:p>
          <a:p>
            <a:pPr marL="647700" lvl="1" indent="-285750" algn="just">
              <a:spcBef>
                <a:spcPts val="0"/>
              </a:spcBef>
              <a:buFont typeface="Arial" panose="020B0604020202020204" pitchFamily="34" charset="0"/>
              <a:buChar char="•"/>
              <a:tabLst>
                <a:tab pos="447675" algn="l"/>
              </a:tabLst>
            </a:pPr>
            <a:r>
              <a:rPr lang="cs-CZ" sz="1800" b="0" dirty="0">
                <a:solidFill>
                  <a:schemeClr val="tx1"/>
                </a:solidFill>
              </a:rPr>
              <a:t>Výpis z rejstříku trestů v době podání žádosti nesmí být starší 3 měsíců</a:t>
            </a:r>
            <a:r>
              <a:rPr lang="cs-CZ" sz="1800" b="0" dirty="0" smtClean="0">
                <a:solidFill>
                  <a:schemeClr val="tx1"/>
                </a:solidFill>
              </a:rPr>
              <a:t>.</a:t>
            </a:r>
            <a:endParaRPr lang="cs-CZ" sz="1800" b="0" dirty="0">
              <a:solidFill>
                <a:schemeClr val="tx1"/>
              </a:solidFill>
            </a:endParaRPr>
          </a:p>
          <a:p>
            <a:pPr marL="647700" lvl="1" indent="-285750" algn="just">
              <a:spcBef>
                <a:spcPts val="0"/>
              </a:spcBef>
              <a:buFont typeface="Arial" panose="020B0604020202020204" pitchFamily="34" charset="0"/>
              <a:buChar char="•"/>
              <a:tabLst>
                <a:tab pos="447675" algn="l"/>
              </a:tabLst>
            </a:pPr>
            <a:endParaRPr lang="cs-CZ" sz="1700" b="0" dirty="0" smtClean="0">
              <a:solidFill>
                <a:schemeClr val="tx1"/>
              </a:solidFill>
            </a:endParaRPr>
          </a:p>
          <a:p>
            <a:pPr marL="285750" lvl="1" indent="-285750">
              <a:spcBef>
                <a:spcPts val="0"/>
              </a:spcBef>
              <a:spcAft>
                <a:spcPts val="600"/>
              </a:spcAft>
              <a:buFont typeface="Courier New" panose="02070309020205020404" pitchFamily="49" charset="0"/>
              <a:buChar char="o"/>
              <a:tabLst>
                <a:tab pos="447675" algn="l"/>
              </a:tabLst>
            </a:pPr>
            <a:r>
              <a:rPr lang="cs-CZ" sz="1800" dirty="0" smtClean="0">
                <a:solidFill>
                  <a:schemeClr val="tx1"/>
                </a:solidFill>
              </a:rPr>
              <a:t>Průzkum trhu</a:t>
            </a:r>
          </a:p>
          <a:p>
            <a:pPr marL="647700" lvl="1" indent="-285750" algn="just">
              <a:spcBef>
                <a:spcPts val="0"/>
              </a:spcBef>
              <a:buFont typeface="Arial" panose="020B0604020202020204" pitchFamily="34" charset="0"/>
              <a:buChar char="•"/>
              <a:tabLst>
                <a:tab pos="447675" algn="l"/>
              </a:tabLst>
            </a:pPr>
            <a:r>
              <a:rPr lang="cs-CZ" sz="1800" b="0" dirty="0">
                <a:solidFill>
                  <a:schemeClr val="tx1"/>
                </a:solidFill>
              </a:rPr>
              <a:t>Žadatel předloží doklady, prokazující provedení průzkumu trhu na pořizované technologie a zařízení, ze kterého vycházel při stanovení ceny</a:t>
            </a:r>
          </a:p>
          <a:p>
            <a:endParaRPr lang="cs-CZ" dirty="0"/>
          </a:p>
        </p:txBody>
      </p:sp>
      <p:sp>
        <p:nvSpPr>
          <p:cNvPr id="3" name="Zástupný symbol pro zápatí 2"/>
          <p:cNvSpPr>
            <a:spLocks noGrp="1"/>
          </p:cNvSpPr>
          <p:nvPr>
            <p:ph type="ftr" sz="quarter" idx="11"/>
          </p:nvPr>
        </p:nvSpPr>
        <p:spPr/>
        <p:txBody>
          <a:bodyPr/>
          <a:lstStyle/>
          <a:p>
            <a:endParaRPr lang="en-US" dirty="0"/>
          </a:p>
        </p:txBody>
      </p:sp>
      <p:sp>
        <p:nvSpPr>
          <p:cNvPr id="4" name="Nadpis 3"/>
          <p:cNvSpPr>
            <a:spLocks noGrp="1"/>
          </p:cNvSpPr>
          <p:nvPr>
            <p:ph type="title"/>
          </p:nvPr>
        </p:nvSpPr>
        <p:spPr/>
        <p:txBody>
          <a:bodyPr/>
          <a:lstStyle/>
          <a:p>
            <a:r>
              <a:rPr lang="cs-CZ" dirty="0"/>
              <a:t>Kritéria formálních náležitostí</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15</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5123251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727451" y="1306874"/>
            <a:ext cx="7959349" cy="4819290"/>
          </a:xfrm>
        </p:spPr>
        <p:txBody>
          <a:bodyPr>
            <a:normAutofit/>
          </a:bodyPr>
          <a:lstStyle/>
          <a:p>
            <a:pPr>
              <a:spcBef>
                <a:spcPts val="0"/>
              </a:spcBef>
              <a:spcAft>
                <a:spcPts val="600"/>
              </a:spcAft>
            </a:pPr>
            <a:r>
              <a:rPr lang="cs-CZ" sz="2000" b="1" dirty="0">
                <a:solidFill>
                  <a:srgbClr val="00529C"/>
                </a:solidFill>
              </a:rPr>
              <a:t>3. Jsou doloženy všechny povinné přílohy a obsahově splňují požadované </a:t>
            </a:r>
            <a:r>
              <a:rPr lang="cs-CZ" sz="2000" b="1" dirty="0" smtClean="0">
                <a:solidFill>
                  <a:srgbClr val="00529C"/>
                </a:solidFill>
              </a:rPr>
              <a:t>náležitosti</a:t>
            </a:r>
          </a:p>
          <a:p>
            <a:pPr marL="285750" indent="-285750">
              <a:spcBef>
                <a:spcPts val="0"/>
              </a:spcBef>
              <a:spcAft>
                <a:spcPts val="600"/>
              </a:spcAft>
              <a:buFont typeface="Courier New" panose="02070309020205020404" pitchFamily="49" charset="0"/>
              <a:buChar char="o"/>
            </a:pPr>
            <a:r>
              <a:rPr lang="cs-CZ" b="1" dirty="0" smtClean="0"/>
              <a:t>Doklady potvrzující, že OSVČ spadá 	do cílové skupiny</a:t>
            </a:r>
          </a:p>
          <a:p>
            <a:pPr marL="542925" indent="-271463"/>
            <a:r>
              <a:rPr lang="cs-CZ" dirty="0"/>
              <a:t>•	potvrzení o předchozím vedení v evidenci Úřadu práce ČR,</a:t>
            </a:r>
          </a:p>
          <a:p>
            <a:pPr marL="542925" indent="-271463"/>
            <a:r>
              <a:rPr lang="cs-CZ" dirty="0"/>
              <a:t>•	doklad o výkonu trestu odnětí svobody, ve kterém je uvedeno, kdy zaměstnanec zařízení výkonu trestu opustil,</a:t>
            </a:r>
          </a:p>
          <a:p>
            <a:pPr marL="542925" indent="-271463"/>
            <a:r>
              <a:rPr lang="cs-CZ" dirty="0"/>
              <a:t>•	potvrzení zařízení, které osoba opouští, nebo potvrzení domu na půli cesty nebo jiné relevantní organizace, poskytující sociální služby podle zákona č. 108/2006 Sb., o sociálních službách ve znění pozdějších předpisů, ve kterém je uvedeno, kdy zaměstnanec zařízení opustil,</a:t>
            </a:r>
          </a:p>
          <a:p>
            <a:pPr marL="542925" indent="-271463"/>
            <a:r>
              <a:rPr lang="cs-CZ" dirty="0"/>
              <a:t>•	posudek nebo potvrzení orgánu sociálního zabezpečení pro osoby invalidní v I. až III. stupni,</a:t>
            </a:r>
          </a:p>
          <a:p>
            <a:pPr marL="542925" indent="-271463"/>
            <a:r>
              <a:rPr lang="cs-CZ" dirty="0"/>
              <a:t>•	potvrzení nebo rozhodnutí orgánu sociálního zabezpečení pro osoby zdravotně znevýhodněné.</a:t>
            </a:r>
          </a:p>
          <a:p>
            <a:endParaRPr lang="cs-CZ" dirty="0"/>
          </a:p>
        </p:txBody>
      </p:sp>
      <p:sp>
        <p:nvSpPr>
          <p:cNvPr id="3" name="Zástupný symbol pro zápatí 2"/>
          <p:cNvSpPr>
            <a:spLocks noGrp="1"/>
          </p:cNvSpPr>
          <p:nvPr>
            <p:ph type="ftr" sz="quarter" idx="11"/>
          </p:nvPr>
        </p:nvSpPr>
        <p:spPr/>
        <p:txBody>
          <a:bodyPr/>
          <a:lstStyle/>
          <a:p>
            <a:endParaRPr lang="en-US" dirty="0"/>
          </a:p>
        </p:txBody>
      </p:sp>
      <p:sp>
        <p:nvSpPr>
          <p:cNvPr id="4" name="Nadpis 3"/>
          <p:cNvSpPr>
            <a:spLocks noGrp="1"/>
          </p:cNvSpPr>
          <p:nvPr>
            <p:ph type="title"/>
          </p:nvPr>
        </p:nvSpPr>
        <p:spPr/>
        <p:txBody>
          <a:bodyPr/>
          <a:lstStyle/>
          <a:p>
            <a:r>
              <a:rPr lang="cs-CZ" dirty="0"/>
              <a:t>Kritéria formálních náležitostí</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16</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1391261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8" y="1310661"/>
            <a:ext cx="7700425" cy="4819290"/>
          </a:xfrm>
        </p:spPr>
        <p:txBody>
          <a:bodyPr>
            <a:normAutofit/>
          </a:bodyPr>
          <a:lstStyle/>
          <a:p>
            <a:pPr marL="457200" indent="-457200">
              <a:spcBef>
                <a:spcPts val="600"/>
              </a:spcBef>
              <a:buFont typeface="+mj-lt"/>
              <a:buAutoNum type="arabicPeriod"/>
            </a:pPr>
            <a:r>
              <a:rPr lang="cs-CZ" sz="2000" b="1" dirty="0">
                <a:solidFill>
                  <a:srgbClr val="00529C"/>
                </a:solidFill>
              </a:rPr>
              <a:t>Projekt je svým </a:t>
            </a:r>
            <a:r>
              <a:rPr lang="cs-CZ" sz="2000" b="1" dirty="0" smtClean="0">
                <a:solidFill>
                  <a:srgbClr val="00529C"/>
                </a:solidFill>
              </a:rPr>
              <a:t>zaměřením </a:t>
            </a:r>
            <a:r>
              <a:rPr lang="cs-CZ" sz="2000" b="1" dirty="0">
                <a:solidFill>
                  <a:srgbClr val="00529C"/>
                </a:solidFill>
              </a:rPr>
              <a:t>v souladu s cíli a podporovanými  </a:t>
            </a:r>
            <a:r>
              <a:rPr lang="cs-CZ" sz="2000" b="1" dirty="0" smtClean="0">
                <a:solidFill>
                  <a:srgbClr val="00529C"/>
                </a:solidFill>
              </a:rPr>
              <a:t>   </a:t>
            </a:r>
            <a:r>
              <a:rPr lang="cs-CZ" sz="2000" b="1" dirty="0">
                <a:solidFill>
                  <a:srgbClr val="00529C"/>
                </a:solidFill>
              </a:rPr>
              <a:t> </a:t>
            </a:r>
            <a:r>
              <a:rPr lang="cs-CZ" sz="2000" b="1" dirty="0" smtClean="0">
                <a:solidFill>
                  <a:srgbClr val="00529C"/>
                </a:solidFill>
              </a:rPr>
              <a:t> aktivitami výzvy</a:t>
            </a:r>
          </a:p>
          <a:p>
            <a:pPr marL="717550" indent="-285750">
              <a:spcBef>
                <a:spcPts val="0"/>
              </a:spcBef>
              <a:spcAft>
                <a:spcPts val="0"/>
              </a:spcAft>
              <a:buFont typeface="Courier New" panose="02070309020205020404" pitchFamily="49" charset="0"/>
              <a:buChar char="o"/>
            </a:pPr>
            <a:r>
              <a:rPr lang="cs-CZ" dirty="0" smtClean="0"/>
              <a:t>Z popisu projektu je zřejmé, že se jedná </a:t>
            </a:r>
            <a:r>
              <a:rPr lang="cs-CZ" dirty="0"/>
              <a:t>o </a:t>
            </a:r>
            <a:r>
              <a:rPr lang="cs-CZ" b="1" dirty="0"/>
              <a:t>projekt na výstavbu, rekonstrukci a vybavení sociálních </a:t>
            </a:r>
            <a:r>
              <a:rPr lang="cs-CZ" b="1" dirty="0" smtClean="0"/>
              <a:t>podniků</a:t>
            </a:r>
          </a:p>
          <a:p>
            <a:pPr marL="717550" indent="-285750">
              <a:spcBef>
                <a:spcPts val="0"/>
              </a:spcBef>
              <a:spcAft>
                <a:spcPts val="0"/>
              </a:spcAft>
              <a:buFont typeface="Courier New" panose="02070309020205020404" pitchFamily="49" charset="0"/>
              <a:buChar char="o"/>
            </a:pPr>
            <a:r>
              <a:rPr lang="cs-CZ" b="1" dirty="0" smtClean="0"/>
              <a:t>Vznik nového sociálního podniku</a:t>
            </a:r>
            <a:endParaRPr lang="cs-CZ" dirty="0" smtClean="0"/>
          </a:p>
          <a:p>
            <a:pPr marL="1346200" lvl="1" indent="-285750">
              <a:spcBef>
                <a:spcPts val="0"/>
              </a:spcBef>
              <a:buFont typeface="Courier New" panose="02070309020205020404" pitchFamily="49" charset="0"/>
              <a:buChar char="o"/>
            </a:pPr>
            <a:r>
              <a:rPr lang="cs-CZ" sz="1800" b="0" dirty="0" smtClean="0">
                <a:solidFill>
                  <a:schemeClr val="tx1"/>
                </a:solidFill>
              </a:rPr>
              <a:t>Podnikatelská aktivita nově vzniklého subjektu</a:t>
            </a:r>
          </a:p>
          <a:p>
            <a:pPr marL="1346200" lvl="1" indent="-285750">
              <a:spcBef>
                <a:spcPts val="0"/>
              </a:spcBef>
              <a:buFont typeface="Courier New" panose="02070309020205020404" pitchFamily="49" charset="0"/>
              <a:buChar char="o"/>
            </a:pPr>
            <a:r>
              <a:rPr lang="cs-CZ" sz="1800" b="0" dirty="0" smtClean="0">
                <a:solidFill>
                  <a:schemeClr val="tx1"/>
                </a:solidFill>
              </a:rPr>
              <a:t>Nově zřízená živnost existujícího subjektu</a:t>
            </a:r>
          </a:p>
          <a:p>
            <a:pPr marL="1346200" lvl="1" indent="-285750">
              <a:spcBef>
                <a:spcPts val="0"/>
              </a:spcBef>
              <a:buFont typeface="Courier New" panose="02070309020205020404" pitchFamily="49" charset="0"/>
              <a:buChar char="o"/>
            </a:pPr>
            <a:r>
              <a:rPr lang="cs-CZ" sz="1800" b="0" dirty="0" smtClean="0">
                <a:solidFill>
                  <a:schemeClr val="tx1"/>
                </a:solidFill>
              </a:rPr>
              <a:t>Rozšíření o nový obor činnosti ve stávajícím oprávnění k podnikání</a:t>
            </a:r>
          </a:p>
          <a:p>
            <a:pPr marL="717550" indent="-285750">
              <a:spcBef>
                <a:spcPts val="0"/>
              </a:spcBef>
              <a:spcAft>
                <a:spcPts val="0"/>
              </a:spcAft>
              <a:buFont typeface="Courier New" panose="02070309020205020404" pitchFamily="49" charset="0"/>
              <a:buChar char="o"/>
            </a:pPr>
            <a:r>
              <a:rPr lang="cs-CZ" b="1" dirty="0" smtClean="0"/>
              <a:t>Personální a produkční rozšíření sociálního podniku</a:t>
            </a:r>
          </a:p>
          <a:p>
            <a:pPr marL="1346200" lvl="1" indent="-285750">
              <a:spcBef>
                <a:spcPts val="0"/>
              </a:spcBef>
              <a:buFont typeface="Courier New" panose="02070309020205020404" pitchFamily="49" charset="0"/>
              <a:buChar char="o"/>
            </a:pPr>
            <a:r>
              <a:rPr lang="cs-CZ" sz="1800" b="0" dirty="0" smtClean="0">
                <a:solidFill>
                  <a:schemeClr val="tx1"/>
                </a:solidFill>
              </a:rPr>
              <a:t>Vždy musí dojít k vytvoření nových pracovních míst</a:t>
            </a:r>
          </a:p>
          <a:p>
            <a:pPr marL="1346200" lvl="1" indent="-285750">
              <a:spcBef>
                <a:spcPts val="0"/>
              </a:spcBef>
              <a:buFont typeface="Courier New" panose="02070309020205020404" pitchFamily="49" charset="0"/>
              <a:buChar char="o"/>
            </a:pPr>
            <a:r>
              <a:rPr lang="cs-CZ" sz="1800" b="0" dirty="0" smtClean="0">
                <a:solidFill>
                  <a:schemeClr val="tx1"/>
                </a:solidFill>
              </a:rPr>
              <a:t>A zároveň k jedné z následujících aktivit:</a:t>
            </a:r>
          </a:p>
          <a:p>
            <a:pPr marL="1790700" lvl="2" indent="-285750">
              <a:spcBef>
                <a:spcPts val="0"/>
              </a:spcBef>
              <a:buFont typeface="Courier New" panose="02070309020205020404" pitchFamily="49" charset="0"/>
              <a:buChar char="o"/>
            </a:pPr>
            <a:r>
              <a:rPr lang="cs-CZ" sz="1400" dirty="0" smtClean="0"/>
              <a:t>Rozšíření nabízených produktů a služeb;</a:t>
            </a:r>
          </a:p>
          <a:p>
            <a:pPr marL="1790700" lvl="2" indent="-285750">
              <a:spcBef>
                <a:spcPts val="0"/>
              </a:spcBef>
              <a:buFont typeface="Courier New" panose="02070309020205020404" pitchFamily="49" charset="0"/>
              <a:buChar char="o"/>
            </a:pPr>
            <a:r>
              <a:rPr lang="cs-CZ" sz="1400" b="0" dirty="0" smtClean="0">
                <a:solidFill>
                  <a:schemeClr val="tx1"/>
                </a:solidFill>
              </a:rPr>
              <a:t>Rozšíření prostorové kapacity podniku;</a:t>
            </a:r>
          </a:p>
          <a:p>
            <a:pPr marL="1790700" lvl="2" indent="-285750">
              <a:spcBef>
                <a:spcPts val="0"/>
              </a:spcBef>
              <a:buFont typeface="Courier New" panose="02070309020205020404" pitchFamily="49" charset="0"/>
              <a:buChar char="o"/>
            </a:pPr>
            <a:r>
              <a:rPr lang="cs-CZ" sz="1400" dirty="0" smtClean="0"/>
              <a:t>Zavedení nových technologií</a:t>
            </a:r>
          </a:p>
          <a:p>
            <a:pPr marL="1790700" lvl="2" indent="-285750">
              <a:spcBef>
                <a:spcPts val="0"/>
              </a:spcBef>
              <a:buFont typeface="Courier New" panose="02070309020205020404" pitchFamily="49" charset="0"/>
              <a:buChar char="o"/>
            </a:pPr>
            <a:r>
              <a:rPr lang="cs-CZ" sz="1400" b="0" dirty="0" smtClean="0">
                <a:solidFill>
                  <a:schemeClr val="tx1"/>
                </a:solidFill>
              </a:rPr>
              <a:t>Zefektivnění procesů v podniku</a:t>
            </a:r>
          </a:p>
          <a:p>
            <a:pPr marL="1790700" lvl="2" indent="-285750">
              <a:spcBef>
                <a:spcPts val="0"/>
              </a:spcBef>
              <a:buFont typeface="Courier New" panose="02070309020205020404" pitchFamily="49" charset="0"/>
              <a:buChar char="o"/>
            </a:pPr>
            <a:r>
              <a:rPr lang="cs-CZ" sz="1400" dirty="0" smtClean="0"/>
              <a:t>Zřízení divize na novém místě nebo v jiném regionu</a:t>
            </a:r>
            <a:endParaRPr lang="cs-CZ" sz="1400" b="0" dirty="0" smtClean="0">
              <a:solidFill>
                <a:schemeClr val="tx1"/>
              </a:solidFill>
            </a:endParaRPr>
          </a:p>
          <a:p>
            <a:pPr marL="717550" indent="-285750">
              <a:spcBef>
                <a:spcPts val="0"/>
              </a:spcBef>
              <a:spcAft>
                <a:spcPts val="0"/>
              </a:spcAft>
              <a:buFont typeface="Courier New" panose="02070309020205020404" pitchFamily="49" charset="0"/>
              <a:buChar char="o"/>
            </a:pPr>
            <a:r>
              <a:rPr lang="cs-CZ" b="1" dirty="0" smtClean="0"/>
              <a:t>Rozšíření stávající nebo vznik nové podnikatelské aktivity OSVČ</a:t>
            </a:r>
          </a:p>
          <a:p>
            <a:pPr marL="285750" indent="-285750">
              <a:spcBef>
                <a:spcPts val="200"/>
              </a:spcBef>
            </a:pPr>
            <a:endParaRPr lang="cs-CZ" dirty="0" smtClean="0"/>
          </a:p>
          <a:p>
            <a:endParaRPr lang="cs-CZ" b="1" dirty="0">
              <a:solidFill>
                <a:srgbClr val="00529C"/>
              </a:solidFill>
            </a:endParaRP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a:t>Obecná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17</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1666283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941526"/>
          </a:xfrm>
        </p:spPr>
        <p:txBody>
          <a:bodyPr>
            <a:normAutofit/>
          </a:bodyPr>
          <a:lstStyle/>
          <a:p>
            <a:pPr marL="457200" indent="-457200">
              <a:spcBef>
                <a:spcPts val="600"/>
              </a:spcBef>
              <a:buFont typeface="+mj-lt"/>
              <a:buAutoNum type="arabicPeriod" startAt="2"/>
            </a:pPr>
            <a:r>
              <a:rPr lang="pl-PL" sz="2000" b="1" dirty="0" smtClean="0">
                <a:solidFill>
                  <a:srgbClr val="00529C"/>
                </a:solidFill>
              </a:rPr>
              <a:t>Projekt </a:t>
            </a:r>
            <a:r>
              <a:rPr lang="pl-PL" sz="2000" b="1" dirty="0">
                <a:solidFill>
                  <a:srgbClr val="00529C"/>
                </a:solidFill>
              </a:rPr>
              <a:t>je v souladu s podmínkami výzvy</a:t>
            </a:r>
          </a:p>
          <a:p>
            <a:pPr marL="717550" indent="-285750">
              <a:spcBef>
                <a:spcPts val="0"/>
              </a:spcBef>
              <a:spcAft>
                <a:spcPts val="0"/>
              </a:spcAft>
              <a:buFont typeface="Courier New" panose="02070309020205020404" pitchFamily="49" charset="0"/>
              <a:buChar char="o"/>
            </a:pPr>
            <a:r>
              <a:rPr lang="cs-CZ" dirty="0"/>
              <a:t>zahájení/ukončení realizace projektu (1. 1. 2014 - 30.  6. 2018)</a:t>
            </a:r>
          </a:p>
          <a:p>
            <a:pPr marL="717550" indent="-285750">
              <a:spcBef>
                <a:spcPts val="0"/>
              </a:spcBef>
              <a:spcAft>
                <a:spcPts val="0"/>
              </a:spcAft>
              <a:buFont typeface="Courier New" panose="02070309020205020404" pitchFamily="49" charset="0"/>
              <a:buChar char="o"/>
            </a:pPr>
            <a:r>
              <a:rPr lang="cs-CZ" dirty="0"/>
              <a:t>popis cílových skupin a dopad projektu na ně</a:t>
            </a:r>
          </a:p>
          <a:p>
            <a:pPr marL="717550" indent="-285750">
              <a:spcBef>
                <a:spcPts val="0"/>
              </a:spcBef>
              <a:spcAft>
                <a:spcPts val="0"/>
              </a:spcAft>
              <a:buFont typeface="Courier New" panose="02070309020205020404" pitchFamily="49" charset="0"/>
              <a:buChar char="o"/>
            </a:pPr>
            <a:r>
              <a:rPr lang="cs-CZ" dirty="0"/>
              <a:t>dodržení procentní míry podpory z ERDF, SR, žadatel</a:t>
            </a:r>
          </a:p>
          <a:p>
            <a:pPr marL="717550" indent="-285750">
              <a:spcBef>
                <a:spcPts val="0"/>
              </a:spcBef>
              <a:spcAft>
                <a:spcPts val="0"/>
              </a:spcAft>
              <a:buFont typeface="Courier New" panose="02070309020205020404" pitchFamily="49" charset="0"/>
              <a:buChar char="o"/>
            </a:pPr>
            <a:r>
              <a:rPr lang="cs-CZ" dirty="0"/>
              <a:t>správně zvolený indikátor projektu a způsob jeho výpočtu</a:t>
            </a:r>
          </a:p>
          <a:p>
            <a:pPr marL="717550" indent="-285750">
              <a:spcBef>
                <a:spcPts val="0"/>
              </a:spcBef>
              <a:spcAft>
                <a:spcPts val="0"/>
              </a:spcAft>
              <a:buFont typeface="Courier New" panose="02070309020205020404" pitchFamily="49" charset="0"/>
              <a:buChar char="o"/>
            </a:pPr>
            <a:r>
              <a:rPr lang="pl-PL" dirty="0"/>
              <a:t>termín ukončení realizace projektu je po datu podání žádosti o podporu</a:t>
            </a:r>
          </a:p>
          <a:p>
            <a:pPr marL="717550" indent="-285750">
              <a:spcBef>
                <a:spcPts val="0"/>
              </a:spcBef>
              <a:spcAft>
                <a:spcPts val="0"/>
              </a:spcAft>
              <a:buFont typeface="Courier New" panose="02070309020205020404" pitchFamily="49" charset="0"/>
              <a:buChar char="o"/>
            </a:pPr>
            <a:r>
              <a:rPr lang="cs-CZ" dirty="0" smtClean="0"/>
              <a:t>místo </a:t>
            </a:r>
            <a:r>
              <a:rPr lang="cs-CZ" dirty="0"/>
              <a:t>realizace </a:t>
            </a:r>
            <a:r>
              <a:rPr lang="cs-CZ" dirty="0" smtClean="0"/>
              <a:t>projektu</a:t>
            </a:r>
          </a:p>
          <a:p>
            <a:pPr marL="1060450" lvl="1" indent="0">
              <a:spcBef>
                <a:spcPts val="0"/>
              </a:spcBef>
              <a:buNone/>
            </a:pPr>
            <a:r>
              <a:rPr lang="cs-CZ" sz="1800" dirty="0" smtClean="0">
                <a:solidFill>
                  <a:schemeClr val="tx1"/>
                </a:solidFill>
              </a:rPr>
              <a:t>11</a:t>
            </a:r>
            <a:r>
              <a:rPr lang="cs-CZ" sz="1800" dirty="0">
                <a:solidFill>
                  <a:schemeClr val="tx1"/>
                </a:solidFill>
              </a:rPr>
              <a:t>. výzva </a:t>
            </a:r>
            <a:endParaRPr lang="cs-CZ" sz="1800" b="0" dirty="0">
              <a:solidFill>
                <a:schemeClr val="tx1"/>
              </a:solidFill>
            </a:endParaRPr>
          </a:p>
          <a:p>
            <a:pPr marL="1346200" lvl="1" indent="-285750">
              <a:spcBef>
                <a:spcPts val="0"/>
              </a:spcBef>
            </a:pPr>
            <a:r>
              <a:rPr lang="cs-CZ" sz="1800" b="0" dirty="0" smtClean="0">
                <a:solidFill>
                  <a:schemeClr val="tx1"/>
                </a:solidFill>
              </a:rPr>
              <a:t>	území </a:t>
            </a:r>
            <a:r>
              <a:rPr lang="cs-CZ" sz="1800" b="0" dirty="0">
                <a:solidFill>
                  <a:schemeClr val="tx1"/>
                </a:solidFill>
              </a:rPr>
              <a:t>správního obvodu obcí s rozšířenou působností, na jejichž území se </a:t>
            </a:r>
            <a:r>
              <a:rPr lang="cs-CZ" sz="1800" b="0" u="sng" dirty="0">
                <a:solidFill>
                  <a:schemeClr val="tx1"/>
                </a:solidFill>
              </a:rPr>
              <a:t>nachází sociálně vyloučená lokalita</a:t>
            </a:r>
            <a:r>
              <a:rPr lang="cs-CZ" sz="1800" b="0" dirty="0">
                <a:solidFill>
                  <a:schemeClr val="tx1"/>
                </a:solidFill>
              </a:rPr>
              <a:t>, mimo hl. město Prahu  </a:t>
            </a:r>
            <a:endParaRPr lang="cs-CZ" sz="1800" b="0" dirty="0" smtClean="0">
              <a:solidFill>
                <a:schemeClr val="tx1"/>
              </a:solidFill>
            </a:endParaRPr>
          </a:p>
          <a:p>
            <a:pPr marL="1346200" lvl="1" indent="-285750">
              <a:spcBef>
                <a:spcPts val="0"/>
              </a:spcBef>
            </a:pPr>
            <a:r>
              <a:rPr lang="cs-CZ" sz="1800" b="0" dirty="0" smtClean="0">
                <a:solidFill>
                  <a:schemeClr val="tx1"/>
                </a:solidFill>
              </a:rPr>
              <a:t>nebo na </a:t>
            </a:r>
            <a:r>
              <a:rPr lang="cs-CZ" sz="1800" b="0" u="sng" dirty="0" smtClean="0">
                <a:solidFill>
                  <a:schemeClr val="tx1"/>
                </a:solidFill>
              </a:rPr>
              <a:t>území sociálně vyloučené lokality se schválenou strategií Koordinovaného přístupu </a:t>
            </a:r>
            <a:r>
              <a:rPr lang="cs-CZ" sz="1800" b="0" dirty="0" smtClean="0">
                <a:solidFill>
                  <a:schemeClr val="tx1"/>
                </a:solidFill>
              </a:rPr>
              <a:t>k sociálně vyloučeným lokalitám – uvedeno v příloze č. 3 Specifických pravidel</a:t>
            </a:r>
          </a:p>
          <a:p>
            <a:pPr marL="1060450" lvl="1" indent="0">
              <a:spcBef>
                <a:spcPts val="0"/>
              </a:spcBef>
              <a:buNone/>
            </a:pPr>
            <a:r>
              <a:rPr lang="cs-CZ" sz="1800" dirty="0" smtClean="0">
                <a:solidFill>
                  <a:schemeClr val="tx1"/>
                </a:solidFill>
              </a:rPr>
              <a:t>12. </a:t>
            </a:r>
            <a:r>
              <a:rPr lang="cs-CZ" sz="1800" dirty="0">
                <a:solidFill>
                  <a:schemeClr val="tx1"/>
                </a:solidFill>
              </a:rPr>
              <a:t>v</a:t>
            </a:r>
            <a:r>
              <a:rPr lang="cs-CZ" sz="1800" dirty="0" smtClean="0">
                <a:solidFill>
                  <a:schemeClr val="tx1"/>
                </a:solidFill>
              </a:rPr>
              <a:t>ýzva</a:t>
            </a:r>
          </a:p>
          <a:p>
            <a:pPr marL="1346200" lvl="1" indent="-285750">
              <a:spcBef>
                <a:spcPts val="0"/>
              </a:spcBef>
            </a:pPr>
            <a:r>
              <a:rPr lang="cs-CZ" sz="1800" b="0" dirty="0">
                <a:solidFill>
                  <a:schemeClr val="tx1"/>
                </a:solidFill>
              </a:rPr>
              <a:t>území správního obvodu obcí s rozšířenou působností, na jejichž území se </a:t>
            </a:r>
            <a:r>
              <a:rPr lang="cs-CZ" sz="1800" b="0" u="sng" dirty="0">
                <a:solidFill>
                  <a:schemeClr val="tx1"/>
                </a:solidFill>
              </a:rPr>
              <a:t>nenachází sociálně vyloučené lokality</a:t>
            </a:r>
            <a:r>
              <a:rPr lang="cs-CZ" sz="1800" b="0" dirty="0">
                <a:solidFill>
                  <a:schemeClr val="tx1"/>
                </a:solidFill>
              </a:rPr>
              <a:t>, mimo hl. m. Prahu </a:t>
            </a:r>
          </a:p>
          <a:p>
            <a:pPr marL="285750" indent="-285750">
              <a:buFont typeface="Arial" panose="020B0604020202020204" pitchFamily="34" charset="0"/>
              <a:buChar char="•"/>
            </a:pPr>
            <a:endParaRPr lang="cs-CZ" sz="2300" b="1" dirty="0" smtClean="0">
              <a:solidFill>
                <a:srgbClr val="00529C"/>
              </a:solidFill>
            </a:endParaRPr>
          </a:p>
          <a:p>
            <a:pPr marL="342900" indent="-342900">
              <a:buFont typeface="Wingdings" panose="05000000000000000000" pitchFamily="2" charset="2"/>
              <a:buChar char="Ø"/>
            </a:pPr>
            <a:endParaRPr lang="cs-CZ" sz="2000" b="1" dirty="0" smtClean="0">
              <a:solidFill>
                <a:srgbClr val="00529C"/>
              </a:solidFill>
            </a:endParaRPr>
          </a:p>
          <a:p>
            <a:endParaRPr lang="cs-CZ" b="1"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a:t>Obecná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18</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9143661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839926"/>
          </a:xfrm>
        </p:spPr>
        <p:txBody>
          <a:bodyPr>
            <a:normAutofit/>
          </a:bodyPr>
          <a:lstStyle/>
          <a:p>
            <a:pPr marL="457200" indent="-457200">
              <a:buFont typeface="+mj-lt"/>
              <a:buAutoNum type="arabicPeriod" startAt="3"/>
            </a:pPr>
            <a:r>
              <a:rPr lang="cs-CZ" sz="2000" b="1" dirty="0" smtClean="0">
                <a:solidFill>
                  <a:srgbClr val="00529C"/>
                </a:solidFill>
              </a:rPr>
              <a:t>Žadatel splňuje definici oprávněného příjemce pro příslušný specifický cíl a výzvu</a:t>
            </a:r>
            <a:endParaRPr lang="cs-CZ" sz="2000" b="1" dirty="0">
              <a:solidFill>
                <a:srgbClr val="00529C"/>
              </a:solidFill>
            </a:endParaRPr>
          </a:p>
          <a:p>
            <a:pPr marL="803275" lvl="5" indent="-342900">
              <a:spcBef>
                <a:spcPts val="0"/>
              </a:spcBef>
              <a:buFont typeface="Courier New" panose="02070309020205020404" pitchFamily="49" charset="0"/>
              <a:buChar char="o"/>
            </a:pPr>
            <a:r>
              <a:rPr lang="cs-CZ" dirty="0" smtClean="0"/>
              <a:t>Osoba </a:t>
            </a:r>
            <a:r>
              <a:rPr lang="cs-CZ" dirty="0"/>
              <a:t>samostatně výdělečně činná podle zákona č. 155/1995 Sb., o důchodovém pojištění:</a:t>
            </a:r>
          </a:p>
          <a:p>
            <a:pPr marL="1074738" lvl="5" indent="-271463">
              <a:spcBef>
                <a:spcPts val="0"/>
              </a:spcBef>
              <a:buNone/>
            </a:pPr>
            <a:r>
              <a:rPr lang="cs-CZ" dirty="0"/>
              <a:t>a)	OSVČ bez zaměstnanců, která spadá do cílové skupiny dle výzvy </a:t>
            </a:r>
          </a:p>
          <a:p>
            <a:pPr marL="803275" lvl="5" indent="0">
              <a:spcBef>
                <a:spcPts val="0"/>
              </a:spcBef>
              <a:buNone/>
            </a:pPr>
            <a:r>
              <a:rPr lang="cs-CZ" dirty="0" smtClean="0"/>
              <a:t>b) OSVČ </a:t>
            </a:r>
            <a:r>
              <a:rPr lang="cs-CZ" dirty="0"/>
              <a:t>se </a:t>
            </a:r>
            <a:r>
              <a:rPr lang="cs-CZ" dirty="0" smtClean="0"/>
              <a:t>zaměstnanci</a:t>
            </a:r>
          </a:p>
          <a:p>
            <a:pPr marL="803275" lvl="5" indent="-342900">
              <a:spcBef>
                <a:spcPts val="0"/>
              </a:spcBef>
              <a:buFont typeface="Courier New" panose="02070309020205020404" pitchFamily="49" charset="0"/>
              <a:buChar char="o"/>
            </a:pPr>
            <a:r>
              <a:rPr lang="cs-CZ" dirty="0"/>
              <a:t>Obchodní </a:t>
            </a:r>
            <a:r>
              <a:rPr lang="cs-CZ" dirty="0" smtClean="0"/>
              <a:t>korporace vymezené zákonem č. 90/2012 Sb., o obchodních korporacích</a:t>
            </a:r>
          </a:p>
          <a:p>
            <a:pPr marL="803275" lvl="5" indent="-342900">
              <a:spcBef>
                <a:spcPts val="0"/>
              </a:spcBef>
              <a:buFont typeface="Courier New" panose="02070309020205020404" pitchFamily="49" charset="0"/>
              <a:buChar char="o"/>
            </a:pPr>
            <a:r>
              <a:rPr lang="cs-CZ" dirty="0" smtClean="0"/>
              <a:t>Nestátní nezisková organizace</a:t>
            </a:r>
          </a:p>
          <a:p>
            <a:pPr marL="803275" lvl="5" indent="-342900">
              <a:spcBef>
                <a:spcPts val="0"/>
              </a:spcBef>
              <a:buFont typeface="Courier New" panose="02070309020205020404" pitchFamily="49" charset="0"/>
              <a:buChar char="o"/>
            </a:pPr>
            <a:r>
              <a:rPr lang="cs-CZ" dirty="0" smtClean="0"/>
              <a:t>Církev, církevní organizace</a:t>
            </a:r>
            <a:endParaRPr lang="cs-CZ" dirty="0"/>
          </a:p>
          <a:p>
            <a:pPr marL="633300" lvl="5" indent="0">
              <a:spcBef>
                <a:spcPts val="0"/>
              </a:spcBef>
              <a:buNone/>
            </a:pPr>
            <a:endParaRPr lang="cs-CZ" dirty="0" smtClean="0"/>
          </a:p>
          <a:p>
            <a:endParaRPr lang="cs-CZ" sz="1900" dirty="0" smtClean="0"/>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a:t>Obecná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19</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41856684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9" y="1306874"/>
            <a:ext cx="8003232" cy="4819290"/>
          </a:xfrm>
        </p:spPr>
        <p:txBody>
          <a:bodyPr>
            <a:normAutofit fontScale="92500" lnSpcReduction="10000"/>
          </a:bodyPr>
          <a:lstStyle/>
          <a:p>
            <a:pPr lvl="0" algn="just"/>
            <a:r>
              <a:rPr lang="cs-CZ" dirty="0"/>
              <a:t>Státní příspěvková organizace zřízená Zákonem č. 248/2000 Sb., o podpoře regionálního rozvoje, a řízená Ministerstvem pro místní rozvoj ČR</a:t>
            </a:r>
          </a:p>
          <a:p>
            <a:pPr marL="454025" lvl="1" indent="-187325"/>
            <a:r>
              <a:rPr lang="cs-CZ" dirty="0"/>
              <a:t>zprostředkující subjekt pro vybrané operační programy </a:t>
            </a:r>
          </a:p>
          <a:p>
            <a:pPr marL="720725" lvl="2" indent="-187325"/>
            <a:r>
              <a:rPr lang="cs-CZ" dirty="0"/>
              <a:t>konzultační a informační činnost</a:t>
            </a:r>
          </a:p>
          <a:p>
            <a:pPr marL="720725" lvl="2" indent="-187325"/>
            <a:r>
              <a:rPr lang="cs-CZ" dirty="0"/>
              <a:t>kontrola a monitoring realizace projektů</a:t>
            </a:r>
          </a:p>
          <a:p>
            <a:pPr marL="720725" lvl="2" indent="-187325"/>
            <a:r>
              <a:rPr lang="cs-CZ" dirty="0"/>
              <a:t>(2014-2020) Integrovaný regionální operační program</a:t>
            </a:r>
          </a:p>
          <a:p>
            <a:pPr marL="720725" lvl="2" indent="-187325"/>
            <a:r>
              <a:rPr lang="cs-CZ" dirty="0"/>
              <a:t>(2007-2013) Integrovaný operační program, OP Technická pomoc</a:t>
            </a:r>
          </a:p>
          <a:p>
            <a:pPr marL="720725" lvl="2" indent="-187325"/>
            <a:r>
              <a:rPr lang="cs-CZ" dirty="0"/>
              <a:t>(2004-2006) Společný regionální operační program, OP JPD2</a:t>
            </a:r>
          </a:p>
          <a:p>
            <a:pPr marL="720725" lvl="2" indent="-187325">
              <a:spcBef>
                <a:spcPts val="400"/>
              </a:spcBef>
            </a:pPr>
            <a:r>
              <a:rPr lang="cs-CZ" dirty="0"/>
              <a:t>(1998-2004) předvstupní programy (PHARE, ISPA, SAPARD)</a:t>
            </a:r>
          </a:p>
          <a:p>
            <a:pPr marL="454025" lvl="1" indent="-187325"/>
            <a:r>
              <a:rPr lang="cs-CZ" dirty="0"/>
              <a:t>kontrolní subjekt pro operační programy Cíle 3 (nyní Cíl 2)</a:t>
            </a:r>
          </a:p>
          <a:p>
            <a:pPr marL="454025" lvl="1" indent="-187325"/>
            <a:r>
              <a:rPr lang="cs-CZ" dirty="0"/>
              <a:t>hostitelská organizace pro pracoviště </a:t>
            </a:r>
            <a:r>
              <a:rPr lang="cs-CZ" dirty="0" err="1"/>
              <a:t>Enterprise</a:t>
            </a:r>
            <a:r>
              <a:rPr lang="cs-CZ" dirty="0"/>
              <a:t> </a:t>
            </a:r>
            <a:r>
              <a:rPr lang="cs-CZ" dirty="0" err="1"/>
              <a:t>Europe</a:t>
            </a:r>
            <a:r>
              <a:rPr lang="cs-CZ" dirty="0"/>
              <a:t> Network</a:t>
            </a:r>
          </a:p>
          <a:p>
            <a:pPr marL="720725" lvl="2" indent="-187325"/>
            <a:r>
              <a:rPr lang="cs-CZ" dirty="0"/>
              <a:t>poradenství pro malé a střední podnikatele</a:t>
            </a:r>
            <a:endParaRPr lang="en-US" dirty="0"/>
          </a:p>
          <a:p>
            <a:pPr marL="454025" lvl="1" indent="-187325"/>
            <a:r>
              <a:rPr lang="cs-CZ" dirty="0"/>
              <a:t>správa Regionálního informačního servisu (RIS) a Mapového serveru</a:t>
            </a:r>
          </a:p>
          <a:p>
            <a:pPr marL="720725" lvl="2" indent="-187325"/>
            <a:r>
              <a:rPr lang="cs-CZ" dirty="0"/>
              <a:t>rozsáhlá pravidelně aktualizovaná databáze regionálních dat a jejich zobrazení v mapě</a:t>
            </a:r>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fontScale="90000"/>
          </a:bodyPr>
          <a:lstStyle/>
          <a:p>
            <a:r>
              <a:rPr lang="cs-CZ" dirty="0"/>
              <a:t>Centrum pro regionální rozvoj České republiky</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2</a:t>
            </a:fld>
            <a:endParaRPr lang="en-US" dirty="0"/>
          </a:p>
        </p:txBody>
      </p:sp>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839926"/>
          </a:xfrm>
        </p:spPr>
        <p:txBody>
          <a:bodyPr>
            <a:normAutofit/>
          </a:bodyPr>
          <a:lstStyle/>
          <a:p>
            <a:pPr marL="457200" indent="-457200">
              <a:buFont typeface="+mj-lt"/>
              <a:buAutoNum type="arabicPeriod" startAt="4"/>
            </a:pPr>
            <a:r>
              <a:rPr lang="cs-CZ" sz="2000" b="1" dirty="0">
                <a:solidFill>
                  <a:srgbClr val="00529C"/>
                </a:solidFill>
              </a:rPr>
              <a:t>Projekt respektuje minimální a maximální hranici celkových způsobilých </a:t>
            </a:r>
            <a:r>
              <a:rPr lang="cs-CZ" sz="2000" b="1" dirty="0" smtClean="0">
                <a:solidFill>
                  <a:srgbClr val="00529C"/>
                </a:solidFill>
              </a:rPr>
              <a:t>výdajů</a:t>
            </a:r>
          </a:p>
          <a:p>
            <a:pPr marL="785813" lvl="5" indent="-342900">
              <a:spcBef>
                <a:spcPts val="0"/>
              </a:spcBef>
              <a:buFont typeface="Courier New" panose="02070309020205020404" pitchFamily="49" charset="0"/>
              <a:buChar char="o"/>
            </a:pPr>
            <a:r>
              <a:rPr lang="cs-CZ" b="1" dirty="0"/>
              <a:t>Minimální výše </a:t>
            </a:r>
            <a:r>
              <a:rPr lang="cs-CZ" dirty="0"/>
              <a:t>celkových způsobilých výdajů </a:t>
            </a:r>
            <a:r>
              <a:rPr lang="cs-CZ" b="1" dirty="0"/>
              <a:t>400 000 Kč</a:t>
            </a:r>
          </a:p>
          <a:p>
            <a:pPr marL="785813" lvl="5" indent="-342900">
              <a:spcBef>
                <a:spcPts val="0"/>
              </a:spcBef>
              <a:buFont typeface="Courier New" panose="02070309020205020404" pitchFamily="49" charset="0"/>
              <a:buChar char="o"/>
            </a:pPr>
            <a:r>
              <a:rPr lang="cs-CZ" b="1" dirty="0" smtClean="0"/>
              <a:t>Maximální výše</a:t>
            </a:r>
            <a:r>
              <a:rPr lang="cs-CZ" dirty="0" smtClean="0"/>
              <a:t> celkových způsobilých výdajů </a:t>
            </a:r>
            <a:r>
              <a:rPr lang="cs-CZ" b="1" dirty="0" smtClean="0"/>
              <a:t>4 900 000 Kč</a:t>
            </a:r>
          </a:p>
          <a:p>
            <a:endParaRPr lang="cs-CZ" sz="1900" dirty="0" smtClean="0"/>
          </a:p>
          <a:p>
            <a:pPr marL="457200" indent="-457200">
              <a:buFont typeface="+mj-lt"/>
              <a:buAutoNum type="arabicPeriod" startAt="5"/>
            </a:pPr>
            <a:r>
              <a:rPr lang="cs-CZ" sz="2000" b="1" dirty="0">
                <a:solidFill>
                  <a:srgbClr val="00529C"/>
                </a:solidFill>
              </a:rPr>
              <a:t>Projekt respektuje limity </a:t>
            </a:r>
            <a:r>
              <a:rPr lang="cs-CZ" sz="2000" b="1" dirty="0" smtClean="0">
                <a:solidFill>
                  <a:srgbClr val="00529C"/>
                </a:solidFill>
              </a:rPr>
              <a:t>způsobilých výdajů</a:t>
            </a:r>
          </a:p>
          <a:p>
            <a:pPr marL="785813" lvl="5" indent="-342900">
              <a:spcBef>
                <a:spcPts val="0"/>
              </a:spcBef>
              <a:buFont typeface="Courier New" panose="02070309020205020404" pitchFamily="49" charset="0"/>
              <a:buChar char="o"/>
            </a:pPr>
            <a:r>
              <a:rPr lang="cs-CZ" dirty="0"/>
              <a:t>výdaje za nákup pozemků maximálně ve výši 10 % celkových způsobilých výdajů </a:t>
            </a:r>
            <a:r>
              <a:rPr lang="cs-CZ" dirty="0" smtClean="0"/>
              <a:t>projektu </a:t>
            </a:r>
          </a:p>
          <a:p>
            <a:pPr marL="785813" lvl="5" indent="-342900">
              <a:spcBef>
                <a:spcPts val="0"/>
              </a:spcBef>
              <a:buFont typeface="Courier New" panose="02070309020205020404" pitchFamily="49" charset="0"/>
              <a:buChar char="o"/>
            </a:pPr>
            <a:r>
              <a:rPr lang="cs-CZ" dirty="0"/>
              <a:t>výdaje za podnikatelský plán maximálně ve výši 20 000 </a:t>
            </a:r>
            <a:r>
              <a:rPr lang="cs-CZ" dirty="0" smtClean="0"/>
              <a:t>Kč</a:t>
            </a:r>
          </a:p>
          <a:p>
            <a:pPr marL="785813" lvl="5" indent="-342900">
              <a:spcBef>
                <a:spcPts val="0"/>
              </a:spcBef>
              <a:buFont typeface="Courier New" panose="02070309020205020404" pitchFamily="49" charset="0"/>
              <a:buChar char="o"/>
            </a:pPr>
            <a:r>
              <a:rPr lang="cs-CZ" dirty="0"/>
              <a:t>n</a:t>
            </a:r>
            <a:r>
              <a:rPr lang="cs-CZ" dirty="0" smtClean="0"/>
              <a:t>ákup pozemků a staveb maximálně do výše ceny zjištěné znaleckým posudkem</a:t>
            </a:r>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a:t>Obecná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20</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6953140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727451" y="1306874"/>
            <a:ext cx="7959349" cy="4217626"/>
          </a:xfrm>
        </p:spPr>
        <p:txBody>
          <a:bodyPr>
            <a:normAutofit lnSpcReduction="10000"/>
          </a:bodyPr>
          <a:lstStyle/>
          <a:p>
            <a:pPr marL="457200" indent="-457200">
              <a:buFont typeface="+mj-lt"/>
              <a:buAutoNum type="arabicPeriod" startAt="6"/>
            </a:pPr>
            <a:r>
              <a:rPr lang="cs-CZ" sz="2000" b="1" dirty="0" smtClean="0">
                <a:solidFill>
                  <a:srgbClr val="00529C"/>
                </a:solidFill>
              </a:rPr>
              <a:t>Výsledky </a:t>
            </a:r>
            <a:r>
              <a:rPr lang="cs-CZ" sz="2000" b="1" dirty="0">
                <a:solidFill>
                  <a:srgbClr val="00529C"/>
                </a:solidFill>
              </a:rPr>
              <a:t>projektu jsou </a:t>
            </a:r>
            <a:r>
              <a:rPr lang="cs-CZ" sz="2000" b="1" dirty="0" smtClean="0">
                <a:solidFill>
                  <a:srgbClr val="00529C"/>
                </a:solidFill>
              </a:rPr>
              <a:t>udržitelné</a:t>
            </a:r>
          </a:p>
          <a:p>
            <a:pPr marL="714375" indent="-285750">
              <a:spcBef>
                <a:spcPts val="0"/>
              </a:spcBef>
              <a:spcAft>
                <a:spcPts val="0"/>
              </a:spcAft>
              <a:buFont typeface="Courier New" panose="02070309020205020404" pitchFamily="49" charset="0"/>
              <a:buChar char="o"/>
            </a:pPr>
            <a:r>
              <a:rPr lang="cs-CZ" sz="2000" dirty="0"/>
              <a:t>V </a:t>
            </a:r>
            <a:r>
              <a:rPr lang="cs-CZ" sz="2000" dirty="0" smtClean="0"/>
              <a:t>kapitole 15 Podnikatelského plánu je popsáno zajištění udržitelnosti projektu.</a:t>
            </a:r>
          </a:p>
          <a:p>
            <a:pPr marL="290250">
              <a:spcBef>
                <a:spcPts val="0"/>
              </a:spcBef>
            </a:pPr>
            <a:endParaRPr lang="cs-CZ" sz="2000" b="1" dirty="0" smtClean="0">
              <a:solidFill>
                <a:srgbClr val="00529C"/>
              </a:solidFill>
            </a:endParaRPr>
          </a:p>
          <a:p>
            <a:pPr marL="457200" indent="-457200">
              <a:spcBef>
                <a:spcPts val="0"/>
              </a:spcBef>
              <a:buFont typeface="+mj-lt"/>
              <a:buAutoNum type="arabicPeriod" startAt="7"/>
            </a:pPr>
            <a:r>
              <a:rPr lang="cs-CZ" sz="2000" b="1" dirty="0" smtClean="0">
                <a:solidFill>
                  <a:srgbClr val="00529C"/>
                </a:solidFill>
              </a:rPr>
              <a:t>Projekt </a:t>
            </a:r>
            <a:r>
              <a:rPr lang="cs-CZ" sz="2000" b="1" dirty="0">
                <a:solidFill>
                  <a:srgbClr val="00529C"/>
                </a:solidFill>
              </a:rPr>
              <a:t>nemá negativní vliv na žádnou z horizontálních priorit IROP (udržitelný rozvoj, rovné příležitosti a zákaz diskriminace, rovnost mužů a žen)</a:t>
            </a:r>
          </a:p>
          <a:p>
            <a:pPr marL="714375" lvl="2" indent="-285750">
              <a:spcBef>
                <a:spcPts val="0"/>
              </a:spcBef>
              <a:buFont typeface="Courier New" panose="02070309020205020404" pitchFamily="49" charset="0"/>
              <a:buChar char="o"/>
            </a:pPr>
            <a:r>
              <a:rPr lang="cs-CZ" sz="2000" dirty="0" smtClean="0"/>
              <a:t>Projekt </a:t>
            </a:r>
            <a:r>
              <a:rPr lang="cs-CZ" sz="2000" dirty="0"/>
              <a:t>musí mít </a:t>
            </a:r>
            <a:r>
              <a:rPr lang="cs-CZ" sz="2000" dirty="0" smtClean="0"/>
              <a:t>pozitivní nebo neutrální </a:t>
            </a:r>
            <a:r>
              <a:rPr lang="cs-CZ" sz="2000" dirty="0"/>
              <a:t>vliv na horizontální </a:t>
            </a:r>
            <a:r>
              <a:rPr lang="cs-CZ" sz="2000" dirty="0" smtClean="0"/>
              <a:t>priority.</a:t>
            </a:r>
          </a:p>
          <a:p>
            <a:pPr marL="714375" lvl="2" indent="-285750">
              <a:spcBef>
                <a:spcPts val="0"/>
              </a:spcBef>
              <a:buFont typeface="Courier New" panose="02070309020205020404" pitchFamily="49" charset="0"/>
              <a:buChar char="o"/>
            </a:pPr>
            <a:r>
              <a:rPr lang="cs-CZ" sz="2000" dirty="0" smtClean="0"/>
              <a:t>V žádosti o podporu musí být uveden popis vlivu na horizontální priority.</a:t>
            </a:r>
          </a:p>
          <a:p>
            <a:pPr marL="714375" lvl="2" indent="-285750">
              <a:spcBef>
                <a:spcPts val="0"/>
              </a:spcBef>
              <a:buFont typeface="Courier New" panose="02070309020205020404" pitchFamily="49" charset="0"/>
              <a:buChar char="o"/>
            </a:pPr>
            <a:endParaRPr lang="cs-CZ" sz="2000" dirty="0"/>
          </a:p>
          <a:p>
            <a:pPr marL="457200" indent="-457200" algn="just">
              <a:buFont typeface="+mj-lt"/>
              <a:buAutoNum type="arabicPeriod" startAt="8"/>
            </a:pPr>
            <a:r>
              <a:rPr lang="cs-CZ" sz="2000" b="1" dirty="0">
                <a:solidFill>
                  <a:srgbClr val="00529C"/>
                </a:solidFill>
              </a:rPr>
              <a:t>Potřebnost realizace projektu je odůvodněná</a:t>
            </a:r>
          </a:p>
          <a:p>
            <a:pPr marL="714375" indent="-285750" algn="just">
              <a:spcBef>
                <a:spcPts val="0"/>
              </a:spcBef>
              <a:spcAft>
                <a:spcPts val="600"/>
              </a:spcAft>
              <a:buFont typeface="Courier New" panose="02070309020205020404" pitchFamily="49" charset="0"/>
              <a:buChar char="o"/>
            </a:pPr>
            <a:r>
              <a:rPr lang="cs-CZ" sz="2000" dirty="0"/>
              <a:t>Popis </a:t>
            </a:r>
            <a:r>
              <a:rPr lang="cs-CZ" sz="2000" dirty="0" smtClean="0"/>
              <a:t>potřebnosti projektu v kapitole 15 Podnikatelského plánu</a:t>
            </a:r>
            <a:endParaRPr lang="cs-CZ" sz="2000" dirty="0"/>
          </a:p>
          <a:p>
            <a:pPr marL="131500" lvl="1" indent="-285750">
              <a:spcBef>
                <a:spcPts val="0"/>
              </a:spcBef>
              <a:buFont typeface="Courier New" panose="02070309020205020404" pitchFamily="49" charset="0"/>
              <a:buChar char="o"/>
            </a:pPr>
            <a:endParaRPr lang="cs-CZ" sz="2200" dirty="0"/>
          </a:p>
          <a:p>
            <a:endParaRPr lang="cs-CZ" sz="2000" dirty="0" smtClean="0"/>
          </a:p>
          <a:p>
            <a:endParaRPr lang="cs-CZ" sz="2000"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a:t>Obecná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21</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40936509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819290"/>
          </a:xfrm>
        </p:spPr>
        <p:txBody>
          <a:bodyPr>
            <a:noAutofit/>
          </a:bodyPr>
          <a:lstStyle/>
          <a:p>
            <a:pPr marL="457200" indent="-457200" algn="just">
              <a:buFont typeface="+mj-lt"/>
              <a:buAutoNum type="arabicPeriod" startAt="9"/>
            </a:pPr>
            <a:r>
              <a:rPr lang="cs-CZ" sz="2000" b="1" dirty="0" smtClean="0">
                <a:solidFill>
                  <a:srgbClr val="00529C"/>
                </a:solidFill>
              </a:rPr>
              <a:t>Projekt </a:t>
            </a:r>
            <a:r>
              <a:rPr lang="cs-CZ" sz="2000" b="1" dirty="0">
                <a:solidFill>
                  <a:srgbClr val="00529C"/>
                </a:solidFill>
              </a:rPr>
              <a:t>je v souladu s pravidly veřejné podpory</a:t>
            </a:r>
          </a:p>
          <a:p>
            <a:pPr marL="714375" indent="-285750" algn="just">
              <a:spcBef>
                <a:spcPts val="0"/>
              </a:spcBef>
              <a:spcAft>
                <a:spcPts val="0"/>
              </a:spcAft>
              <a:buFont typeface="Courier New" panose="02070309020205020404" pitchFamily="49" charset="0"/>
              <a:buChar char="o"/>
            </a:pPr>
            <a:r>
              <a:rPr lang="cs-CZ" sz="2000" dirty="0" smtClean="0"/>
              <a:t>Veřejná podpora v režimu Podpory de </a:t>
            </a:r>
            <a:r>
              <a:rPr lang="cs-CZ" sz="2000" dirty="0" err="1" smtClean="0"/>
              <a:t>minimis</a:t>
            </a:r>
            <a:r>
              <a:rPr lang="cs-CZ" sz="2000" dirty="0" smtClean="0"/>
              <a:t> (Nařízení Komise EU č. 1407/2013)</a:t>
            </a:r>
          </a:p>
          <a:p>
            <a:pPr marL="714375" indent="-285750" algn="just">
              <a:spcBef>
                <a:spcPts val="0"/>
              </a:spcBef>
              <a:spcAft>
                <a:spcPts val="0"/>
              </a:spcAft>
              <a:buFont typeface="Courier New" panose="02070309020205020404" pitchFamily="49" charset="0"/>
              <a:buChar char="o"/>
            </a:pPr>
            <a:r>
              <a:rPr lang="cs-CZ" sz="2000" dirty="0" smtClean="0"/>
              <a:t>Žadatel vyplnil v IS KP14+ informace týkající se definice jednoho podniku</a:t>
            </a:r>
          </a:p>
          <a:p>
            <a:pPr marL="714375" indent="-285750" algn="just">
              <a:spcBef>
                <a:spcPts val="0"/>
              </a:spcBef>
              <a:spcAft>
                <a:spcPts val="0"/>
              </a:spcAft>
              <a:buFont typeface="Courier New" panose="02070309020205020404" pitchFamily="49" charset="0"/>
              <a:buChar char="o"/>
            </a:pPr>
            <a:r>
              <a:rPr lang="cs-CZ" sz="2000" dirty="0" smtClean="0"/>
              <a:t>Žadatel vyplnil údaje o obdržené podpoře de </a:t>
            </a:r>
            <a:r>
              <a:rPr lang="cs-CZ" sz="2000" dirty="0" err="1" smtClean="0"/>
              <a:t>minimis</a:t>
            </a:r>
            <a:r>
              <a:rPr lang="cs-CZ" sz="2000" dirty="0" smtClean="0"/>
              <a:t> za rozhodné období</a:t>
            </a:r>
          </a:p>
          <a:p>
            <a:pPr marL="714375" indent="-285750" algn="just">
              <a:spcBef>
                <a:spcPts val="0"/>
              </a:spcBef>
              <a:spcAft>
                <a:spcPts val="0"/>
              </a:spcAft>
              <a:buFont typeface="Courier New" panose="02070309020205020404" pitchFamily="49" charset="0"/>
              <a:buChar char="o"/>
            </a:pPr>
            <a:r>
              <a:rPr lang="cs-CZ" sz="2000" dirty="0" smtClean="0"/>
              <a:t>Částka obdržené podpory de </a:t>
            </a:r>
            <a:r>
              <a:rPr lang="cs-CZ" sz="2000" dirty="0" err="1" smtClean="0"/>
              <a:t>minimis</a:t>
            </a:r>
            <a:r>
              <a:rPr lang="cs-CZ" sz="2000" dirty="0" smtClean="0"/>
              <a:t> v Registru de </a:t>
            </a:r>
            <a:r>
              <a:rPr lang="cs-CZ" sz="2000" dirty="0" err="1" smtClean="0"/>
              <a:t>minimis</a:t>
            </a:r>
            <a:r>
              <a:rPr lang="cs-CZ" sz="2000" dirty="0" smtClean="0"/>
              <a:t> </a:t>
            </a:r>
            <a:r>
              <a:rPr lang="cs-CZ" sz="2000" dirty="0" smtClean="0"/>
              <a:t>za rozhodné období nepřevyšuje </a:t>
            </a:r>
            <a:r>
              <a:rPr lang="cs-CZ" sz="2000" dirty="0" smtClean="0"/>
              <a:t>200 000 EUR</a:t>
            </a:r>
          </a:p>
          <a:p>
            <a:pPr marL="714375" indent="-285750" algn="just">
              <a:spcBef>
                <a:spcPts val="0"/>
              </a:spcBef>
              <a:spcAft>
                <a:spcPts val="0"/>
              </a:spcAft>
              <a:buFont typeface="Courier New" panose="02070309020205020404" pitchFamily="49" charset="0"/>
              <a:buChar char="o"/>
            </a:pPr>
            <a:endParaRPr lang="cs-CZ" sz="2000" dirty="0"/>
          </a:p>
          <a:p>
            <a:pPr algn="just">
              <a:spcBef>
                <a:spcPts val="0"/>
              </a:spcBef>
              <a:spcAft>
                <a:spcPts val="0"/>
              </a:spcAft>
            </a:pPr>
            <a:endParaRPr lang="cs-CZ" sz="2000" b="1" dirty="0">
              <a:solidFill>
                <a:srgbClr val="00529C"/>
              </a:solidFill>
            </a:endParaRPr>
          </a:p>
          <a:p>
            <a:pPr marL="714375" indent="-285750" algn="just">
              <a:spcBef>
                <a:spcPts val="0"/>
              </a:spcBef>
              <a:spcAft>
                <a:spcPts val="0"/>
              </a:spcAft>
              <a:buFont typeface="Courier New" panose="02070309020205020404" pitchFamily="49" charset="0"/>
              <a:buChar char="o"/>
            </a:pPr>
            <a:endParaRPr lang="cs-CZ" dirty="0" smtClean="0"/>
          </a:p>
          <a:p>
            <a:pPr marL="290250" algn="just">
              <a:spcBef>
                <a:spcPts val="0"/>
              </a:spcBef>
              <a:spcAft>
                <a:spcPts val="0"/>
              </a:spcAft>
            </a:pPr>
            <a:endParaRPr lang="cs-CZ" sz="2000" dirty="0">
              <a:solidFill>
                <a:srgbClr val="FF0000"/>
              </a:solidFill>
            </a:endParaRPr>
          </a:p>
          <a:p>
            <a:pPr marL="290250" algn="just">
              <a:spcBef>
                <a:spcPts val="0"/>
              </a:spcBef>
              <a:spcAft>
                <a:spcPts val="0"/>
              </a:spcAft>
            </a:pPr>
            <a:endParaRPr lang="cs-CZ" sz="600" b="1" dirty="0">
              <a:solidFill>
                <a:srgbClr val="00529C"/>
              </a:solidFill>
            </a:endParaRP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a:t>Obecná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22</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4598970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819290"/>
          </a:xfrm>
        </p:spPr>
        <p:txBody>
          <a:bodyPr>
            <a:noAutofit/>
          </a:bodyPr>
          <a:lstStyle/>
          <a:p>
            <a:pPr marL="457200" indent="-457200" algn="just">
              <a:spcBef>
                <a:spcPts val="0"/>
              </a:spcBef>
              <a:spcAft>
                <a:spcPts val="0"/>
              </a:spcAft>
              <a:buFont typeface="+mj-lt"/>
              <a:buAutoNum type="arabicPeriod" startAt="10"/>
            </a:pPr>
            <a:r>
              <a:rPr lang="cs-CZ" sz="2000" b="1" dirty="0" smtClean="0">
                <a:solidFill>
                  <a:srgbClr val="00529C"/>
                </a:solidFill>
              </a:rPr>
              <a:t>Statutární zástupce žadatele je trestně bezúhonný</a:t>
            </a:r>
          </a:p>
          <a:p>
            <a:pPr marL="714375" indent="-285750" algn="just">
              <a:spcBef>
                <a:spcPts val="0"/>
              </a:spcBef>
              <a:spcAft>
                <a:spcPts val="0"/>
              </a:spcAft>
              <a:buFont typeface="Courier New" panose="02070309020205020404" pitchFamily="49" charset="0"/>
              <a:buChar char="o"/>
            </a:pPr>
            <a:r>
              <a:rPr lang="cs-CZ" sz="2000" dirty="0"/>
              <a:t>Souhlas s čestným prohlášením v IS KP14</a:t>
            </a:r>
            <a:r>
              <a:rPr lang="cs-CZ" sz="2000" dirty="0" smtClean="0"/>
              <a:t>+</a:t>
            </a:r>
          </a:p>
          <a:p>
            <a:pPr marL="714375" indent="-285750" algn="just">
              <a:spcBef>
                <a:spcPts val="0"/>
              </a:spcBef>
              <a:spcAft>
                <a:spcPts val="0"/>
              </a:spcAft>
              <a:buFont typeface="Courier New" panose="02070309020205020404" pitchFamily="49" charset="0"/>
              <a:buChar char="o"/>
            </a:pPr>
            <a:r>
              <a:rPr lang="cs-CZ" sz="2000" dirty="0"/>
              <a:t>Statutární zástupce nebyl pravomocně odsouzen pro trestný čin, jehož skutková podstata souvisela s předmětem činnosti žadatele, nebo pro trestný čin dotačního podvodu či jiný hospodářský trestný čin nebo trestný čin proti majetku nebo pro trestné činy úplatkářství nebo účasti na zločinném spolčení nebo pro trestný čin poškozování zájmů EU.</a:t>
            </a:r>
          </a:p>
          <a:p>
            <a:pPr marL="457200" indent="-457200" algn="just">
              <a:spcBef>
                <a:spcPts val="0"/>
              </a:spcBef>
              <a:spcAft>
                <a:spcPts val="0"/>
              </a:spcAft>
              <a:buFont typeface="+mj-lt"/>
              <a:buAutoNum type="arabicPeriod" startAt="10"/>
            </a:pPr>
            <a:endParaRPr lang="cs-CZ" sz="2000" b="1" dirty="0">
              <a:solidFill>
                <a:srgbClr val="00529C"/>
              </a:solidFill>
            </a:endParaRPr>
          </a:p>
          <a:p>
            <a:pPr marL="714375" indent="-285750" algn="just">
              <a:spcBef>
                <a:spcPts val="0"/>
              </a:spcBef>
              <a:spcAft>
                <a:spcPts val="0"/>
              </a:spcAft>
              <a:buFont typeface="Courier New" panose="02070309020205020404" pitchFamily="49" charset="0"/>
              <a:buChar char="o"/>
            </a:pPr>
            <a:endParaRPr lang="cs-CZ" dirty="0" smtClean="0"/>
          </a:p>
          <a:p>
            <a:pPr marL="290250" algn="just">
              <a:spcBef>
                <a:spcPts val="0"/>
              </a:spcBef>
              <a:spcAft>
                <a:spcPts val="0"/>
              </a:spcAft>
            </a:pPr>
            <a:endParaRPr lang="cs-CZ" sz="2000" dirty="0">
              <a:solidFill>
                <a:srgbClr val="FF0000"/>
              </a:solidFill>
            </a:endParaRPr>
          </a:p>
          <a:p>
            <a:pPr marL="290250" algn="just">
              <a:spcBef>
                <a:spcPts val="0"/>
              </a:spcBef>
              <a:spcAft>
                <a:spcPts val="0"/>
              </a:spcAft>
            </a:pPr>
            <a:endParaRPr lang="cs-CZ" sz="600" b="1" dirty="0">
              <a:solidFill>
                <a:srgbClr val="00529C"/>
              </a:solidFill>
            </a:endParaRP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a:t>Obecná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23</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8723067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819290"/>
          </a:xfrm>
        </p:spPr>
        <p:txBody>
          <a:bodyPr>
            <a:normAutofit/>
          </a:bodyPr>
          <a:lstStyle/>
          <a:p>
            <a:pPr marL="457200" indent="-457200" algn="just">
              <a:spcBef>
                <a:spcPts val="0"/>
              </a:spcBef>
              <a:spcAft>
                <a:spcPts val="0"/>
              </a:spcAft>
              <a:buFont typeface="+mj-lt"/>
              <a:buAutoNum type="arabicPeriod"/>
            </a:pPr>
            <a:r>
              <a:rPr lang="cs-CZ" sz="2000" b="1" dirty="0">
                <a:solidFill>
                  <a:srgbClr val="00529C"/>
                </a:solidFill>
              </a:rPr>
              <a:t>Podnik přispívá k podpoře sociálního začleňování, minimálně 30 % zaměstnanců z celkového počtu zaměstnanců sociálního podniku musí pocházet z cílových skupin</a:t>
            </a:r>
            <a:r>
              <a:rPr lang="cs-CZ" sz="2000" b="1" dirty="0" smtClean="0">
                <a:solidFill>
                  <a:srgbClr val="00529C"/>
                </a:solidFill>
              </a:rPr>
              <a:t>.</a:t>
            </a:r>
          </a:p>
          <a:p>
            <a:pPr marL="714375" indent="-285750" algn="just">
              <a:spcBef>
                <a:spcPts val="0"/>
              </a:spcBef>
              <a:spcAft>
                <a:spcPts val="0"/>
              </a:spcAft>
              <a:buFont typeface="Courier New" panose="02070309020205020404" pitchFamily="49" charset="0"/>
              <a:buChar char="o"/>
            </a:pPr>
            <a:r>
              <a:rPr lang="cs-CZ" sz="2000" dirty="0"/>
              <a:t>Popis v Podnikatelském plánu, kapitole 4 Principy sociálního </a:t>
            </a:r>
            <a:r>
              <a:rPr lang="cs-CZ" sz="2000" dirty="0" smtClean="0"/>
              <a:t>podnikání (splněno u OSVČ bez zaměstnanců, pokud spadá do cílové skupiny)</a:t>
            </a:r>
            <a:endParaRPr lang="cs-CZ" sz="2000" dirty="0"/>
          </a:p>
          <a:p>
            <a:pPr marL="714375" lvl="1" indent="-285750" algn="just">
              <a:spcBef>
                <a:spcPts val="0"/>
              </a:spcBef>
              <a:buFont typeface="Courier New" panose="02070309020205020404" pitchFamily="49" charset="0"/>
              <a:buChar char="o"/>
            </a:pPr>
            <a:r>
              <a:rPr lang="cs-CZ" b="0" dirty="0">
                <a:solidFill>
                  <a:schemeClr val="tx1"/>
                </a:solidFill>
              </a:rPr>
              <a:t>pracovní místo pro zaměstnance z cílové skupiny kalkulováno minimálně na 0,4 úvazku vůči celému úvazku, jenž činí 40 hod/týden, 8 </a:t>
            </a:r>
            <a:r>
              <a:rPr lang="cs-CZ" b="0" dirty="0" smtClean="0">
                <a:solidFill>
                  <a:schemeClr val="tx1"/>
                </a:solidFill>
              </a:rPr>
              <a:t>hod/den </a:t>
            </a:r>
            <a:r>
              <a:rPr lang="cs-CZ" b="0" dirty="0">
                <a:solidFill>
                  <a:schemeClr val="tx1"/>
                </a:solidFill>
              </a:rPr>
              <a:t>(splněno u OSVČ bez zaměstnanců, pokud spadá do cílové skupiny</a:t>
            </a:r>
            <a:r>
              <a:rPr lang="cs-CZ" b="0" dirty="0" smtClean="0">
                <a:solidFill>
                  <a:schemeClr val="tx1"/>
                </a:solidFill>
              </a:rPr>
              <a:t>)</a:t>
            </a:r>
          </a:p>
          <a:p>
            <a:pPr marL="714375" lvl="1" indent="-285750" algn="just">
              <a:spcBef>
                <a:spcPts val="0"/>
              </a:spcBef>
              <a:buFont typeface="Courier New" panose="02070309020205020404" pitchFamily="49" charset="0"/>
              <a:buChar char="o"/>
            </a:pPr>
            <a:r>
              <a:rPr lang="cs-CZ" b="0" dirty="0" smtClean="0">
                <a:solidFill>
                  <a:schemeClr val="tx1"/>
                </a:solidFill>
              </a:rPr>
              <a:t>Popis pracovní náplně zaměstnanců z cílové skupiny vzhledem k jejich znevýhodnění v Podnikatelském plánu</a:t>
            </a:r>
            <a:endParaRPr lang="cs-CZ" b="0" dirty="0">
              <a:solidFill>
                <a:schemeClr val="tx1"/>
              </a:solidFill>
            </a:endParaRPr>
          </a:p>
          <a:p>
            <a:pPr marL="714375" lvl="1" indent="-285750" algn="just">
              <a:spcBef>
                <a:spcPts val="0"/>
              </a:spcBef>
              <a:buFont typeface="Courier New" panose="02070309020205020404" pitchFamily="49" charset="0"/>
              <a:buChar char="o"/>
            </a:pPr>
            <a:endParaRPr lang="cs-CZ" b="0" dirty="0">
              <a:solidFill>
                <a:schemeClr val="tx1"/>
              </a:solidFill>
            </a:endParaRP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a:t>Specifická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24</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8558520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819290"/>
          </a:xfrm>
        </p:spPr>
        <p:txBody>
          <a:bodyPr>
            <a:normAutofit/>
          </a:bodyPr>
          <a:lstStyle/>
          <a:p>
            <a:pPr marL="457200" indent="-457200" algn="just">
              <a:spcBef>
                <a:spcPts val="0"/>
              </a:spcBef>
              <a:spcAft>
                <a:spcPts val="0"/>
              </a:spcAft>
              <a:buFont typeface="+mj-lt"/>
              <a:buAutoNum type="arabicPeriod" startAt="2"/>
            </a:pPr>
            <a:r>
              <a:rPr lang="cs-CZ" sz="2000" b="1" dirty="0">
                <a:solidFill>
                  <a:srgbClr val="00529C"/>
                </a:solidFill>
              </a:rPr>
              <a:t>Vztahy v sociálním podniku směřují k maximálnímu zapojení pracovníků do rozhodování o směrování sociálního podniku</a:t>
            </a:r>
            <a:r>
              <a:rPr lang="cs-CZ" sz="2000" b="1" dirty="0" smtClean="0">
                <a:solidFill>
                  <a:srgbClr val="00529C"/>
                </a:solidFill>
              </a:rPr>
              <a:t>.</a:t>
            </a:r>
          </a:p>
          <a:p>
            <a:pPr marL="714375" indent="-285750" algn="just">
              <a:spcBef>
                <a:spcPts val="0"/>
              </a:spcBef>
              <a:spcAft>
                <a:spcPts val="0"/>
              </a:spcAft>
              <a:buFont typeface="Courier New" panose="02070309020205020404" pitchFamily="49" charset="0"/>
              <a:buChar char="o"/>
            </a:pPr>
            <a:r>
              <a:rPr lang="cs-CZ" sz="2000" dirty="0" smtClean="0"/>
              <a:t>V </a:t>
            </a:r>
            <a:r>
              <a:rPr lang="cs-CZ" sz="2000" dirty="0"/>
              <a:t>Podnikatelském plánu je uvedeno, jak vztahy v sociálním podniku směřují k maximálnímu zapojení pracovníků do rozhodování o </a:t>
            </a:r>
            <a:r>
              <a:rPr lang="cs-CZ" sz="2000" dirty="0" smtClean="0"/>
              <a:t>směrování</a:t>
            </a:r>
          </a:p>
          <a:p>
            <a:pPr marL="714375" indent="-285750" algn="just">
              <a:spcBef>
                <a:spcPts val="0"/>
              </a:spcBef>
              <a:spcAft>
                <a:spcPts val="0"/>
              </a:spcAft>
              <a:buFont typeface="Courier New" panose="02070309020205020404" pitchFamily="49" charset="0"/>
              <a:buChar char="o"/>
            </a:pPr>
            <a:r>
              <a:rPr lang="cs-CZ" sz="2000" dirty="0"/>
              <a:t>Předpokladem je participace v takové míře, kterou umožňuje míra a typ znevýhodnění zaměstnance</a:t>
            </a:r>
            <a:r>
              <a:rPr lang="cs-CZ" sz="2000" dirty="0" smtClean="0"/>
              <a:t>.</a:t>
            </a:r>
          </a:p>
          <a:p>
            <a:pPr marL="428625" algn="just">
              <a:spcBef>
                <a:spcPts val="0"/>
              </a:spcBef>
              <a:spcAft>
                <a:spcPts val="0"/>
              </a:spcAft>
            </a:pPr>
            <a:endParaRPr lang="cs-CZ" sz="2000" dirty="0"/>
          </a:p>
          <a:p>
            <a:pPr marL="457200" indent="-457200" algn="just">
              <a:spcBef>
                <a:spcPts val="0"/>
              </a:spcBef>
              <a:spcAft>
                <a:spcPts val="0"/>
              </a:spcAft>
              <a:buFont typeface="+mj-lt"/>
              <a:buAutoNum type="arabicPeriod" startAt="3"/>
            </a:pPr>
            <a:r>
              <a:rPr lang="cs-CZ" sz="2000" b="1" dirty="0" smtClean="0">
                <a:solidFill>
                  <a:srgbClr val="00529C"/>
                </a:solidFill>
              </a:rPr>
              <a:t>Zisk </a:t>
            </a:r>
            <a:r>
              <a:rPr lang="cs-CZ" sz="2000" b="1" dirty="0">
                <a:solidFill>
                  <a:srgbClr val="00529C"/>
                </a:solidFill>
              </a:rPr>
              <a:t>je používán přednostně pro rozvoj sociálního podniku, tzn., více než 50 % případného zisku je reinvestováno do rozvoje sociálního podniku</a:t>
            </a:r>
            <a:r>
              <a:rPr lang="cs-CZ" sz="2000" b="1" dirty="0" smtClean="0">
                <a:solidFill>
                  <a:srgbClr val="00529C"/>
                </a:solidFill>
              </a:rPr>
              <a:t>.</a:t>
            </a:r>
          </a:p>
          <a:p>
            <a:pPr marL="714375" indent="-285750" algn="just">
              <a:spcBef>
                <a:spcPts val="0"/>
              </a:spcBef>
              <a:spcAft>
                <a:spcPts val="0"/>
              </a:spcAft>
              <a:buFont typeface="Courier New" panose="02070309020205020404" pitchFamily="49" charset="0"/>
              <a:buChar char="o"/>
            </a:pPr>
            <a:r>
              <a:rPr lang="cs-CZ" sz="2000" dirty="0"/>
              <a:t>v Podnikatelském plánu, kapitole 4 Principy sociálního podnikání, uveden plán případného zisku (po zdanění) a způsob reinvestice více než 50 % tohoto zisku do rozvoje sociálního </a:t>
            </a:r>
            <a:r>
              <a:rPr lang="cs-CZ" sz="2000" dirty="0" smtClean="0"/>
              <a:t>podniku a odpovídá cash </a:t>
            </a:r>
            <a:r>
              <a:rPr lang="cs-CZ" sz="2000" dirty="0" err="1" smtClean="0"/>
              <a:t>flow</a:t>
            </a:r>
            <a:r>
              <a:rPr lang="cs-CZ" sz="2000" dirty="0" smtClean="0"/>
              <a:t> v realizační fázi a udržitelnosti projektu</a:t>
            </a:r>
            <a:endParaRPr lang="cs-CZ" sz="2000"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a:t>Specifická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25</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4148634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819290"/>
          </a:xfrm>
        </p:spPr>
        <p:txBody>
          <a:bodyPr>
            <a:normAutofit/>
          </a:bodyPr>
          <a:lstStyle/>
          <a:p>
            <a:pPr marL="457200" indent="-457200" algn="just">
              <a:spcBef>
                <a:spcPts val="0"/>
              </a:spcBef>
              <a:spcAft>
                <a:spcPts val="0"/>
              </a:spcAft>
              <a:buFont typeface="+mj-lt"/>
              <a:buAutoNum type="arabicPeriod" startAt="4"/>
            </a:pPr>
            <a:r>
              <a:rPr lang="cs-CZ" sz="2000" b="1" dirty="0">
                <a:solidFill>
                  <a:srgbClr val="00529C"/>
                </a:solidFill>
              </a:rPr>
              <a:t>Sociální podnik má minimálně 30 % příjmů zajištěno z vlastní produkce, tj. z prodeje zboží nebo služeb</a:t>
            </a:r>
            <a:r>
              <a:rPr lang="cs-CZ" sz="2000" b="1" dirty="0" smtClean="0">
                <a:solidFill>
                  <a:srgbClr val="00529C"/>
                </a:solidFill>
              </a:rPr>
              <a:t>.</a:t>
            </a:r>
          </a:p>
          <a:p>
            <a:pPr marL="714375" indent="-285750" algn="just">
              <a:spcBef>
                <a:spcPts val="0"/>
              </a:spcBef>
              <a:spcAft>
                <a:spcPts val="0"/>
              </a:spcAft>
              <a:buFont typeface="Courier New" panose="02070309020205020404" pitchFamily="49" charset="0"/>
              <a:buChar char="o"/>
            </a:pPr>
            <a:r>
              <a:rPr lang="cs-CZ" sz="2000" dirty="0" smtClean="0"/>
              <a:t>V Podnikatelském plánu, kap. 4 </a:t>
            </a:r>
            <a:r>
              <a:rPr lang="cs-CZ" sz="2000" dirty="0"/>
              <a:t>Principy sociálního podnikání</a:t>
            </a:r>
            <a:r>
              <a:rPr lang="cs-CZ" sz="2000" dirty="0" smtClean="0"/>
              <a:t>, je </a:t>
            </a:r>
            <a:r>
              <a:rPr lang="cs-CZ" sz="2000" dirty="0"/>
              <a:t>uvedena výše </a:t>
            </a:r>
            <a:r>
              <a:rPr lang="cs-CZ" sz="2000" u="sng" dirty="0"/>
              <a:t>celkových tržeb a tržeb z prodeje svých výrobků a služeb</a:t>
            </a:r>
            <a:r>
              <a:rPr lang="cs-CZ" sz="2000" dirty="0"/>
              <a:t>, kterých je žadatel schopen </a:t>
            </a:r>
            <a:r>
              <a:rPr lang="cs-CZ" sz="2000" dirty="0" smtClean="0"/>
              <a:t>dosáhnout</a:t>
            </a:r>
          </a:p>
          <a:p>
            <a:pPr marL="714375" indent="-285750" algn="just">
              <a:spcBef>
                <a:spcPts val="0"/>
              </a:spcBef>
              <a:spcAft>
                <a:spcPts val="0"/>
              </a:spcAft>
              <a:buFont typeface="Courier New" panose="02070309020205020404" pitchFamily="49" charset="0"/>
              <a:buChar char="o"/>
            </a:pPr>
            <a:r>
              <a:rPr lang="cs-CZ" sz="2000" dirty="0"/>
              <a:t>tržby z prodeje vlastních výrobků a služeb minimálně ve výši 30 % celkových </a:t>
            </a:r>
            <a:r>
              <a:rPr lang="cs-CZ" sz="2000" dirty="0" smtClean="0"/>
              <a:t>tržeb</a:t>
            </a:r>
          </a:p>
          <a:p>
            <a:pPr marL="714375" indent="-285750" algn="just">
              <a:spcBef>
                <a:spcPts val="0"/>
              </a:spcBef>
              <a:spcAft>
                <a:spcPts val="0"/>
              </a:spcAft>
              <a:buFont typeface="Courier New" panose="02070309020205020404" pitchFamily="49" charset="0"/>
              <a:buChar char="o"/>
            </a:pPr>
            <a:endParaRPr lang="cs-CZ" sz="2000" dirty="0"/>
          </a:p>
          <a:p>
            <a:pPr marL="457200" indent="-457200" algn="just">
              <a:spcBef>
                <a:spcPts val="0"/>
              </a:spcBef>
              <a:spcAft>
                <a:spcPts val="0"/>
              </a:spcAft>
              <a:buFont typeface="+mj-lt"/>
              <a:buAutoNum type="arabicPeriod" startAt="5"/>
            </a:pPr>
            <a:r>
              <a:rPr lang="cs-CZ" sz="2000" b="1" dirty="0">
                <a:solidFill>
                  <a:srgbClr val="00529C"/>
                </a:solidFill>
              </a:rPr>
              <a:t>Podnik uspokojuje přednostně místní potřeby a využívá přednostně místních zdrojů, zároveň zohledňuje environmentální aspekty</a:t>
            </a:r>
            <a:r>
              <a:rPr lang="cs-CZ" sz="2000" b="1" dirty="0" smtClean="0">
                <a:solidFill>
                  <a:srgbClr val="00529C"/>
                </a:solidFill>
              </a:rPr>
              <a:t>.</a:t>
            </a:r>
          </a:p>
          <a:p>
            <a:pPr marL="714375" indent="-285750" algn="just">
              <a:spcBef>
                <a:spcPts val="0"/>
              </a:spcBef>
              <a:spcAft>
                <a:spcPts val="0"/>
              </a:spcAft>
              <a:buFont typeface="Courier New" panose="02070309020205020404" pitchFamily="49" charset="0"/>
              <a:buChar char="o"/>
            </a:pPr>
            <a:r>
              <a:rPr lang="cs-CZ" sz="2000" dirty="0" smtClean="0"/>
              <a:t>Popis využívání místních zdrojů a uspokojování přednostně místní potřeby</a:t>
            </a:r>
          </a:p>
          <a:p>
            <a:pPr marL="714375" indent="-285750" algn="just">
              <a:spcBef>
                <a:spcPts val="0"/>
              </a:spcBef>
              <a:spcAft>
                <a:spcPts val="0"/>
              </a:spcAft>
              <a:buFont typeface="Courier New" panose="02070309020205020404" pitchFamily="49" charset="0"/>
              <a:buChar char="o"/>
            </a:pPr>
            <a:r>
              <a:rPr lang="cs-CZ" sz="2000" dirty="0" smtClean="0"/>
              <a:t>V </a:t>
            </a:r>
            <a:r>
              <a:rPr lang="cs-CZ" sz="2000" dirty="0"/>
              <a:t>podnikatelském plánu, kap. 4, jsou uvedeny zásady podnikání šetrného k životnímu prostředí - používání ekologických výrobků, např. recyklovaných tonerů, papírů, BIO, </a:t>
            </a:r>
            <a:r>
              <a:rPr lang="cs-CZ" sz="2000" dirty="0" err="1"/>
              <a:t>Fairtrade</a:t>
            </a:r>
            <a:r>
              <a:rPr lang="cs-CZ" sz="2000" dirty="0"/>
              <a:t>.</a:t>
            </a: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a:t>Specifická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26</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40136861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819290"/>
          </a:xfrm>
        </p:spPr>
        <p:txBody>
          <a:bodyPr>
            <a:normAutofit/>
          </a:bodyPr>
          <a:lstStyle/>
          <a:p>
            <a:pPr marL="457200" indent="-457200" algn="just">
              <a:spcBef>
                <a:spcPts val="0"/>
              </a:spcBef>
              <a:spcAft>
                <a:spcPts val="0"/>
              </a:spcAft>
              <a:buFont typeface="+mj-lt"/>
              <a:buAutoNum type="arabicPeriod" startAt="6"/>
            </a:pPr>
            <a:r>
              <a:rPr lang="cs-CZ" sz="2000" b="1" dirty="0">
                <a:solidFill>
                  <a:srgbClr val="00529C"/>
                </a:solidFill>
              </a:rPr>
              <a:t>Projekt na rozšíření kapacity podniku musí splnit alespoň jednu z následujících aktivit:</a:t>
            </a:r>
          </a:p>
          <a:p>
            <a:pPr marL="442913" algn="just">
              <a:spcBef>
                <a:spcPts val="0"/>
              </a:spcBef>
              <a:spcAft>
                <a:spcPts val="0"/>
              </a:spcAft>
            </a:pPr>
            <a:r>
              <a:rPr lang="cs-CZ" sz="2000" b="1" dirty="0">
                <a:solidFill>
                  <a:srgbClr val="00529C"/>
                </a:solidFill>
              </a:rPr>
              <a:t>•	rozšíření nabízených produktů a služeb,</a:t>
            </a:r>
          </a:p>
          <a:p>
            <a:pPr marL="442913" algn="just">
              <a:spcBef>
                <a:spcPts val="0"/>
              </a:spcBef>
              <a:spcAft>
                <a:spcPts val="0"/>
              </a:spcAft>
            </a:pPr>
            <a:r>
              <a:rPr lang="cs-CZ" sz="2000" b="1" dirty="0">
                <a:solidFill>
                  <a:srgbClr val="00529C"/>
                </a:solidFill>
              </a:rPr>
              <a:t>•	rozšíření prostorové kapacity podniku,</a:t>
            </a:r>
          </a:p>
          <a:p>
            <a:pPr marL="442913" algn="just">
              <a:spcBef>
                <a:spcPts val="0"/>
              </a:spcBef>
              <a:spcAft>
                <a:spcPts val="0"/>
              </a:spcAft>
            </a:pPr>
            <a:r>
              <a:rPr lang="cs-CZ" sz="2000" b="1" dirty="0">
                <a:solidFill>
                  <a:srgbClr val="00529C"/>
                </a:solidFill>
              </a:rPr>
              <a:t>•	zavedení nových technologií výroby,</a:t>
            </a:r>
          </a:p>
          <a:p>
            <a:pPr marL="442913" algn="just">
              <a:spcBef>
                <a:spcPts val="0"/>
              </a:spcBef>
              <a:spcAft>
                <a:spcPts val="0"/>
              </a:spcAft>
            </a:pPr>
            <a:r>
              <a:rPr lang="cs-CZ" sz="2000" b="1" dirty="0">
                <a:solidFill>
                  <a:srgbClr val="00529C"/>
                </a:solidFill>
              </a:rPr>
              <a:t>•	zefektivnění procesů v podniku, </a:t>
            </a:r>
          </a:p>
          <a:p>
            <a:pPr marL="442913" algn="just">
              <a:spcBef>
                <a:spcPts val="0"/>
              </a:spcBef>
              <a:spcAft>
                <a:spcPts val="0"/>
              </a:spcAft>
            </a:pPr>
            <a:r>
              <a:rPr lang="cs-CZ" sz="2000" b="1" dirty="0">
                <a:solidFill>
                  <a:srgbClr val="00529C"/>
                </a:solidFill>
              </a:rPr>
              <a:t>•	zřízení divize na novém místě nebo v jiném regionu.</a:t>
            </a:r>
          </a:p>
          <a:p>
            <a:pPr marL="714375" indent="-285750" algn="just">
              <a:spcBef>
                <a:spcPts val="0"/>
              </a:spcBef>
              <a:spcAft>
                <a:spcPts val="0"/>
              </a:spcAft>
              <a:buFont typeface="Courier New" panose="02070309020205020404" pitchFamily="49" charset="0"/>
              <a:buChar char="o"/>
            </a:pPr>
            <a:r>
              <a:rPr lang="cs-CZ" sz="2000" dirty="0" smtClean="0"/>
              <a:t>projekt </a:t>
            </a:r>
            <a:r>
              <a:rPr lang="cs-CZ" sz="2000" dirty="0"/>
              <a:t>na rozšíření personální a produkční kapacity </a:t>
            </a:r>
            <a:r>
              <a:rPr lang="cs-CZ" sz="2000" dirty="0" smtClean="0"/>
              <a:t>podniku splňuje alespoň </a:t>
            </a:r>
            <a:r>
              <a:rPr lang="cs-CZ" sz="2000" dirty="0"/>
              <a:t>jednu z výše uvedených aktivit</a:t>
            </a:r>
            <a:r>
              <a:rPr lang="cs-CZ" sz="2000" dirty="0" smtClean="0"/>
              <a:t>.</a:t>
            </a:r>
          </a:p>
          <a:p>
            <a:pPr marL="714375" indent="-285750" algn="just">
              <a:spcBef>
                <a:spcPts val="0"/>
              </a:spcBef>
              <a:spcAft>
                <a:spcPts val="0"/>
              </a:spcAft>
              <a:buFont typeface="Courier New" panose="02070309020205020404" pitchFamily="49" charset="0"/>
              <a:buChar char="o"/>
            </a:pPr>
            <a:endParaRPr lang="cs-CZ" sz="2000" dirty="0"/>
          </a:p>
          <a:p>
            <a:pPr marL="457200" indent="-457200" algn="just" defTabSz="695325">
              <a:spcBef>
                <a:spcPts val="0"/>
              </a:spcBef>
              <a:spcAft>
                <a:spcPts val="0"/>
              </a:spcAft>
              <a:buFont typeface="+mj-lt"/>
              <a:buAutoNum type="arabicPeriod" startAt="7"/>
            </a:pPr>
            <a:r>
              <a:rPr lang="cs-CZ" sz="2000" b="1" dirty="0">
                <a:solidFill>
                  <a:srgbClr val="00529C"/>
                </a:solidFill>
              </a:rPr>
              <a:t>Projekt není zaměřen na podporu zemědělské prvovýroby a komerčních turistických zařízení, jako jsou volnočasová zařízení, lázeňské provozy, ubytovací a stravovací zařízení.</a:t>
            </a: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a:t>Specifická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27</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5093041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819290"/>
          </a:xfrm>
        </p:spPr>
        <p:txBody>
          <a:bodyPr>
            <a:normAutofit/>
          </a:bodyPr>
          <a:lstStyle/>
          <a:p>
            <a:pPr marL="457200" indent="-457200" algn="just">
              <a:spcBef>
                <a:spcPts val="0"/>
              </a:spcBef>
              <a:spcAft>
                <a:spcPts val="0"/>
              </a:spcAft>
              <a:buFont typeface="+mj-lt"/>
              <a:buAutoNum type="arabicPeriod" startAt="8"/>
            </a:pPr>
            <a:r>
              <a:rPr lang="cs-CZ" sz="2000" b="1" dirty="0">
                <a:solidFill>
                  <a:srgbClr val="00529C"/>
                </a:solidFill>
              </a:rPr>
              <a:t>Nelze financovat stávající podnikatelské aktivity ani provozní výdaje žadatele</a:t>
            </a:r>
            <a:r>
              <a:rPr lang="cs-CZ" sz="2000" b="1" dirty="0" smtClean="0">
                <a:solidFill>
                  <a:srgbClr val="00529C"/>
                </a:solidFill>
              </a:rPr>
              <a:t>.</a:t>
            </a:r>
          </a:p>
          <a:p>
            <a:pPr marL="714375" indent="-285750" algn="just">
              <a:spcBef>
                <a:spcPts val="0"/>
              </a:spcBef>
              <a:spcAft>
                <a:spcPts val="0"/>
              </a:spcAft>
              <a:buFont typeface="Courier New" panose="02070309020205020404" pitchFamily="49" charset="0"/>
              <a:buChar char="o"/>
            </a:pPr>
            <a:r>
              <a:rPr lang="cs-CZ" sz="2000" dirty="0" smtClean="0"/>
              <a:t>Z žádosti o podporu, resp. popisu podniku, vyplývá, že realizací projektu dochází k rozšíření stávajících aktivit projektu nebo k realizaci nových podnikatelských aktivit</a:t>
            </a:r>
          </a:p>
          <a:p>
            <a:pPr marL="714375" indent="-285750" algn="just">
              <a:spcBef>
                <a:spcPts val="0"/>
              </a:spcBef>
              <a:spcAft>
                <a:spcPts val="0"/>
              </a:spcAft>
              <a:buFont typeface="Courier New" panose="02070309020205020404" pitchFamily="49" charset="0"/>
              <a:buChar char="o"/>
            </a:pPr>
            <a:r>
              <a:rPr lang="cs-CZ" sz="2000" dirty="0"/>
              <a:t>na základě položkového rozpočtu a povahy způsobilých výdajů projektu </a:t>
            </a:r>
            <a:r>
              <a:rPr lang="cs-CZ" sz="2000" dirty="0" smtClean="0"/>
              <a:t>je zřejmé</a:t>
            </a:r>
            <a:r>
              <a:rPr lang="cs-CZ" sz="2000" dirty="0"/>
              <a:t>, že nejsou financovány provozní výdaje žadatele</a:t>
            </a:r>
            <a:endParaRPr lang="cs-CZ" sz="2000" dirty="0" smtClean="0"/>
          </a:p>
          <a:p>
            <a:pPr marL="714375" indent="-285750" algn="just">
              <a:spcBef>
                <a:spcPts val="0"/>
              </a:spcBef>
              <a:spcAft>
                <a:spcPts val="0"/>
              </a:spcAft>
              <a:buFont typeface="Courier New" panose="02070309020205020404" pitchFamily="49" charset="0"/>
              <a:buChar char="o"/>
            </a:pPr>
            <a:endParaRPr lang="cs-CZ" sz="2000" dirty="0" smtClean="0"/>
          </a:p>
          <a:p>
            <a:pPr marL="457200" indent="-457200" algn="just">
              <a:spcBef>
                <a:spcPts val="0"/>
              </a:spcBef>
              <a:spcAft>
                <a:spcPts val="0"/>
              </a:spcAft>
              <a:buFont typeface="+mj-lt"/>
              <a:buAutoNum type="arabicPeriod" startAt="9"/>
            </a:pPr>
            <a:r>
              <a:rPr lang="cs-CZ" sz="2000" b="1" dirty="0">
                <a:solidFill>
                  <a:srgbClr val="00529C"/>
                </a:solidFill>
              </a:rPr>
              <a:t>Žadatel má zajištěnou administrativní, finanční a provozní kapacitu k </a:t>
            </a:r>
            <a:r>
              <a:rPr lang="cs-CZ" sz="2000" b="1" dirty="0" smtClean="0">
                <a:solidFill>
                  <a:srgbClr val="00529C"/>
                </a:solidFill>
              </a:rPr>
              <a:t>realizaci </a:t>
            </a:r>
            <a:r>
              <a:rPr lang="cs-CZ" sz="2000" b="1" dirty="0">
                <a:solidFill>
                  <a:srgbClr val="00529C"/>
                </a:solidFill>
              </a:rPr>
              <a:t>a </a:t>
            </a:r>
            <a:r>
              <a:rPr lang="cs-CZ" sz="2000" b="1" dirty="0" smtClean="0">
                <a:solidFill>
                  <a:srgbClr val="00529C"/>
                </a:solidFill>
              </a:rPr>
              <a:t>udržitelnosti </a:t>
            </a:r>
            <a:r>
              <a:rPr lang="cs-CZ" sz="2000" b="1" dirty="0">
                <a:solidFill>
                  <a:srgbClr val="00529C"/>
                </a:solidFill>
              </a:rPr>
              <a:t>projektu</a:t>
            </a:r>
            <a:r>
              <a:rPr lang="cs-CZ" sz="2000" b="1" dirty="0" smtClean="0">
                <a:solidFill>
                  <a:srgbClr val="00529C"/>
                </a:solidFill>
              </a:rPr>
              <a:t>.</a:t>
            </a:r>
            <a:endParaRPr lang="cs-CZ" sz="2000" b="1" dirty="0">
              <a:solidFill>
                <a:srgbClr val="00529C"/>
              </a:solidFill>
            </a:endParaRPr>
          </a:p>
          <a:p>
            <a:pPr marL="714375" lvl="1" indent="-271463" algn="just">
              <a:spcBef>
                <a:spcPts val="0"/>
              </a:spcBef>
              <a:buFont typeface="Courier New" panose="02070309020205020404" pitchFamily="49" charset="0"/>
              <a:buChar char="o"/>
            </a:pPr>
            <a:r>
              <a:rPr lang="cs-CZ" b="0" dirty="0" smtClean="0">
                <a:solidFill>
                  <a:schemeClr val="tx1"/>
                </a:solidFill>
              </a:rPr>
              <a:t>V kapitole 15 Podnikatelského plánu je popsáno zajištění kapacity k realizaci a udržitelnosti projektu, kapacita je zajištěna dostatečně</a:t>
            </a:r>
            <a:endParaRPr lang="cs-CZ" b="0" dirty="0">
              <a:solidFill>
                <a:schemeClr val="tx1"/>
              </a:solidFill>
            </a:endParaRP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a:t>Specifická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28</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7357963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819290"/>
          </a:xfrm>
        </p:spPr>
        <p:txBody>
          <a:bodyPr>
            <a:normAutofit/>
          </a:bodyPr>
          <a:lstStyle/>
          <a:p>
            <a:pPr marL="457200" indent="-457200" algn="just">
              <a:spcBef>
                <a:spcPts val="0"/>
              </a:spcBef>
              <a:spcAft>
                <a:spcPts val="0"/>
              </a:spcAft>
              <a:buFont typeface="+mj-lt"/>
              <a:buAutoNum type="arabicPeriod" startAt="10"/>
            </a:pPr>
            <a:r>
              <a:rPr lang="cs-CZ" sz="2000" b="1" dirty="0">
                <a:solidFill>
                  <a:srgbClr val="00529C"/>
                </a:solidFill>
              </a:rPr>
              <a:t>Výdaje na pořízení staveb, technologií a zařízení odpovídají tržním cenám</a:t>
            </a:r>
            <a:r>
              <a:rPr lang="cs-CZ" sz="2000" b="1" dirty="0" smtClean="0">
                <a:solidFill>
                  <a:srgbClr val="00529C"/>
                </a:solidFill>
              </a:rPr>
              <a:t>.</a:t>
            </a:r>
          </a:p>
          <a:p>
            <a:pPr marL="714375" indent="-285750" algn="just">
              <a:spcBef>
                <a:spcPts val="0"/>
              </a:spcBef>
              <a:spcAft>
                <a:spcPts val="0"/>
              </a:spcAft>
              <a:buFont typeface="Courier New" panose="02070309020205020404" pitchFamily="49" charset="0"/>
              <a:buChar char="o"/>
            </a:pPr>
            <a:r>
              <a:rPr lang="cs-CZ" sz="2000" dirty="0"/>
              <a:t>každá položka rozpočtu projektu, vztažená k pořízení staveb, technologií a zařízení je  přiřazena k některé plánované, zahájené nebo ukončené veřejné zakázce (mimo přímé nákupy</a:t>
            </a:r>
            <a:r>
              <a:rPr lang="cs-CZ" sz="2000" dirty="0" smtClean="0"/>
              <a:t>)</a:t>
            </a:r>
          </a:p>
          <a:p>
            <a:pPr marL="714375" indent="-285750" algn="just">
              <a:spcBef>
                <a:spcPts val="0"/>
              </a:spcBef>
              <a:spcAft>
                <a:spcPts val="0"/>
              </a:spcAft>
              <a:buFont typeface="Courier New" panose="02070309020205020404" pitchFamily="49" charset="0"/>
              <a:buChar char="o"/>
            </a:pPr>
            <a:r>
              <a:rPr lang="cs-CZ" sz="2000" dirty="0" smtClean="0"/>
              <a:t>Hodnoty výběrových/zadávacích </a:t>
            </a:r>
            <a:r>
              <a:rPr lang="cs-CZ" sz="2000" dirty="0"/>
              <a:t>řízení na </a:t>
            </a:r>
            <a:r>
              <a:rPr lang="cs-CZ" sz="2000" b="1" dirty="0"/>
              <a:t>pořízení staveb </a:t>
            </a:r>
            <a:r>
              <a:rPr lang="cs-CZ" sz="2000" dirty="0" smtClean="0"/>
              <a:t>odpovídají</a:t>
            </a:r>
            <a:r>
              <a:rPr lang="cs-CZ" sz="2000" b="1" dirty="0" smtClean="0"/>
              <a:t> </a:t>
            </a:r>
            <a:r>
              <a:rPr lang="cs-CZ" sz="2000" dirty="0" smtClean="0"/>
              <a:t>ocenění </a:t>
            </a:r>
            <a:r>
              <a:rPr lang="cs-CZ" sz="2000" dirty="0"/>
              <a:t>podle položkového rozpočtu </a:t>
            </a:r>
            <a:r>
              <a:rPr lang="cs-CZ" sz="2000" dirty="0" smtClean="0"/>
              <a:t>stavby</a:t>
            </a:r>
          </a:p>
          <a:p>
            <a:pPr marL="714375" indent="-285750" algn="just">
              <a:spcBef>
                <a:spcPts val="0"/>
              </a:spcBef>
              <a:spcAft>
                <a:spcPts val="0"/>
              </a:spcAft>
              <a:buFont typeface="Courier New" panose="02070309020205020404" pitchFamily="49" charset="0"/>
              <a:buChar char="o"/>
            </a:pPr>
            <a:r>
              <a:rPr lang="cs-CZ" sz="2000" dirty="0" smtClean="0"/>
              <a:t>Hodnoty výběrových/zadávacích řízení na </a:t>
            </a:r>
            <a:r>
              <a:rPr lang="cs-CZ" sz="2000" b="1" dirty="0" smtClean="0"/>
              <a:t>pořízení technologií a zařízení </a:t>
            </a:r>
            <a:r>
              <a:rPr lang="cs-CZ" sz="2000" dirty="0" smtClean="0"/>
              <a:t>odpovídají provedeným průzkumům trhu (povinná příloha žádosti o podporu) a průzkumy trhu se opírají o reálné podklady</a:t>
            </a:r>
          </a:p>
          <a:p>
            <a:pPr marL="714375" indent="-285750" algn="just">
              <a:spcBef>
                <a:spcPts val="0"/>
              </a:spcBef>
              <a:spcAft>
                <a:spcPts val="0"/>
              </a:spcAft>
              <a:buFont typeface="Courier New" panose="02070309020205020404" pitchFamily="49" charset="0"/>
              <a:buChar char="o"/>
            </a:pPr>
            <a:endParaRPr lang="cs-CZ" sz="2000"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a:t>Specifická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29</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526713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9" y="1306874"/>
            <a:ext cx="8003232" cy="4819290"/>
          </a:xfrm>
        </p:spPr>
        <p:txBody>
          <a:bodyPr>
            <a:normAutofit/>
          </a:bodyPr>
          <a:lstStyle/>
          <a:p>
            <a:pPr marL="454025" lvl="1" indent="-187325"/>
            <a:r>
              <a:rPr lang="cs-CZ" dirty="0"/>
              <a:t>Konzultace před vyhlášením výzvy</a:t>
            </a:r>
          </a:p>
          <a:p>
            <a:pPr marL="454025" lvl="1" indent="-187325"/>
            <a:r>
              <a:rPr lang="cs-CZ" dirty="0" smtClean="0"/>
              <a:t>Příjem žádostí </a:t>
            </a:r>
            <a:r>
              <a:rPr lang="cs-CZ" dirty="0"/>
              <a:t>o podporu</a:t>
            </a:r>
          </a:p>
          <a:p>
            <a:pPr marL="454025" lvl="1" indent="-187325"/>
            <a:r>
              <a:rPr lang="cs-CZ" dirty="0" smtClean="0"/>
              <a:t>Hodnocení žádostí </a:t>
            </a:r>
            <a:r>
              <a:rPr lang="cs-CZ" dirty="0"/>
              <a:t>o podporu</a:t>
            </a:r>
          </a:p>
          <a:p>
            <a:pPr marL="454025" lvl="1" indent="-187325"/>
            <a:r>
              <a:rPr lang="cs-CZ" dirty="0" smtClean="0"/>
              <a:t>Administrace změn v projektech</a:t>
            </a:r>
            <a:endParaRPr lang="cs-CZ" dirty="0"/>
          </a:p>
          <a:p>
            <a:pPr marL="454025" lvl="1" indent="-187325"/>
            <a:r>
              <a:rPr lang="cs-CZ" dirty="0" smtClean="0"/>
              <a:t>Administrativní </a:t>
            </a:r>
            <a:r>
              <a:rPr lang="cs-CZ" dirty="0"/>
              <a:t>ověření </a:t>
            </a:r>
            <a:r>
              <a:rPr lang="cs-CZ" dirty="0" smtClean="0"/>
              <a:t>zpráv </a:t>
            </a:r>
            <a:r>
              <a:rPr lang="cs-CZ" dirty="0"/>
              <a:t>o realizaci/zpráv o udržitelnosti</a:t>
            </a:r>
          </a:p>
          <a:p>
            <a:pPr marL="454025" lvl="1" indent="-187325"/>
            <a:r>
              <a:rPr lang="cs-CZ" dirty="0" smtClean="0"/>
              <a:t>Provádění kontrol </a:t>
            </a:r>
            <a:r>
              <a:rPr lang="cs-CZ" dirty="0"/>
              <a:t>na místě</a:t>
            </a:r>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r>
              <a:rPr lang="cs-CZ" dirty="0"/>
              <a:t>Role CRR</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a:t>
            </a:fld>
            <a:endParaRPr lang="en-US" dirty="0"/>
          </a:p>
        </p:txBody>
      </p:sp>
    </p:spTree>
    <p:extLst>
      <p:ext uri="{BB962C8B-B14F-4D97-AF65-F5344CB8AC3E}">
        <p14:creationId xmlns:p14="http://schemas.microsoft.com/office/powerpoint/2010/main" val="17609291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727451" y="1306874"/>
            <a:ext cx="7959349" cy="4819290"/>
          </a:xfrm>
        </p:spPr>
        <p:txBody>
          <a:bodyPr>
            <a:normAutofit/>
          </a:bodyPr>
          <a:lstStyle/>
          <a:p>
            <a:pPr marL="457200" indent="-457200" algn="just">
              <a:spcBef>
                <a:spcPts val="0"/>
              </a:spcBef>
              <a:spcAft>
                <a:spcPts val="0"/>
              </a:spcAft>
              <a:buFont typeface="+mj-lt"/>
              <a:buAutoNum type="arabicPeriod" startAt="11"/>
            </a:pPr>
            <a:r>
              <a:rPr lang="cs-CZ" sz="2000" b="1" dirty="0">
                <a:solidFill>
                  <a:srgbClr val="00529C"/>
                </a:solidFill>
              </a:rPr>
              <a:t>Cílové hodnoty monitorovacích indikátorů odpovídají cílům </a:t>
            </a:r>
            <a:r>
              <a:rPr lang="cs-CZ" sz="2000" b="1" dirty="0" smtClean="0">
                <a:solidFill>
                  <a:srgbClr val="00529C"/>
                </a:solidFill>
              </a:rPr>
              <a:t>projektu</a:t>
            </a:r>
          </a:p>
          <a:p>
            <a:pPr marL="714375" indent="-285750" algn="just">
              <a:spcBef>
                <a:spcPts val="0"/>
              </a:spcBef>
              <a:spcAft>
                <a:spcPts val="0"/>
              </a:spcAft>
              <a:buFont typeface="Courier New" panose="02070309020205020404" pitchFamily="49" charset="0"/>
              <a:buChar char="o"/>
            </a:pPr>
            <a:r>
              <a:rPr lang="cs-CZ" sz="2000" dirty="0" smtClean="0"/>
              <a:t>Indikátory projektu odpovídají aktivitám projektu</a:t>
            </a:r>
          </a:p>
          <a:p>
            <a:pPr marL="714375" indent="-285750" algn="just">
              <a:spcBef>
                <a:spcPts val="0"/>
              </a:spcBef>
              <a:spcAft>
                <a:spcPts val="0"/>
              </a:spcAft>
              <a:buFont typeface="Courier New" panose="02070309020205020404" pitchFamily="49" charset="0"/>
              <a:buChar char="o"/>
            </a:pPr>
            <a:r>
              <a:rPr lang="cs-CZ" sz="2000" dirty="0" smtClean="0"/>
              <a:t>Hodnota a způsob jejího výpočtu je v souladu s přílohou č. 4 Specifických pravidel – Metodické listy indikátoru </a:t>
            </a:r>
          </a:p>
          <a:p>
            <a:pPr marL="714375" indent="-285750" algn="just">
              <a:spcBef>
                <a:spcPts val="0"/>
              </a:spcBef>
              <a:spcAft>
                <a:spcPts val="0"/>
              </a:spcAft>
              <a:buFont typeface="Courier New" panose="02070309020205020404" pitchFamily="49" charset="0"/>
              <a:buChar char="o"/>
            </a:pPr>
            <a:r>
              <a:rPr lang="cs-CZ" sz="2000" dirty="0" smtClean="0"/>
              <a:t>Hodnoty indikátorů jsou nastaveny adekvátně</a:t>
            </a:r>
          </a:p>
          <a:p>
            <a:pPr marL="714375" indent="-285750" algn="just">
              <a:spcBef>
                <a:spcPts val="0"/>
              </a:spcBef>
              <a:spcAft>
                <a:spcPts val="0"/>
              </a:spcAft>
              <a:buFont typeface="Courier New" panose="02070309020205020404" pitchFamily="49" charset="0"/>
              <a:buChar char="o"/>
            </a:pPr>
            <a:endParaRPr lang="cs-CZ" sz="2000" dirty="0"/>
          </a:p>
          <a:p>
            <a:pPr marL="457200" indent="-457200" algn="just">
              <a:spcBef>
                <a:spcPts val="0"/>
              </a:spcBef>
              <a:spcAft>
                <a:spcPts val="0"/>
              </a:spcAft>
              <a:buFont typeface="+mj-lt"/>
              <a:buAutoNum type="arabicPeriod" startAt="12"/>
            </a:pPr>
            <a:r>
              <a:rPr lang="cs-CZ" sz="2000" b="1" dirty="0">
                <a:solidFill>
                  <a:srgbClr val="00529C"/>
                </a:solidFill>
              </a:rPr>
              <a:t>Projekt s vazbou na schválenou strategii Koordinovaného přístupu k sociálně vyloučeným lokalitám je v souladu s cíli této strategie</a:t>
            </a:r>
          </a:p>
          <a:p>
            <a:pPr marL="714375" indent="-285750" algn="just">
              <a:spcBef>
                <a:spcPts val="0"/>
              </a:spcBef>
              <a:spcAft>
                <a:spcPts val="0"/>
              </a:spcAft>
              <a:buFont typeface="Courier New" panose="02070309020205020404" pitchFamily="49" charset="0"/>
              <a:buChar char="o"/>
            </a:pPr>
            <a:r>
              <a:rPr lang="pl-PL" sz="2000" dirty="0" smtClean="0"/>
              <a:t>V </a:t>
            </a:r>
            <a:r>
              <a:rPr lang="pl-PL" sz="2000" dirty="0"/>
              <a:t>kapitole 3 Podnikatelského plánu </a:t>
            </a:r>
            <a:r>
              <a:rPr lang="pl-PL" sz="2000" dirty="0" smtClean="0"/>
              <a:t>je popsána </a:t>
            </a:r>
            <a:r>
              <a:rPr lang="pl-PL" sz="2000" dirty="0"/>
              <a:t>vazba projektu na tuto </a:t>
            </a:r>
            <a:r>
              <a:rPr lang="pl-PL" sz="2000" dirty="0" smtClean="0"/>
              <a:t>strategii a projekt je v souladu s cíli této strategie</a:t>
            </a:r>
          </a:p>
          <a:p>
            <a:pPr marL="714375" indent="-285750" algn="just">
              <a:spcBef>
                <a:spcPts val="0"/>
              </a:spcBef>
              <a:spcAft>
                <a:spcPts val="0"/>
              </a:spcAft>
              <a:buFont typeface="Courier New" panose="02070309020205020404" pitchFamily="49" charset="0"/>
              <a:buChar char="o"/>
            </a:pPr>
            <a:r>
              <a:rPr lang="pl-PL" sz="2000" dirty="0" smtClean="0"/>
              <a:t>Pro projekty 12. výzvy nerelevantní</a:t>
            </a:r>
          </a:p>
          <a:p>
            <a:pPr marL="714375" indent="-285750" algn="just">
              <a:spcBef>
                <a:spcPts val="0"/>
              </a:spcBef>
              <a:spcAft>
                <a:spcPts val="0"/>
              </a:spcAft>
              <a:buFont typeface="Courier New" panose="02070309020205020404" pitchFamily="49" charset="0"/>
              <a:buChar char="o"/>
            </a:pPr>
            <a:endParaRPr lang="pl-PL" sz="2000" dirty="0"/>
          </a:p>
          <a:p>
            <a:pPr marL="457200" indent="-457200" algn="just">
              <a:spcBef>
                <a:spcPts val="0"/>
              </a:spcBef>
              <a:spcAft>
                <a:spcPts val="0"/>
              </a:spcAft>
              <a:buFont typeface="+mj-lt"/>
              <a:buAutoNum type="arabicPeriod" startAt="13"/>
            </a:pPr>
            <a:r>
              <a:rPr lang="cs-CZ" sz="2000" b="1" dirty="0">
                <a:solidFill>
                  <a:srgbClr val="00529C"/>
                </a:solidFill>
              </a:rPr>
              <a:t>V hodnocení </a:t>
            </a:r>
            <a:r>
              <a:rPr lang="cs-CZ" sz="2000" b="1" dirty="0" err="1">
                <a:solidFill>
                  <a:srgbClr val="00529C"/>
                </a:solidFill>
              </a:rPr>
              <a:t>eCBA</a:t>
            </a:r>
            <a:r>
              <a:rPr lang="cs-CZ" sz="2000" b="1" dirty="0">
                <a:solidFill>
                  <a:srgbClr val="00529C"/>
                </a:solidFill>
              </a:rPr>
              <a:t>/finanční analýze projekt dosáhne minimálně hodnoty ukazatelů, stanovené ve výzvě</a:t>
            </a:r>
            <a:r>
              <a:rPr lang="cs-CZ" sz="2000" b="1" dirty="0" smtClean="0">
                <a:solidFill>
                  <a:srgbClr val="00529C"/>
                </a:solidFill>
              </a:rPr>
              <a:t>.</a:t>
            </a:r>
          </a:p>
          <a:p>
            <a:pPr marL="714375" indent="-271463" algn="just">
              <a:spcBef>
                <a:spcPts val="0"/>
              </a:spcBef>
              <a:spcAft>
                <a:spcPts val="0"/>
              </a:spcAft>
              <a:buFont typeface="Courier New" panose="02070309020205020404" pitchFamily="49" charset="0"/>
              <a:buChar char="o"/>
            </a:pPr>
            <a:r>
              <a:rPr lang="cs-CZ" sz="2000" dirty="0"/>
              <a:t>Pro všechny projekty 11. a 12. výzvy nerelevantní</a:t>
            </a:r>
          </a:p>
          <a:p>
            <a:pPr marL="457200" indent="-457200" algn="just">
              <a:spcBef>
                <a:spcPts val="0"/>
              </a:spcBef>
              <a:spcAft>
                <a:spcPts val="0"/>
              </a:spcAft>
              <a:buFont typeface="+mj-lt"/>
              <a:buAutoNum type="arabicPeriod" startAt="8"/>
            </a:pPr>
            <a:endParaRPr lang="cs-CZ" sz="2000"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a:t>Specifická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30</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42282379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727451" y="1306874"/>
            <a:ext cx="7959349" cy="4819290"/>
          </a:xfrm>
        </p:spPr>
        <p:txBody>
          <a:bodyPr>
            <a:normAutofit/>
          </a:bodyPr>
          <a:lstStyle/>
          <a:p>
            <a:pPr marL="361950" lvl="1" indent="-276225" defTabSz="266700">
              <a:lnSpc>
                <a:spcPct val="90000"/>
              </a:lnSpc>
            </a:pPr>
            <a:r>
              <a:rPr lang="cs-CZ" sz="1900" dirty="0"/>
              <a:t>P</a:t>
            </a:r>
            <a:r>
              <a:rPr lang="cs-CZ" sz="1900" dirty="0" smtClean="0"/>
              <a:t>robíhá </a:t>
            </a:r>
            <a:r>
              <a:rPr lang="cs-CZ" sz="1900" dirty="0"/>
              <a:t>u projektů, které úspěšně prošly kontrolou přijatelnosti a formálních </a:t>
            </a:r>
            <a:r>
              <a:rPr lang="cs-CZ" sz="1900" dirty="0" smtClean="0"/>
              <a:t>náležitostí</a:t>
            </a:r>
          </a:p>
          <a:p>
            <a:pPr marL="361950" lvl="1" indent="-276225" defTabSz="266700">
              <a:lnSpc>
                <a:spcPct val="90000"/>
              </a:lnSpc>
            </a:pPr>
            <a:r>
              <a:rPr lang="cs-CZ" sz="1900" dirty="0" smtClean="0"/>
              <a:t>Probíhá </a:t>
            </a:r>
            <a:r>
              <a:rPr lang="cs-CZ" sz="1900" dirty="0"/>
              <a:t>elektronicky v MS2014+, kontrolu provádí </a:t>
            </a:r>
            <a:r>
              <a:rPr lang="cs-CZ" sz="1900" dirty="0" smtClean="0"/>
              <a:t>CRR</a:t>
            </a:r>
          </a:p>
          <a:p>
            <a:pPr marL="361950" lvl="1" indent="-276225" defTabSz="266700">
              <a:lnSpc>
                <a:spcPct val="90000"/>
              </a:lnSpc>
            </a:pPr>
            <a:r>
              <a:rPr lang="cs-CZ" sz="1900" dirty="0" smtClean="0"/>
              <a:t>Bodové hodnocení kritérií dle bodovací škály</a:t>
            </a:r>
          </a:p>
          <a:p>
            <a:pPr marL="361950" lvl="1" indent="-276225" defTabSz="266700">
              <a:lnSpc>
                <a:spcPct val="90000"/>
              </a:lnSpc>
            </a:pPr>
            <a:r>
              <a:rPr lang="cs-CZ" sz="1900" dirty="0" smtClean="0"/>
              <a:t>Minimální bodová hranice je stanovena na 25 bodů</a:t>
            </a:r>
          </a:p>
          <a:p>
            <a:pPr marL="361950" lvl="1" indent="-276225" defTabSz="266700">
              <a:lnSpc>
                <a:spcPct val="90000"/>
              </a:lnSpc>
            </a:pPr>
            <a:r>
              <a:rPr lang="cs-CZ" sz="1900" dirty="0"/>
              <a:t>Projekt je bodově zvýhodněn, jestliže je realizován v dlouhodobě (tj. </a:t>
            </a:r>
            <a:r>
              <a:rPr lang="cs-CZ" sz="1900" dirty="0"/>
              <a:t>více </a:t>
            </a:r>
            <a:r>
              <a:rPr lang="cs-CZ" sz="1900" dirty="0" smtClean="0"/>
              <a:t>než </a:t>
            </a:r>
            <a:r>
              <a:rPr lang="cs-CZ" sz="1900" dirty="0"/>
              <a:t>5 let) nevyužívaných objektech nebo je umístěn v </a:t>
            </a:r>
            <a:r>
              <a:rPr lang="cs-CZ" sz="1900" dirty="0" err="1"/>
              <a:t>brownfieldu</a:t>
            </a:r>
            <a:endParaRPr lang="cs-CZ" sz="1900" dirty="0"/>
          </a:p>
          <a:p>
            <a:pPr marL="85725" lvl="1" indent="0" defTabSz="266700">
              <a:lnSpc>
                <a:spcPct val="90000"/>
              </a:lnSpc>
              <a:buNone/>
            </a:pPr>
            <a:endParaRPr lang="cs-CZ" sz="1900"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smtClean="0"/>
              <a:t>Věcné hodnocení</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31</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3468655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Zástupný symbol pro obsah 5"/>
          <p:cNvGraphicFramePr>
            <a:graphicFrameLocks noGrp="1"/>
          </p:cNvGraphicFramePr>
          <p:nvPr>
            <p:ph idx="1"/>
            <p:extLst>
              <p:ext uri="{D42A27DB-BD31-4B8C-83A1-F6EECF244321}">
                <p14:modId xmlns:p14="http://schemas.microsoft.com/office/powerpoint/2010/main" val="1811912592"/>
              </p:ext>
            </p:extLst>
          </p:nvPr>
        </p:nvGraphicFramePr>
        <p:xfrm>
          <a:off x="629166" y="969963"/>
          <a:ext cx="7885667" cy="5266006"/>
        </p:xfrm>
        <a:graphic>
          <a:graphicData uri="http://schemas.openxmlformats.org/drawingml/2006/table">
            <a:tbl>
              <a:tblPr firstRow="1" firstCol="1" bandRow="1">
                <a:tableStyleId>{5C22544A-7EE6-4342-B048-85BDC9FD1C3A}</a:tableStyleId>
              </a:tblPr>
              <a:tblGrid>
                <a:gridCol w="2555793"/>
                <a:gridCol w="5329874"/>
              </a:tblGrid>
              <a:tr h="714902">
                <a:tc>
                  <a:txBody>
                    <a:bodyPr/>
                    <a:lstStyle/>
                    <a:p>
                      <a:pPr algn="ctr">
                        <a:lnSpc>
                          <a:spcPct val="115000"/>
                        </a:lnSpc>
                        <a:spcAft>
                          <a:spcPts val="1000"/>
                        </a:spcAft>
                      </a:pPr>
                      <a:r>
                        <a:rPr lang="cs-CZ" sz="1200" dirty="0">
                          <a:effectLst/>
                        </a:rPr>
                        <a:t> </a:t>
                      </a:r>
                    </a:p>
                    <a:p>
                      <a:pPr algn="ctr">
                        <a:lnSpc>
                          <a:spcPct val="115000"/>
                        </a:lnSpc>
                        <a:spcAft>
                          <a:spcPts val="1000"/>
                        </a:spcAft>
                      </a:pPr>
                      <a:r>
                        <a:rPr lang="cs-CZ" sz="1200" dirty="0">
                          <a:effectLst/>
                        </a:rPr>
                        <a:t>Věcné hodnocení</a:t>
                      </a:r>
                    </a:p>
                    <a:p>
                      <a:pPr algn="ctr">
                        <a:lnSpc>
                          <a:spcPct val="115000"/>
                        </a:lnSpc>
                        <a:spcAft>
                          <a:spcPts val="1000"/>
                        </a:spcAft>
                      </a:pPr>
                      <a:r>
                        <a:rPr lang="cs-CZ" sz="1200" dirty="0">
                          <a:effectLst/>
                        </a:rPr>
                        <a:t> </a:t>
                      </a:r>
                      <a:endParaRPr lang="cs-CZ"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1772" marR="41772" marT="0" marB="0" anchor="ctr"/>
                </a:tc>
                <a:tc>
                  <a:txBody>
                    <a:bodyPr/>
                    <a:lstStyle/>
                    <a:p>
                      <a:pPr algn="ctr">
                        <a:lnSpc>
                          <a:spcPct val="115000"/>
                        </a:lnSpc>
                        <a:spcAft>
                          <a:spcPts val="1000"/>
                        </a:spcAft>
                      </a:pPr>
                      <a:r>
                        <a:rPr lang="cs-CZ" sz="1200" dirty="0">
                          <a:effectLst/>
                        </a:rPr>
                        <a:t>Hodnocení (bodovací škála)</a:t>
                      </a:r>
                      <a:endParaRPr lang="cs-CZ"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1772" marR="41772" marT="0" marB="0" anchor="ctr"/>
                </a:tc>
              </a:tr>
              <a:tr h="1149887">
                <a:tc>
                  <a:txBody>
                    <a:bodyPr/>
                    <a:lstStyle/>
                    <a:p>
                      <a:pPr>
                        <a:lnSpc>
                          <a:spcPct val="115000"/>
                        </a:lnSpc>
                        <a:spcAft>
                          <a:spcPts val="1000"/>
                        </a:spcAft>
                      </a:pPr>
                      <a:r>
                        <a:rPr lang="cs-CZ" sz="1200" dirty="0">
                          <a:effectLst/>
                        </a:rPr>
                        <a:t>Projekt vytvoří nová pracovní místa nebo zachová stávající pracovní místa pro cílovou skupinu.</a:t>
                      </a:r>
                      <a:endParaRPr lang="cs-CZ"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1772" marR="41772" marT="0" marB="0" anchor="ctr"/>
                </a:tc>
                <a:tc>
                  <a:txBody>
                    <a:bodyPr/>
                    <a:lstStyle/>
                    <a:p>
                      <a:pPr>
                        <a:lnSpc>
                          <a:spcPct val="115000"/>
                        </a:lnSpc>
                        <a:spcAft>
                          <a:spcPts val="300"/>
                        </a:spcAft>
                      </a:pPr>
                      <a:r>
                        <a:rPr lang="cs-CZ" sz="1000" dirty="0">
                          <a:effectLst/>
                        </a:rPr>
                        <a:t>15 bodů - Vytvoření více než 2 nových pracovních míst pro cílovou skupinu. </a:t>
                      </a:r>
                    </a:p>
                    <a:p>
                      <a:pPr>
                        <a:lnSpc>
                          <a:spcPct val="115000"/>
                        </a:lnSpc>
                        <a:spcAft>
                          <a:spcPts val="300"/>
                        </a:spcAft>
                      </a:pPr>
                      <a:r>
                        <a:rPr lang="cs-CZ" sz="1000" dirty="0">
                          <a:effectLst/>
                        </a:rPr>
                        <a:t>10 bodů - Vytvoření 2 nových pracovních míst pro cílovou skupinu.</a:t>
                      </a:r>
                    </a:p>
                    <a:p>
                      <a:pPr>
                        <a:lnSpc>
                          <a:spcPct val="115000"/>
                        </a:lnSpc>
                        <a:spcAft>
                          <a:spcPts val="300"/>
                        </a:spcAft>
                      </a:pPr>
                      <a:r>
                        <a:rPr lang="cs-CZ" sz="1000" dirty="0">
                          <a:effectLst/>
                        </a:rPr>
                        <a:t>5 bodů - Vytvoření 1 nového pracovního místa pro cílovou skupinu. OSVČ získá v tomto kritériu 5 bodů, pokud zakládá nebo rozšiřuje sociální podnik a nezaměstnává jiné osoby.</a:t>
                      </a:r>
                    </a:p>
                    <a:p>
                      <a:pPr>
                        <a:lnSpc>
                          <a:spcPct val="115000"/>
                        </a:lnSpc>
                        <a:spcAft>
                          <a:spcPts val="300"/>
                        </a:spcAft>
                      </a:pPr>
                      <a:r>
                        <a:rPr lang="cs-CZ" sz="1000" dirty="0">
                          <a:effectLst/>
                        </a:rPr>
                        <a:t>0 bodů - Projekt nevytváří žádné nové pracovní místo pro cílovou skupinu</a:t>
                      </a:r>
                      <a:r>
                        <a:rPr lang="cs-CZ" sz="1000" dirty="0" smtClean="0">
                          <a:effectLst/>
                        </a:rPr>
                        <a:t>.</a:t>
                      </a:r>
                    </a:p>
                    <a:p>
                      <a:pPr>
                        <a:lnSpc>
                          <a:spcPct val="115000"/>
                        </a:lnSpc>
                        <a:spcAft>
                          <a:spcPts val="300"/>
                        </a:spcAft>
                      </a:pPr>
                      <a:endParaRPr lang="cs-CZ"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1772" marR="41772" marT="0" marB="0" anchor="ctr"/>
                </a:tc>
              </a:tr>
              <a:tr h="1180102">
                <a:tc>
                  <a:txBody>
                    <a:bodyPr/>
                    <a:lstStyle/>
                    <a:p>
                      <a:pPr>
                        <a:lnSpc>
                          <a:spcPct val="115000"/>
                        </a:lnSpc>
                        <a:spcAft>
                          <a:spcPts val="1000"/>
                        </a:spcAft>
                      </a:pPr>
                      <a:r>
                        <a:rPr lang="cs-CZ" sz="1200" dirty="0">
                          <a:effectLst/>
                        </a:rPr>
                        <a:t>V projektu jsou uvedena hlavní rizika v realizační fázi i ve fázi udržitelnosti a způsoby jejich eliminace.</a:t>
                      </a:r>
                      <a:endParaRPr lang="cs-CZ"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1772" marR="41772" marT="0" marB="0" anchor="ctr"/>
                </a:tc>
                <a:tc>
                  <a:txBody>
                    <a:bodyPr/>
                    <a:lstStyle/>
                    <a:p>
                      <a:pPr>
                        <a:lnSpc>
                          <a:spcPct val="115000"/>
                        </a:lnSpc>
                        <a:spcAft>
                          <a:spcPts val="300"/>
                        </a:spcAft>
                      </a:pPr>
                      <a:r>
                        <a:rPr lang="cs-CZ" sz="1000" dirty="0">
                          <a:effectLst/>
                        </a:rPr>
                        <a:t>5 bodů - Žadatel uvedl dostatečně podrobně a reálně hlavní rizika v realizační fázi i ve fázi udržitelnosti a způsoby jejich eliminace.</a:t>
                      </a:r>
                    </a:p>
                    <a:p>
                      <a:pPr>
                        <a:lnSpc>
                          <a:spcPct val="115000"/>
                        </a:lnSpc>
                        <a:spcAft>
                          <a:spcPts val="300"/>
                        </a:spcAft>
                      </a:pPr>
                      <a:r>
                        <a:rPr lang="cs-CZ" sz="1000" dirty="0">
                          <a:effectLst/>
                        </a:rPr>
                        <a:t>3 body - Žadatel uvedl pouze některá rizika/uvedl rizika pouze v některé fázi projektu/ neuvedl nebo uvedl částečně způsob jejich eliminace.</a:t>
                      </a:r>
                    </a:p>
                    <a:p>
                      <a:pPr>
                        <a:lnSpc>
                          <a:spcPct val="115000"/>
                        </a:lnSpc>
                        <a:spcAft>
                          <a:spcPts val="300"/>
                        </a:spcAft>
                      </a:pPr>
                      <a:r>
                        <a:rPr lang="cs-CZ" sz="1000" dirty="0">
                          <a:effectLst/>
                        </a:rPr>
                        <a:t>0 bodů - Žadatel neuvedl dostatečně podrobně a reálně všechna rizika v realizační fázi i ve fázi udržitelnosti a způsoby jejich eliminace.</a:t>
                      </a:r>
                      <a:endParaRPr lang="cs-CZ"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1772" marR="41772" marT="0" marB="0" anchor="ctr"/>
                </a:tc>
              </a:tr>
              <a:tr h="594920">
                <a:tc>
                  <a:txBody>
                    <a:bodyPr/>
                    <a:lstStyle/>
                    <a:p>
                      <a:pPr>
                        <a:lnSpc>
                          <a:spcPct val="115000"/>
                        </a:lnSpc>
                        <a:spcAft>
                          <a:spcPts val="1000"/>
                        </a:spcAft>
                      </a:pPr>
                      <a:r>
                        <a:rPr lang="cs-CZ" sz="1200" dirty="0">
                          <a:effectLst/>
                        </a:rPr>
                        <a:t>Projekt zohledňuje specifické potřeby cílových skupin. </a:t>
                      </a:r>
                      <a:endParaRPr lang="cs-CZ"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1772" marR="41772" marT="0" marB="0" anchor="ctr"/>
                </a:tc>
                <a:tc>
                  <a:txBody>
                    <a:bodyPr/>
                    <a:lstStyle/>
                    <a:p>
                      <a:pPr>
                        <a:lnSpc>
                          <a:spcPct val="115000"/>
                        </a:lnSpc>
                        <a:spcAft>
                          <a:spcPts val="300"/>
                        </a:spcAft>
                      </a:pPr>
                      <a:r>
                        <a:rPr lang="cs-CZ" sz="1000" dirty="0">
                          <a:effectLst/>
                        </a:rPr>
                        <a:t>15 bodů - Projekt zohledňuje specifické potřeby cílových skupin. </a:t>
                      </a:r>
                    </a:p>
                    <a:p>
                      <a:pPr>
                        <a:lnSpc>
                          <a:spcPct val="115000"/>
                        </a:lnSpc>
                        <a:spcAft>
                          <a:spcPts val="300"/>
                        </a:spcAft>
                      </a:pPr>
                      <a:r>
                        <a:rPr lang="cs-CZ" sz="1000" dirty="0">
                          <a:effectLst/>
                        </a:rPr>
                        <a:t>0 bodů - Projekt nezohledňuje specifické potřeby cílových skupin. </a:t>
                      </a:r>
                      <a:endParaRPr lang="cs-CZ"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1772" marR="41772" marT="0" marB="0" anchor="ctr"/>
                </a:tc>
              </a:tr>
              <a:tr h="797180">
                <a:tc>
                  <a:txBody>
                    <a:bodyPr/>
                    <a:lstStyle/>
                    <a:p>
                      <a:pPr>
                        <a:lnSpc>
                          <a:spcPct val="115000"/>
                        </a:lnSpc>
                        <a:spcAft>
                          <a:spcPts val="1000"/>
                        </a:spcAft>
                      </a:pPr>
                      <a:r>
                        <a:rPr lang="cs-CZ" sz="1200" dirty="0">
                          <a:effectLst/>
                        </a:rPr>
                        <a:t>Projekt je realizován v dlouhodobě nevyužívaných objektech nebo je umístěn v </a:t>
                      </a:r>
                      <a:r>
                        <a:rPr lang="cs-CZ" sz="1200" dirty="0" err="1">
                          <a:effectLst/>
                        </a:rPr>
                        <a:t>brownfieldu</a:t>
                      </a:r>
                      <a:r>
                        <a:rPr lang="cs-CZ" sz="1200" dirty="0">
                          <a:effectLst/>
                        </a:rPr>
                        <a:t>.</a:t>
                      </a:r>
                      <a:endParaRPr lang="cs-CZ"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1772" marR="41772" marT="0" marB="0" anchor="ctr"/>
                </a:tc>
                <a:tc>
                  <a:txBody>
                    <a:bodyPr/>
                    <a:lstStyle/>
                    <a:p>
                      <a:pPr>
                        <a:lnSpc>
                          <a:spcPct val="115000"/>
                        </a:lnSpc>
                        <a:spcAft>
                          <a:spcPts val="300"/>
                        </a:spcAft>
                      </a:pPr>
                      <a:r>
                        <a:rPr lang="cs-CZ" sz="1000" dirty="0">
                          <a:effectLst/>
                        </a:rPr>
                        <a:t>2 body - Projekt je realizován v dlouhodobě nevyužívaných objektech nebo je umístěn v </a:t>
                      </a:r>
                      <a:r>
                        <a:rPr lang="cs-CZ" sz="1000" dirty="0" err="1">
                          <a:effectLst/>
                        </a:rPr>
                        <a:t>brownfieldu</a:t>
                      </a:r>
                      <a:r>
                        <a:rPr lang="cs-CZ" sz="1000" dirty="0">
                          <a:effectLst/>
                        </a:rPr>
                        <a:t>.</a:t>
                      </a:r>
                    </a:p>
                    <a:p>
                      <a:pPr>
                        <a:lnSpc>
                          <a:spcPct val="115000"/>
                        </a:lnSpc>
                        <a:spcAft>
                          <a:spcPts val="300"/>
                        </a:spcAft>
                      </a:pPr>
                      <a:r>
                        <a:rPr lang="cs-CZ" sz="1000" dirty="0">
                          <a:effectLst/>
                        </a:rPr>
                        <a:t>0 bodů - Projekt není realizován v dlouhodobě nevyužívaných objektech ani není umístěn v </a:t>
                      </a:r>
                      <a:r>
                        <a:rPr lang="cs-CZ" sz="1000" dirty="0" err="1">
                          <a:effectLst/>
                        </a:rPr>
                        <a:t>brownfieldu</a:t>
                      </a:r>
                      <a:r>
                        <a:rPr lang="cs-CZ" sz="1000" dirty="0">
                          <a:effectLst/>
                        </a:rPr>
                        <a:t>.</a:t>
                      </a:r>
                      <a:endParaRPr lang="cs-CZ"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1772" marR="41772" marT="0" marB="0" anchor="ctr"/>
                </a:tc>
              </a:tr>
              <a:tr h="604908">
                <a:tc>
                  <a:txBody>
                    <a:bodyPr/>
                    <a:lstStyle/>
                    <a:p>
                      <a:pPr>
                        <a:lnSpc>
                          <a:spcPct val="115000"/>
                        </a:lnSpc>
                        <a:spcAft>
                          <a:spcPts val="1000"/>
                        </a:spcAft>
                      </a:pPr>
                      <a:r>
                        <a:rPr lang="cs-CZ" sz="1200" dirty="0">
                          <a:effectLst/>
                        </a:rPr>
                        <a:t>Harmonogram realizace projektu je reálný a proveditelný.</a:t>
                      </a:r>
                      <a:endParaRPr lang="cs-CZ" sz="12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1772" marR="41772" marT="0" marB="0" anchor="ctr"/>
                </a:tc>
                <a:tc>
                  <a:txBody>
                    <a:bodyPr/>
                    <a:lstStyle/>
                    <a:p>
                      <a:pPr>
                        <a:lnSpc>
                          <a:spcPct val="115000"/>
                        </a:lnSpc>
                        <a:spcAft>
                          <a:spcPts val="300"/>
                        </a:spcAft>
                      </a:pPr>
                      <a:r>
                        <a:rPr lang="cs-CZ" sz="1000" dirty="0">
                          <a:effectLst/>
                        </a:rPr>
                        <a:t>10 bodů - Harmonogram realizace projektu je reálný a proveditelný.</a:t>
                      </a:r>
                    </a:p>
                    <a:p>
                      <a:pPr>
                        <a:lnSpc>
                          <a:spcPct val="115000"/>
                        </a:lnSpc>
                        <a:spcAft>
                          <a:spcPts val="300"/>
                        </a:spcAft>
                      </a:pPr>
                      <a:r>
                        <a:rPr lang="cs-CZ" sz="1000" dirty="0">
                          <a:effectLst/>
                        </a:rPr>
                        <a:t>0 bodů - Harmonogram realizace projektu není reálný a proveditelný.</a:t>
                      </a:r>
                      <a:endParaRPr lang="cs-CZ" sz="1000" dirty="0">
                        <a:effectLst/>
                        <a:latin typeface="Cambria" panose="02040503050406030204" pitchFamily="18" charset="0"/>
                        <a:ea typeface="MS Mincho" panose="02020609040205080304" pitchFamily="49" charset="-128"/>
                        <a:cs typeface="Times New Roman" panose="02020603050405020304" pitchFamily="18" charset="0"/>
                      </a:endParaRPr>
                    </a:p>
                  </a:txBody>
                  <a:tcPr marL="41772" marR="41772" marT="0" marB="0" anchor="ctr"/>
                </a:tc>
              </a:tr>
            </a:tbl>
          </a:graphicData>
        </a:graphic>
      </p:graphicFrame>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smtClean="0"/>
              <a:t>Věcné hodnocení</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32</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4946126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9" y="1306874"/>
            <a:ext cx="8003232" cy="4819290"/>
          </a:xfrm>
        </p:spPr>
        <p:txBody>
          <a:bodyPr>
            <a:normAutofit lnSpcReduction="10000"/>
          </a:bodyPr>
          <a:lstStyle/>
          <a:p>
            <a:pPr marL="454025" lvl="1" indent="-187325" defTabSz="444500">
              <a:lnSpc>
                <a:spcPct val="110000"/>
              </a:lnSpc>
              <a:spcBef>
                <a:spcPts val="0"/>
              </a:spcBef>
            </a:pPr>
            <a:r>
              <a:rPr lang="cs-CZ" dirty="0"/>
              <a:t>P</a:t>
            </a:r>
            <a:r>
              <a:rPr lang="cs-CZ" dirty="0" smtClean="0"/>
              <a:t>rovádí CRR.</a:t>
            </a:r>
          </a:p>
          <a:p>
            <a:pPr marL="901700" lvl="1" indent="-342900" defTabSz="444500">
              <a:lnSpc>
                <a:spcPct val="110000"/>
              </a:lnSpc>
              <a:spcBef>
                <a:spcPts val="0"/>
              </a:spcBef>
              <a:buFont typeface="Courier New" panose="02070309020205020404" pitchFamily="49" charset="0"/>
              <a:buChar char="o"/>
            </a:pPr>
            <a:r>
              <a:rPr lang="cs-CZ" sz="1800" b="0" dirty="0" smtClean="0">
                <a:solidFill>
                  <a:schemeClr val="tx1"/>
                </a:solidFill>
              </a:rPr>
              <a:t>Pro </a:t>
            </a:r>
            <a:r>
              <a:rPr lang="cs-CZ" sz="1800" b="0" dirty="0">
                <a:solidFill>
                  <a:schemeClr val="tx1"/>
                </a:solidFill>
              </a:rPr>
              <a:t>projekty, které </a:t>
            </a:r>
            <a:r>
              <a:rPr lang="cs-CZ" sz="1800" b="0" dirty="0" smtClean="0">
                <a:solidFill>
                  <a:schemeClr val="tx1"/>
                </a:solidFill>
              </a:rPr>
              <a:t>splnily minimální bodovou hranici věcného hodnocení </a:t>
            </a:r>
          </a:p>
          <a:p>
            <a:pPr marL="901700" lvl="1" indent="-342900" defTabSz="444500">
              <a:lnSpc>
                <a:spcPct val="110000"/>
              </a:lnSpc>
              <a:spcBef>
                <a:spcPts val="0"/>
              </a:spcBef>
              <a:buFont typeface="Courier New" panose="02070309020205020404" pitchFamily="49" charset="0"/>
              <a:buChar char="o"/>
            </a:pPr>
            <a:r>
              <a:rPr lang="cs-CZ" sz="1800" b="0" dirty="0" smtClean="0">
                <a:solidFill>
                  <a:schemeClr val="tx1"/>
                </a:solidFill>
              </a:rPr>
              <a:t>Na </a:t>
            </a:r>
            <a:r>
              <a:rPr lang="cs-CZ" sz="1800" b="0" dirty="0">
                <a:solidFill>
                  <a:schemeClr val="tx1"/>
                </a:solidFill>
              </a:rPr>
              <a:t>základě </a:t>
            </a:r>
            <a:r>
              <a:rPr lang="cs-CZ" sz="1800" b="0" dirty="0" smtClean="0">
                <a:solidFill>
                  <a:schemeClr val="tx1"/>
                </a:solidFill>
              </a:rPr>
              <a:t>výsledku ex-ante AR provede CRR u </a:t>
            </a:r>
            <a:r>
              <a:rPr lang="cs-CZ" sz="1800" b="0" dirty="0">
                <a:solidFill>
                  <a:schemeClr val="tx1"/>
                </a:solidFill>
              </a:rPr>
              <a:t>vybraných projektů </a:t>
            </a:r>
            <a:r>
              <a:rPr lang="cs-CZ" sz="1800" b="0" dirty="0" smtClean="0">
                <a:solidFill>
                  <a:schemeClr val="tx1"/>
                </a:solidFill>
              </a:rPr>
              <a:t>ex-ante  kontrolu.</a:t>
            </a:r>
          </a:p>
          <a:p>
            <a:pPr marL="266700" lvl="1" indent="0" defTabSz="444500">
              <a:lnSpc>
                <a:spcPct val="110000"/>
              </a:lnSpc>
              <a:spcBef>
                <a:spcPts val="0"/>
              </a:spcBef>
              <a:buNone/>
            </a:pPr>
            <a:endParaRPr lang="cs-CZ" sz="1600" b="0" dirty="0" smtClean="0">
              <a:solidFill>
                <a:schemeClr val="tx1"/>
              </a:solidFill>
            </a:endParaRPr>
          </a:p>
          <a:p>
            <a:pPr marL="454025" lvl="1" indent="-187325" defTabSz="444500">
              <a:lnSpc>
                <a:spcPct val="110000"/>
              </a:lnSpc>
              <a:spcBef>
                <a:spcPts val="0"/>
              </a:spcBef>
            </a:pPr>
            <a:r>
              <a:rPr lang="cs-CZ" dirty="0"/>
              <a:t>O</a:t>
            </a:r>
            <a:r>
              <a:rPr lang="cs-CZ" dirty="0" smtClean="0"/>
              <a:t>věřuje se riziko:</a:t>
            </a:r>
          </a:p>
          <a:p>
            <a:pPr marL="996950" lvl="2" indent="-285750">
              <a:buFont typeface="Wingdings" panose="05000000000000000000" pitchFamily="2" charset="2"/>
              <a:buChar char="v"/>
            </a:pPr>
            <a:r>
              <a:rPr lang="cs-CZ" dirty="0" smtClean="0"/>
              <a:t>Nedodržení principů sociálního podnikání</a:t>
            </a:r>
          </a:p>
          <a:p>
            <a:pPr marL="996950" lvl="2" indent="-285750">
              <a:buFont typeface="Wingdings" panose="05000000000000000000" pitchFamily="2" charset="2"/>
              <a:buChar char="v"/>
            </a:pPr>
            <a:r>
              <a:rPr lang="cs-CZ" dirty="0" smtClean="0"/>
              <a:t>Překročení limitu de </a:t>
            </a:r>
            <a:r>
              <a:rPr lang="cs-CZ" dirty="0" err="1" smtClean="0"/>
              <a:t>minimis</a:t>
            </a:r>
            <a:endParaRPr lang="cs-CZ" dirty="0" smtClean="0"/>
          </a:p>
          <a:p>
            <a:pPr marL="996950" lvl="2" indent="-285750">
              <a:buFont typeface="Wingdings" panose="05000000000000000000" pitchFamily="2" charset="2"/>
              <a:buChar char="v"/>
            </a:pPr>
            <a:r>
              <a:rPr lang="cs-CZ" dirty="0" smtClean="0"/>
              <a:t>Ve veřejných zakázkách</a:t>
            </a:r>
          </a:p>
          <a:p>
            <a:pPr marL="996950" lvl="2" indent="-285750">
              <a:buFont typeface="Wingdings" panose="05000000000000000000" pitchFamily="2" charset="2"/>
              <a:buChar char="v"/>
            </a:pPr>
            <a:r>
              <a:rPr lang="cs-CZ" dirty="0" smtClean="0"/>
              <a:t>Nedosažení výstupů a realizace projektu v předloženém harmonogramu</a:t>
            </a:r>
          </a:p>
          <a:p>
            <a:pPr marL="996950" lvl="2" indent="-285750">
              <a:buFont typeface="Wingdings" panose="05000000000000000000" pitchFamily="2" charset="2"/>
              <a:buChar char="v"/>
            </a:pPr>
            <a:r>
              <a:rPr lang="cs-CZ" dirty="0" smtClean="0"/>
              <a:t>Nezpůsobilosti výdajů</a:t>
            </a:r>
          </a:p>
          <a:p>
            <a:pPr marL="996950" lvl="2" indent="-285750">
              <a:buFont typeface="Wingdings" panose="05000000000000000000" pitchFamily="2" charset="2"/>
              <a:buChar char="v"/>
            </a:pPr>
            <a:r>
              <a:rPr lang="cs-CZ" dirty="0" smtClean="0"/>
              <a:t>Dvojího financování</a:t>
            </a:r>
          </a:p>
          <a:p>
            <a:pPr marL="996950" lvl="2" indent="-285750">
              <a:buFont typeface="Wingdings" panose="05000000000000000000" pitchFamily="2" charset="2"/>
              <a:buChar char="v"/>
            </a:pPr>
            <a:r>
              <a:rPr lang="cs-CZ" dirty="0" smtClean="0"/>
              <a:t>Podvodu a korupčního jednání</a:t>
            </a:r>
          </a:p>
          <a:p>
            <a:pPr marL="996950" lvl="2" indent="-285750">
              <a:buFont typeface="Wingdings" panose="05000000000000000000" pitchFamily="2" charset="2"/>
              <a:buChar char="v"/>
            </a:pPr>
            <a:r>
              <a:rPr lang="cs-CZ" dirty="0" smtClean="0"/>
              <a:t>Nedosažení plánovaných hodnot indikátorů</a:t>
            </a:r>
          </a:p>
          <a:p>
            <a:pPr marL="996950" lvl="2" indent="-285750">
              <a:buFont typeface="Wingdings" panose="05000000000000000000" pitchFamily="2" charset="2"/>
              <a:buChar char="v"/>
            </a:pPr>
            <a:r>
              <a:rPr lang="cs-CZ" dirty="0" smtClean="0"/>
              <a:t>V udržitelnosti projektu</a:t>
            </a:r>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r>
              <a:rPr lang="cs-CZ" dirty="0" smtClean="0"/>
              <a:t>Ex-ante analýza rizik</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33</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9" y="1306874"/>
            <a:ext cx="8003232" cy="4819290"/>
          </a:xfrm>
        </p:spPr>
        <p:txBody>
          <a:bodyPr>
            <a:normAutofit/>
          </a:bodyPr>
          <a:lstStyle/>
          <a:p>
            <a:pPr marL="454025" lvl="1" indent="-187325" algn="just"/>
            <a:r>
              <a:rPr lang="cs-CZ" dirty="0" smtClean="0"/>
              <a:t>Provádí se na základě výsledků ex-ante analýzy rizik.</a:t>
            </a:r>
          </a:p>
          <a:p>
            <a:pPr marL="895350" lvl="1" indent="-285750" algn="just">
              <a:buFont typeface="Arial" panose="020B0604020202020204" pitchFamily="34" charset="0"/>
              <a:buChar char="•"/>
            </a:pPr>
            <a:r>
              <a:rPr lang="cs-CZ" sz="1800" b="0" dirty="0" smtClean="0">
                <a:solidFill>
                  <a:schemeClr val="tx1"/>
                </a:solidFill>
              </a:rPr>
              <a:t>Zahrnuje oblasti, které ex-ante analýza rizik vyhodnotila jako rizikové.</a:t>
            </a:r>
          </a:p>
          <a:p>
            <a:pPr marL="454025" lvl="1" indent="-187325" algn="just"/>
            <a:r>
              <a:rPr lang="cs-CZ" dirty="0" smtClean="0"/>
              <a:t>Forma:</a:t>
            </a:r>
          </a:p>
          <a:p>
            <a:pPr marL="898525" lvl="2" indent="-187325" algn="just"/>
            <a:r>
              <a:rPr lang="cs-CZ" sz="1800" dirty="0" smtClean="0"/>
              <a:t>administrativního ověření – ověření na základě předložených dokladů,</a:t>
            </a:r>
          </a:p>
          <a:p>
            <a:pPr marL="898525" lvl="2" indent="-187325" algn="just"/>
            <a:r>
              <a:rPr lang="cs-CZ" sz="1800" dirty="0" smtClean="0"/>
              <a:t>kontroly na místě – veřejnosprávní kontrola.</a:t>
            </a:r>
          </a:p>
          <a:p>
            <a:pPr marL="454025" lvl="1" indent="-187325" algn="just"/>
            <a:r>
              <a:rPr lang="cs-CZ" dirty="0" smtClean="0"/>
              <a:t>Možné krácení výdajů na základě výsledku kontroly:</a:t>
            </a:r>
          </a:p>
          <a:p>
            <a:pPr marL="898525" lvl="2" indent="-187325" algn="just"/>
            <a:r>
              <a:rPr lang="cs-CZ" sz="1800" dirty="0" smtClean="0"/>
              <a:t>ve způsobilých výdajích zahrnuty nezpůsobilé aktivity,</a:t>
            </a:r>
          </a:p>
          <a:p>
            <a:pPr marL="898525" lvl="2" indent="-187325" algn="just"/>
            <a:r>
              <a:rPr lang="cs-CZ" sz="1800" dirty="0" smtClean="0"/>
              <a:t>aktivity, které mohly být nebo již byly realizovány na základě chybně provedeného výběrového řízení,</a:t>
            </a:r>
          </a:p>
          <a:p>
            <a:pPr marL="898525" lvl="2" indent="-187325" algn="just"/>
            <a:r>
              <a:rPr lang="cs-CZ" sz="1800" dirty="0" smtClean="0"/>
              <a:t>výdaje nebyly vynaloženy v souladu se zásadami 3E.</a:t>
            </a:r>
          </a:p>
          <a:p>
            <a:pPr marL="711200" lvl="2" indent="0">
              <a:buNone/>
            </a:pPr>
            <a:endParaRPr lang="cs-CZ" dirty="0" smtClean="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Title 3"/>
          <p:cNvSpPr>
            <a:spLocks noGrp="1"/>
          </p:cNvSpPr>
          <p:nvPr>
            <p:ph type="title"/>
          </p:nvPr>
        </p:nvSpPr>
        <p:spPr/>
        <p:txBody>
          <a:bodyPr>
            <a:normAutofit/>
          </a:bodyPr>
          <a:lstStyle/>
          <a:p>
            <a:r>
              <a:rPr lang="cs-CZ" dirty="0" smtClean="0"/>
              <a:t>Ex-ante kontrola</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34</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9" y="1306874"/>
            <a:ext cx="8003232" cy="4819290"/>
          </a:xfrm>
        </p:spPr>
        <p:txBody>
          <a:bodyPr>
            <a:normAutofit/>
          </a:bodyPr>
          <a:lstStyle/>
          <a:p>
            <a:pPr marL="454025" lvl="1" indent="-187325">
              <a:spcBef>
                <a:spcPts val="0"/>
              </a:spcBef>
              <a:spcAft>
                <a:spcPts val="600"/>
              </a:spcAft>
            </a:pPr>
            <a:r>
              <a:rPr lang="cs-CZ" dirty="0" smtClean="0"/>
              <a:t>Provádí ŘO IROP na základě výsledků hodnocení provedeného CRR.</a:t>
            </a:r>
          </a:p>
          <a:p>
            <a:pPr marL="901700" lvl="1" indent="0">
              <a:spcBef>
                <a:spcPts val="0"/>
              </a:spcBef>
              <a:buNone/>
            </a:pPr>
            <a:r>
              <a:rPr lang="cs-CZ" sz="1800" dirty="0" smtClean="0">
                <a:solidFill>
                  <a:schemeClr val="tx1"/>
                </a:solidFill>
              </a:rPr>
              <a:t>Podkladem pro výběr je:</a:t>
            </a:r>
          </a:p>
          <a:p>
            <a:pPr marL="1187450" lvl="1" indent="-285750" algn="just">
              <a:spcBef>
                <a:spcPts val="0"/>
              </a:spcBef>
              <a:buFont typeface="Arial" panose="020B0604020202020204" pitchFamily="34" charset="0"/>
              <a:buChar char="•"/>
            </a:pPr>
            <a:r>
              <a:rPr lang="cs-CZ" sz="1800" b="0" dirty="0" smtClean="0">
                <a:solidFill>
                  <a:schemeClr val="tx1"/>
                </a:solidFill>
              </a:rPr>
              <a:t>zápis, podepsaný ředitelem CRR, který deklaruje, že hodnocení </a:t>
            </a:r>
            <a:br>
              <a:rPr lang="cs-CZ" sz="1800" b="0" dirty="0" smtClean="0">
                <a:solidFill>
                  <a:schemeClr val="tx1"/>
                </a:solidFill>
              </a:rPr>
            </a:br>
            <a:r>
              <a:rPr lang="cs-CZ" sz="1800" b="0" dirty="0" smtClean="0">
                <a:solidFill>
                  <a:schemeClr val="tx1"/>
                </a:solidFill>
              </a:rPr>
              <a:t>a kontroly projektů proběhly podle stanovených postupů,</a:t>
            </a:r>
          </a:p>
          <a:p>
            <a:pPr marL="1187450" lvl="1" indent="-285750" algn="just">
              <a:spcBef>
                <a:spcPts val="0"/>
              </a:spcBef>
              <a:buFont typeface="Arial" panose="020B0604020202020204" pitchFamily="34" charset="0"/>
              <a:buChar char="•"/>
            </a:pPr>
            <a:r>
              <a:rPr lang="cs-CZ" sz="1800" b="0" dirty="0" smtClean="0">
                <a:solidFill>
                  <a:schemeClr val="tx1"/>
                </a:solidFill>
              </a:rPr>
              <a:t>seznam všech projektů, které prošly hodnocením, v rozdělení </a:t>
            </a:r>
            <a:br>
              <a:rPr lang="cs-CZ" sz="1800" b="0" dirty="0" smtClean="0">
                <a:solidFill>
                  <a:schemeClr val="tx1"/>
                </a:solidFill>
              </a:rPr>
            </a:br>
            <a:r>
              <a:rPr lang="cs-CZ" sz="1800" b="0" dirty="0" smtClean="0">
                <a:solidFill>
                  <a:schemeClr val="tx1"/>
                </a:solidFill>
              </a:rPr>
              <a:t>na projekty doporučené a nedoporučené k financování,</a:t>
            </a:r>
          </a:p>
          <a:p>
            <a:pPr marL="1187450" lvl="1" indent="-285750" algn="just">
              <a:spcBef>
                <a:spcPts val="0"/>
              </a:spcBef>
              <a:buFont typeface="Arial" panose="020B0604020202020204" pitchFamily="34" charset="0"/>
              <a:buChar char="•"/>
            </a:pPr>
            <a:r>
              <a:rPr lang="cs-CZ" sz="1800" b="0" dirty="0" smtClean="0">
                <a:solidFill>
                  <a:schemeClr val="tx1"/>
                </a:solidFill>
              </a:rPr>
              <a:t>seznam náhradních projektů.</a:t>
            </a:r>
          </a:p>
          <a:p>
            <a:pPr marL="1187450" lvl="1" indent="-285750" algn="just">
              <a:spcBef>
                <a:spcPts val="0"/>
              </a:spcBef>
              <a:buFont typeface="Arial" panose="020B0604020202020204" pitchFamily="34" charset="0"/>
              <a:buChar char="•"/>
            </a:pPr>
            <a:endParaRPr lang="cs-CZ" sz="1800" b="0" i="1" dirty="0">
              <a:solidFill>
                <a:schemeClr val="tx1"/>
              </a:solidFill>
            </a:endParaRPr>
          </a:p>
          <a:p>
            <a:pPr marL="1162050" lvl="1" indent="-285750" algn="just" defTabSz="266700">
              <a:spcBef>
                <a:spcPts val="0"/>
              </a:spcBef>
              <a:buFont typeface="Arial" panose="020B0604020202020204" pitchFamily="34" charset="0"/>
              <a:buChar char="•"/>
            </a:pPr>
            <a:r>
              <a:rPr lang="cs-CZ" sz="1800" b="0" dirty="0" smtClean="0">
                <a:solidFill>
                  <a:schemeClr val="tx1"/>
                </a:solidFill>
              </a:rPr>
              <a:t>Ve fázi výběru projektů není možné měnit hodnocení žádostí </a:t>
            </a:r>
            <a:br>
              <a:rPr lang="cs-CZ" sz="1800" b="0" dirty="0" smtClean="0">
                <a:solidFill>
                  <a:schemeClr val="tx1"/>
                </a:solidFill>
              </a:rPr>
            </a:br>
            <a:r>
              <a:rPr lang="cs-CZ" sz="1800" b="0" dirty="0" smtClean="0">
                <a:solidFill>
                  <a:schemeClr val="tx1"/>
                </a:solidFill>
              </a:rPr>
              <a:t>o podporu!</a:t>
            </a:r>
          </a:p>
          <a:p>
            <a:pPr marL="1162050" lvl="1" indent="-285750" algn="just" defTabSz="266700">
              <a:spcBef>
                <a:spcPts val="0"/>
              </a:spcBef>
              <a:buFont typeface="Arial" panose="020B0604020202020204" pitchFamily="34" charset="0"/>
              <a:buChar char="•"/>
            </a:pPr>
            <a:r>
              <a:rPr lang="cs-CZ" sz="1800" b="0" dirty="0" smtClean="0">
                <a:solidFill>
                  <a:schemeClr val="tx1"/>
                </a:solidFill>
              </a:rPr>
              <a:t>Počet podpořených projektů je limitován výši alokace na výzvu.</a:t>
            </a:r>
          </a:p>
          <a:p>
            <a:pPr marL="609600" lvl="1" indent="-342900"/>
            <a:r>
              <a:rPr lang="cs-CZ" dirty="0" smtClean="0"/>
              <a:t>ŘO IROP znovu nehodnotí.</a:t>
            </a:r>
          </a:p>
          <a:p>
            <a:pPr marL="454025" lvl="1" indent="-187325"/>
            <a:endParaRPr lang="cs-CZ" dirty="0" smtClean="0"/>
          </a:p>
          <a:p>
            <a:pPr marL="898525" lvl="2" indent="-187325"/>
            <a:endParaRPr lang="cs-CZ" dirty="0" smtClean="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Title 3"/>
          <p:cNvSpPr>
            <a:spLocks noGrp="1"/>
          </p:cNvSpPr>
          <p:nvPr>
            <p:ph type="title"/>
          </p:nvPr>
        </p:nvSpPr>
        <p:spPr/>
        <p:txBody>
          <a:bodyPr>
            <a:normAutofit/>
          </a:bodyPr>
          <a:lstStyle/>
          <a:p>
            <a:r>
              <a:rPr lang="cs-CZ" dirty="0" smtClean="0"/>
              <a:t>Výběr projektů</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35</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9" y="1306874"/>
            <a:ext cx="8003232" cy="4819290"/>
          </a:xfrm>
        </p:spPr>
        <p:txBody>
          <a:bodyPr>
            <a:normAutofit/>
          </a:bodyPr>
          <a:lstStyle/>
          <a:p>
            <a:pPr marL="266700" lvl="1" indent="0">
              <a:buNone/>
            </a:pPr>
            <a:r>
              <a:rPr lang="cs-CZ" dirty="0" smtClean="0"/>
              <a:t>Právní akt upravuje minimálně tyto oblasti:</a:t>
            </a:r>
            <a:endParaRPr lang="cs-CZ" dirty="0"/>
          </a:p>
          <a:p>
            <a:pPr marL="454025" lvl="1" indent="-187325"/>
            <a:r>
              <a:rPr lang="cs-CZ" b="0" dirty="0" smtClean="0">
                <a:solidFill>
                  <a:schemeClr val="tx1"/>
                </a:solidFill>
              </a:rPr>
              <a:t>informace o příjemci;</a:t>
            </a:r>
          </a:p>
          <a:p>
            <a:pPr marL="454025" lvl="1" indent="-187325"/>
            <a:r>
              <a:rPr lang="cs-CZ" b="0" dirty="0" smtClean="0">
                <a:solidFill>
                  <a:schemeClr val="tx1"/>
                </a:solidFill>
              </a:rPr>
              <a:t>informace o projektu;</a:t>
            </a:r>
          </a:p>
          <a:p>
            <a:pPr marL="454025" lvl="1" indent="-187325"/>
            <a:r>
              <a:rPr lang="cs-CZ" b="0" dirty="0" smtClean="0">
                <a:solidFill>
                  <a:schemeClr val="tx1"/>
                </a:solidFill>
              </a:rPr>
              <a:t>povinnosti a práva příjemce;</a:t>
            </a:r>
          </a:p>
          <a:p>
            <a:pPr marL="454025" lvl="1" indent="-187325"/>
            <a:r>
              <a:rPr lang="cs-CZ" b="0" dirty="0" smtClean="0">
                <a:solidFill>
                  <a:schemeClr val="tx1"/>
                </a:solidFill>
              </a:rPr>
              <a:t>povinnosti a práva ŘO IROP;</a:t>
            </a:r>
          </a:p>
          <a:p>
            <a:pPr marL="454025" lvl="1" indent="-187325"/>
            <a:r>
              <a:rPr lang="cs-CZ" b="0" dirty="0" smtClean="0">
                <a:solidFill>
                  <a:schemeClr val="tx1"/>
                </a:solidFill>
              </a:rPr>
              <a:t>sankce za neplnění povinností.</a:t>
            </a:r>
          </a:p>
          <a:p>
            <a:pPr marL="454025" lvl="1" indent="-187325"/>
            <a:endParaRPr lang="cs-CZ" dirty="0" smtClean="0"/>
          </a:p>
          <a:p>
            <a:pPr marL="898525" lvl="2" indent="-187325"/>
            <a:endParaRPr lang="cs-CZ" dirty="0" smtClean="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Title 3"/>
          <p:cNvSpPr>
            <a:spLocks noGrp="1"/>
          </p:cNvSpPr>
          <p:nvPr>
            <p:ph type="title"/>
          </p:nvPr>
        </p:nvSpPr>
        <p:spPr/>
        <p:txBody>
          <a:bodyPr>
            <a:normAutofit fontScale="90000"/>
          </a:bodyPr>
          <a:lstStyle/>
          <a:p>
            <a:r>
              <a:rPr lang="cs-CZ" dirty="0" smtClean="0"/>
              <a:t>Vydání právního aktu – Registrace akce </a:t>
            </a:r>
            <a:br>
              <a:rPr lang="cs-CZ" dirty="0" smtClean="0"/>
            </a:br>
            <a:r>
              <a:rPr lang="cs-CZ" dirty="0" smtClean="0"/>
              <a:t>a Rozhodnutí o poskytnutí dotace</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36</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9" y="1161733"/>
            <a:ext cx="8003232" cy="5117147"/>
          </a:xfrm>
        </p:spPr>
        <p:txBody>
          <a:bodyPr>
            <a:normAutofit fontScale="70000" lnSpcReduction="20000"/>
          </a:bodyPr>
          <a:lstStyle/>
          <a:p>
            <a:pPr marL="454025" lvl="1" indent="-187325" algn="just"/>
            <a:r>
              <a:rPr lang="cs-CZ" sz="2400" dirty="0" smtClean="0"/>
              <a:t>Žadatel může podat žádost o přezkum hodnocení v každé části hodnocení žádosti, ve které neuspěl</a:t>
            </a:r>
            <a:r>
              <a:rPr lang="cs-CZ" sz="2400" dirty="0"/>
              <a:t>:</a:t>
            </a:r>
            <a:endParaRPr lang="cs-CZ" sz="2400" dirty="0" smtClean="0"/>
          </a:p>
          <a:p>
            <a:pPr marL="720000" lvl="1" indent="-288000" algn="just" defTabSz="355600">
              <a:lnSpc>
                <a:spcPct val="120000"/>
              </a:lnSpc>
              <a:spcBef>
                <a:spcPts val="0"/>
              </a:spcBef>
              <a:buFont typeface="Arial" panose="020B0604020202020204" pitchFamily="34" charset="0"/>
              <a:buChar char="•"/>
            </a:pPr>
            <a:r>
              <a:rPr lang="cs-CZ" sz="2400" b="0" dirty="0">
                <a:solidFill>
                  <a:schemeClr val="tx1"/>
                </a:solidFill>
              </a:rPr>
              <a:t>p</a:t>
            </a:r>
            <a:r>
              <a:rPr lang="cs-CZ" sz="2400" b="0" dirty="0" smtClean="0">
                <a:solidFill>
                  <a:schemeClr val="tx1"/>
                </a:solidFill>
              </a:rPr>
              <a:t>o kontrole přijatelnosti a formálních náležitostí,</a:t>
            </a:r>
          </a:p>
          <a:p>
            <a:pPr marL="720000" lvl="1" indent="-288000" algn="just" defTabSz="355600">
              <a:lnSpc>
                <a:spcPct val="120000"/>
              </a:lnSpc>
              <a:spcBef>
                <a:spcPts val="0"/>
              </a:spcBef>
              <a:buFont typeface="Arial" panose="020B0604020202020204" pitchFamily="34" charset="0"/>
              <a:buChar char="•"/>
            </a:pPr>
            <a:r>
              <a:rPr lang="cs-CZ" sz="2400" b="0" dirty="0">
                <a:solidFill>
                  <a:schemeClr val="tx1"/>
                </a:solidFill>
              </a:rPr>
              <a:t>p</a:t>
            </a:r>
            <a:r>
              <a:rPr lang="cs-CZ" sz="2400" b="0" dirty="0" smtClean="0">
                <a:solidFill>
                  <a:schemeClr val="tx1"/>
                </a:solidFill>
              </a:rPr>
              <a:t>o věcném hodnocení, </a:t>
            </a:r>
          </a:p>
          <a:p>
            <a:pPr marL="720000" lvl="1" indent="-288000" algn="just" defTabSz="355600">
              <a:lnSpc>
                <a:spcPct val="120000"/>
              </a:lnSpc>
              <a:spcBef>
                <a:spcPts val="0"/>
              </a:spcBef>
              <a:buFont typeface="Arial" panose="020B0604020202020204" pitchFamily="34" charset="0"/>
              <a:buChar char="•"/>
            </a:pPr>
            <a:r>
              <a:rPr lang="cs-CZ" sz="2400" b="0" dirty="0">
                <a:solidFill>
                  <a:schemeClr val="tx1"/>
                </a:solidFill>
              </a:rPr>
              <a:t>p</a:t>
            </a:r>
            <a:r>
              <a:rPr lang="cs-CZ" sz="2400" b="0" dirty="0" smtClean="0">
                <a:solidFill>
                  <a:schemeClr val="tx1"/>
                </a:solidFill>
              </a:rPr>
              <a:t>o ex-ante kontrole</a:t>
            </a:r>
            <a:r>
              <a:rPr lang="cs-CZ" sz="2400" dirty="0" smtClean="0"/>
              <a:t>.</a:t>
            </a:r>
          </a:p>
          <a:p>
            <a:pPr marL="454025" lvl="1" indent="-187325" algn="just"/>
            <a:r>
              <a:rPr lang="cs-CZ" sz="2400" dirty="0" smtClean="0"/>
              <a:t>Podává se do 14 kalendářních dnů ode dne doručení výsledku,  a to:</a:t>
            </a:r>
          </a:p>
          <a:p>
            <a:pPr marL="720000" lvl="2" indent="-288000">
              <a:lnSpc>
                <a:spcPct val="120000"/>
              </a:lnSpc>
              <a:spcBef>
                <a:spcPts val="0"/>
              </a:spcBef>
            </a:pPr>
            <a:r>
              <a:rPr lang="cs-CZ" sz="2400" dirty="0" smtClean="0"/>
              <a:t>elektronicky v MS2014+,</a:t>
            </a:r>
          </a:p>
          <a:p>
            <a:pPr marL="720000" lvl="2" indent="-288000">
              <a:lnSpc>
                <a:spcPct val="120000"/>
              </a:lnSpc>
              <a:spcBef>
                <a:spcPts val="0"/>
              </a:spcBef>
            </a:pPr>
            <a:r>
              <a:rPr lang="cs-CZ" sz="2400" dirty="0" smtClean="0"/>
              <a:t>prostřednictvím odkazu na webových stránkách </a:t>
            </a:r>
            <a:r>
              <a:rPr lang="cs-CZ" sz="2400" dirty="0" smtClean="0">
                <a:hlinkClick r:id="rId2"/>
              </a:rPr>
              <a:t>www.dotaceeu.cz</a:t>
            </a:r>
            <a:r>
              <a:rPr lang="cs-CZ" sz="2400" dirty="0" smtClean="0"/>
              <a:t>,</a:t>
            </a:r>
          </a:p>
          <a:p>
            <a:pPr marL="720000" lvl="2" indent="-288000">
              <a:lnSpc>
                <a:spcPct val="120000"/>
              </a:lnSpc>
              <a:spcBef>
                <a:spcPts val="0"/>
              </a:spcBef>
            </a:pPr>
            <a:r>
              <a:rPr lang="cs-CZ" sz="2400" dirty="0" smtClean="0"/>
              <a:t>písemně prostřednictvím formuláře uvedeného na webových stránkách </a:t>
            </a:r>
            <a:r>
              <a:rPr lang="cs-CZ" sz="2400" dirty="0" smtClean="0">
                <a:hlinkClick r:id="rId2"/>
              </a:rPr>
              <a:t>www.dotaceeu.cz</a:t>
            </a:r>
            <a:r>
              <a:rPr lang="cs-CZ" sz="2400" dirty="0" smtClean="0"/>
              <a:t>.</a:t>
            </a:r>
          </a:p>
          <a:p>
            <a:pPr marL="444500" lvl="2" indent="0">
              <a:lnSpc>
                <a:spcPct val="120000"/>
              </a:lnSpc>
              <a:spcBef>
                <a:spcPts val="0"/>
              </a:spcBef>
              <a:buNone/>
            </a:pPr>
            <a:endParaRPr lang="cs-CZ" sz="1900" dirty="0" smtClean="0"/>
          </a:p>
          <a:p>
            <a:pPr marL="454025" lvl="1" indent="-187325">
              <a:lnSpc>
                <a:spcPct val="120000"/>
              </a:lnSpc>
              <a:spcBef>
                <a:spcPts val="0"/>
              </a:spcBef>
            </a:pPr>
            <a:r>
              <a:rPr lang="cs-CZ" sz="2400" dirty="0" smtClean="0"/>
              <a:t>Přezkumné řízení provádí ŘO IROP:</a:t>
            </a:r>
            <a:endParaRPr lang="cs-CZ" sz="2400" dirty="0"/>
          </a:p>
          <a:p>
            <a:pPr marL="720000" lvl="1" indent="-288000">
              <a:lnSpc>
                <a:spcPct val="120000"/>
              </a:lnSpc>
              <a:spcBef>
                <a:spcPts val="0"/>
              </a:spcBef>
            </a:pPr>
            <a:r>
              <a:rPr lang="cs-CZ" sz="2400" b="0" dirty="0" smtClean="0">
                <a:solidFill>
                  <a:schemeClr val="tx1"/>
                </a:solidFill>
              </a:rPr>
              <a:t>do 30 kalendářních dní od doručení žádosti o přezkum (ve složitějších případech do 60 pracovních dní).</a:t>
            </a:r>
          </a:p>
          <a:p>
            <a:pPr marL="454025" lvl="1" indent="-187325"/>
            <a:r>
              <a:rPr lang="cs-CZ" sz="2400" dirty="0" smtClean="0"/>
              <a:t>Na základě výsledku přezkumného řízení:</a:t>
            </a:r>
          </a:p>
          <a:p>
            <a:pPr marL="720000" lvl="2" indent="-288000" defTabSz="266700">
              <a:lnSpc>
                <a:spcPct val="120000"/>
              </a:lnSpc>
              <a:spcBef>
                <a:spcPts val="0"/>
              </a:spcBef>
            </a:pPr>
            <a:r>
              <a:rPr lang="cs-CZ" sz="2400" dirty="0" smtClean="0"/>
              <a:t>žádost postoupí do další fáze hodnocení,</a:t>
            </a:r>
          </a:p>
          <a:p>
            <a:pPr marL="720000" lvl="2" indent="-288000" defTabSz="266700">
              <a:lnSpc>
                <a:spcPct val="120000"/>
              </a:lnSpc>
              <a:spcBef>
                <a:spcPts val="0"/>
              </a:spcBef>
            </a:pPr>
            <a:r>
              <a:rPr lang="cs-CZ" sz="2400" dirty="0" smtClean="0"/>
              <a:t>žádost je vyřazena z dalšího procesu hodnocení</a:t>
            </a:r>
            <a:r>
              <a:rPr lang="cs-CZ" sz="2300" dirty="0" smtClean="0"/>
              <a:t>.</a:t>
            </a:r>
          </a:p>
          <a:p>
            <a:pPr marL="454025" lvl="1" indent="-187325"/>
            <a:endParaRPr lang="cs-CZ" dirty="0" smtClean="0"/>
          </a:p>
          <a:p>
            <a:pPr marL="898525" lvl="2" indent="-187325"/>
            <a:endParaRPr lang="cs-CZ" dirty="0" smtClean="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Title 3"/>
          <p:cNvSpPr>
            <a:spLocks noGrp="1"/>
          </p:cNvSpPr>
          <p:nvPr>
            <p:ph type="title"/>
          </p:nvPr>
        </p:nvSpPr>
        <p:spPr/>
        <p:txBody>
          <a:bodyPr>
            <a:normAutofit/>
          </a:bodyPr>
          <a:lstStyle/>
          <a:p>
            <a:r>
              <a:rPr lang="cs-CZ" dirty="0" smtClean="0"/>
              <a:t>Žádost o přezkum výsledku hodnocení</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37</a:t>
            </a:fld>
            <a:endParaRPr lang="en-US" dirty="0"/>
          </a:p>
        </p:txBody>
      </p:sp>
      <p:pic>
        <p:nvPicPr>
          <p:cNvPr id="7" name="Obrázek 6"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9" y="1306874"/>
            <a:ext cx="8003232" cy="4774612"/>
          </a:xfrm>
        </p:spPr>
        <p:txBody>
          <a:bodyPr>
            <a:noAutofit/>
          </a:bodyPr>
          <a:lstStyle/>
          <a:p>
            <a:pPr marL="266700" lvl="1" indent="0">
              <a:lnSpc>
                <a:spcPct val="110000"/>
              </a:lnSpc>
              <a:spcBef>
                <a:spcPts val="0"/>
              </a:spcBef>
              <a:buNone/>
            </a:pPr>
            <a:r>
              <a:rPr lang="cs-CZ" sz="1500" dirty="0" smtClean="0"/>
              <a:t>Monitorování postupu projektů se uskutečňuje prostřednictvím:</a:t>
            </a:r>
          </a:p>
          <a:p>
            <a:pPr marL="609600" lvl="1" indent="-342900">
              <a:lnSpc>
                <a:spcPct val="110000"/>
              </a:lnSpc>
              <a:spcBef>
                <a:spcPts val="0"/>
              </a:spcBef>
              <a:buFont typeface="+mj-lt"/>
              <a:buAutoNum type="arabicPeriod"/>
            </a:pPr>
            <a:r>
              <a:rPr lang="cs-CZ" sz="1500" dirty="0" smtClean="0"/>
              <a:t>Zpráv o realizaci („</a:t>
            </a:r>
            <a:r>
              <a:rPr lang="cs-CZ" sz="1500" dirty="0" err="1" smtClean="0"/>
              <a:t>ZoR</a:t>
            </a:r>
            <a:r>
              <a:rPr lang="cs-CZ" sz="1500" dirty="0" smtClean="0"/>
              <a:t>“)</a:t>
            </a:r>
          </a:p>
          <a:p>
            <a:pPr marL="817563" lvl="2" indent="-285750">
              <a:lnSpc>
                <a:spcPct val="120000"/>
              </a:lnSpc>
              <a:spcBef>
                <a:spcPts val="0"/>
              </a:spcBef>
            </a:pPr>
            <a:r>
              <a:rPr lang="pl-PL" sz="1500" dirty="0" smtClean="0"/>
              <a:t>sledovaným </a:t>
            </a:r>
            <a:r>
              <a:rPr lang="pl-PL" sz="1500" dirty="0"/>
              <a:t>obdobím je příslušná etapa,</a:t>
            </a:r>
          </a:p>
          <a:p>
            <a:pPr marL="817563" lvl="2" indent="-285750">
              <a:lnSpc>
                <a:spcPct val="120000"/>
              </a:lnSpc>
              <a:spcBef>
                <a:spcPts val="0"/>
              </a:spcBef>
            </a:pPr>
            <a:r>
              <a:rPr lang="pl-PL" sz="1500" dirty="0"/>
              <a:t>předkládá se po ukončení etapy spolu se žádostí o platbu (ex-post financování),</a:t>
            </a:r>
          </a:p>
          <a:p>
            <a:pPr marL="817563" lvl="2" indent="-285750">
              <a:lnSpc>
                <a:spcPct val="120000"/>
              </a:lnSpc>
              <a:spcBef>
                <a:spcPts val="0"/>
              </a:spcBef>
            </a:pPr>
            <a:r>
              <a:rPr lang="pl-PL" sz="1500" dirty="0"/>
              <a:t>Průběžnou ani závěrečnou zprávu o realizaci nelze podat před datem schválení právního aktu.</a:t>
            </a:r>
          </a:p>
          <a:p>
            <a:pPr marL="817563" lvl="2" indent="-285750">
              <a:lnSpc>
                <a:spcPct val="120000"/>
              </a:lnSpc>
              <a:spcBef>
                <a:spcPts val="0"/>
              </a:spcBef>
            </a:pPr>
            <a:r>
              <a:rPr lang="pl-PL" sz="1500" b="1" dirty="0" smtClean="0"/>
              <a:t>Ověření principů sociálního podnikání – příjemce nejpozději se </a:t>
            </a:r>
            <a:r>
              <a:rPr lang="pl-PL" sz="1500" b="1" dirty="0"/>
              <a:t>závěrečnou Zprávou o realizaci příjemce </a:t>
            </a:r>
            <a:r>
              <a:rPr lang="pl-PL" sz="1500" b="1" dirty="0" smtClean="0"/>
              <a:t>doloží:</a:t>
            </a:r>
          </a:p>
          <a:p>
            <a:pPr marL="1273176" lvl="3" indent="-285750">
              <a:lnSpc>
                <a:spcPct val="120000"/>
              </a:lnSpc>
              <a:spcBef>
                <a:spcPts val="0"/>
              </a:spcBef>
            </a:pPr>
            <a:r>
              <a:rPr lang="pl-PL" sz="1500" b="1" dirty="0" smtClean="0"/>
              <a:t>zakládací </a:t>
            </a:r>
            <a:r>
              <a:rPr lang="pl-PL" sz="1500" b="1" dirty="0"/>
              <a:t>listinu společnosti se zapracovanými principy sociálního podnikání (netýká se OSVČ</a:t>
            </a:r>
            <a:r>
              <a:rPr lang="pl-PL" sz="1500" b="1" dirty="0" smtClean="0"/>
              <a:t>)</a:t>
            </a:r>
          </a:p>
          <a:p>
            <a:pPr marL="1273176" lvl="3" indent="-285750">
              <a:lnSpc>
                <a:spcPct val="120000"/>
              </a:lnSpc>
              <a:spcBef>
                <a:spcPts val="0"/>
              </a:spcBef>
            </a:pPr>
            <a:endParaRPr lang="pl-PL" sz="1500" b="1" dirty="0"/>
          </a:p>
          <a:p>
            <a:pPr marL="454025" lvl="1" indent="-187325">
              <a:lnSpc>
                <a:spcPct val="110000"/>
              </a:lnSpc>
              <a:spcBef>
                <a:spcPts val="0"/>
              </a:spcBef>
            </a:pPr>
            <a:r>
              <a:rPr lang="cs-CZ" sz="1500" dirty="0"/>
              <a:t>Další zprávu je možné podat až po schválení předchozích zpráv.</a:t>
            </a:r>
          </a:p>
          <a:p>
            <a:pPr marL="454025" lvl="1" indent="-187325">
              <a:lnSpc>
                <a:spcPct val="110000"/>
              </a:lnSpc>
              <a:spcBef>
                <a:spcPts val="0"/>
              </a:spcBef>
            </a:pPr>
            <a:r>
              <a:rPr lang="cs-CZ" sz="1500" dirty="0"/>
              <a:t>Je možné podat až po uzavření změnových řízení.</a:t>
            </a:r>
          </a:p>
          <a:p>
            <a:pPr marL="454025" lvl="1" indent="-187325">
              <a:lnSpc>
                <a:spcPct val="110000"/>
              </a:lnSpc>
              <a:spcBef>
                <a:spcPts val="0"/>
              </a:spcBef>
            </a:pPr>
            <a:r>
              <a:rPr lang="cs-CZ" sz="1500" dirty="0"/>
              <a:t>Kontrola formálních náležitostí a věcného obsahu zpráv.</a:t>
            </a:r>
            <a:endParaRPr lang="en-US" sz="1500"/>
          </a:p>
          <a:p>
            <a:pPr marL="1273176" lvl="3" indent="-285750">
              <a:lnSpc>
                <a:spcPct val="120000"/>
              </a:lnSpc>
              <a:spcBef>
                <a:spcPts val="0"/>
              </a:spcBef>
            </a:pPr>
            <a:endParaRPr lang="pl-PL" sz="1500" b="1" dirty="0" smtClean="0"/>
          </a:p>
          <a:p>
            <a:pPr marL="609600" lvl="1" indent="-342900">
              <a:lnSpc>
                <a:spcPct val="110000"/>
              </a:lnSpc>
              <a:spcBef>
                <a:spcPts val="0"/>
              </a:spcBef>
              <a:buFont typeface="+mj-lt"/>
              <a:buAutoNum type="arabicPeriod"/>
            </a:pPr>
            <a:endParaRPr lang="cs-CZ" sz="1500" dirty="0" smtClean="0"/>
          </a:p>
          <a:p>
            <a:pPr marL="609600" lvl="1" indent="-342900">
              <a:lnSpc>
                <a:spcPct val="110000"/>
              </a:lnSpc>
              <a:spcBef>
                <a:spcPts val="0"/>
              </a:spcBef>
              <a:buFont typeface="+mj-lt"/>
              <a:buAutoNum type="arabicPeriod"/>
            </a:pPr>
            <a:endParaRPr lang="cs-CZ" sz="1500" dirty="0" smtClean="0"/>
          </a:p>
          <a:p>
            <a:pPr marL="811213" lvl="2" indent="-277813">
              <a:lnSpc>
                <a:spcPct val="110000"/>
              </a:lnSpc>
              <a:spcBef>
                <a:spcPts val="0"/>
              </a:spcBef>
              <a:buFont typeface="Arial" panose="020B0604020202020204" pitchFamily="34" charset="0"/>
              <a:buChar char="•"/>
            </a:pPr>
            <a:endParaRPr lang="cs-CZ" sz="1500" dirty="0" smtClean="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r>
              <a:rPr lang="cs-CZ" dirty="0" smtClean="0"/>
              <a:t>Monitorování realizace projektů</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38</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9" y="1306874"/>
            <a:ext cx="8003232" cy="4774612"/>
          </a:xfrm>
        </p:spPr>
        <p:txBody>
          <a:bodyPr>
            <a:noAutofit/>
          </a:bodyPr>
          <a:lstStyle/>
          <a:p>
            <a:pPr marL="266700" lvl="1" indent="0">
              <a:lnSpc>
                <a:spcPct val="110000"/>
              </a:lnSpc>
              <a:spcBef>
                <a:spcPts val="0"/>
              </a:spcBef>
              <a:buNone/>
            </a:pPr>
            <a:r>
              <a:rPr lang="cs-CZ" sz="1500" dirty="0" smtClean="0"/>
              <a:t>Monitorování postupu projektů se uskutečňuje prostřednictvím:</a:t>
            </a:r>
          </a:p>
          <a:p>
            <a:pPr marL="609600" lvl="1" indent="-342900">
              <a:lnSpc>
                <a:spcPct val="120000"/>
              </a:lnSpc>
              <a:spcBef>
                <a:spcPts val="600"/>
              </a:spcBef>
              <a:spcAft>
                <a:spcPts val="300"/>
              </a:spcAft>
              <a:buFont typeface="+mj-lt"/>
              <a:buAutoNum type="arabicPeriod" startAt="2"/>
            </a:pPr>
            <a:r>
              <a:rPr lang="cs-CZ" sz="1500" dirty="0" smtClean="0"/>
              <a:t>Zpráv </a:t>
            </a:r>
            <a:r>
              <a:rPr lang="cs-CZ" sz="1500" dirty="0"/>
              <a:t>o udržitelnosti („</a:t>
            </a:r>
            <a:r>
              <a:rPr lang="cs-CZ" sz="1500" dirty="0" err="1"/>
              <a:t>ZoU</a:t>
            </a:r>
            <a:r>
              <a:rPr lang="cs-CZ" sz="1500" dirty="0"/>
              <a:t>“):</a:t>
            </a:r>
          </a:p>
          <a:p>
            <a:pPr marL="817563" lvl="2" indent="-285750">
              <a:lnSpc>
                <a:spcPct val="120000"/>
              </a:lnSpc>
              <a:spcBef>
                <a:spcPts val="0"/>
              </a:spcBef>
            </a:pPr>
            <a:r>
              <a:rPr lang="cs-CZ" sz="1500" dirty="0"/>
              <a:t>monitoring období udržitelnosti.</a:t>
            </a:r>
          </a:p>
          <a:p>
            <a:pPr marL="811213" lvl="2" indent="-277813">
              <a:lnSpc>
                <a:spcPct val="110000"/>
              </a:lnSpc>
              <a:spcBef>
                <a:spcPts val="0"/>
              </a:spcBef>
              <a:buFont typeface="Arial" panose="020B0604020202020204" pitchFamily="34" charset="0"/>
              <a:buChar char="•"/>
            </a:pPr>
            <a:r>
              <a:rPr lang="cs-CZ" sz="1500" dirty="0"/>
              <a:t>Zprávy příjemce podává elektronicky v MS2014+.</a:t>
            </a:r>
          </a:p>
          <a:p>
            <a:pPr marL="811213" lvl="2" indent="-277813">
              <a:lnSpc>
                <a:spcPct val="110000"/>
              </a:lnSpc>
              <a:spcBef>
                <a:spcPts val="0"/>
              </a:spcBef>
              <a:buFont typeface="Arial" panose="020B0604020202020204" pitchFamily="34" charset="0"/>
              <a:buChar char="•"/>
            </a:pPr>
            <a:r>
              <a:rPr lang="cs-CZ" sz="1500" dirty="0"/>
              <a:t>Harmonogram jejich podání se příjemci zobrazuje v MS2014+ po datu schválení právního aktu. </a:t>
            </a:r>
          </a:p>
          <a:p>
            <a:pPr marL="811213" lvl="2" indent="-277813">
              <a:lnSpc>
                <a:spcPct val="110000"/>
              </a:lnSpc>
              <a:spcBef>
                <a:spcPts val="0"/>
              </a:spcBef>
              <a:buFont typeface="Arial" panose="020B0604020202020204" pitchFamily="34" charset="0"/>
              <a:buChar char="•"/>
            </a:pPr>
            <a:r>
              <a:rPr lang="cs-CZ" sz="1500" b="1" dirty="0" smtClean="0"/>
              <a:t>Ověření </a:t>
            </a:r>
            <a:r>
              <a:rPr lang="cs-CZ" sz="1500" b="1" dirty="0"/>
              <a:t>naplnění indikátorů projektu – </a:t>
            </a:r>
            <a:r>
              <a:rPr lang="cs-CZ" sz="1500" b="1" dirty="0" smtClean="0"/>
              <a:t>příjemce nejpozději s první Zprávou o udržitelnosti doloží:</a:t>
            </a:r>
          </a:p>
          <a:p>
            <a:pPr marL="1266826" lvl="3" indent="-277813">
              <a:lnSpc>
                <a:spcPct val="110000"/>
              </a:lnSpc>
              <a:spcBef>
                <a:spcPts val="0"/>
              </a:spcBef>
              <a:buFont typeface="Arial" panose="020B0604020202020204" pitchFamily="34" charset="0"/>
              <a:buChar char="•"/>
            </a:pPr>
            <a:r>
              <a:rPr lang="cs-CZ" sz="1500" b="1" dirty="0" smtClean="0"/>
              <a:t>soupisku </a:t>
            </a:r>
            <a:r>
              <a:rPr lang="cs-CZ" sz="1500" b="1" dirty="0"/>
              <a:t>všech zaměstnanců sociálního podniku, se kterým příjemce uzavřel pracovní </a:t>
            </a:r>
            <a:r>
              <a:rPr lang="cs-CZ" sz="1500" b="1" dirty="0" smtClean="0"/>
              <a:t>poměr nejpozději do 90 pracovních dnů od data ukončení realizace projektu</a:t>
            </a:r>
          </a:p>
          <a:p>
            <a:pPr marL="1266826" lvl="3" indent="-277813">
              <a:lnSpc>
                <a:spcPct val="110000"/>
              </a:lnSpc>
              <a:spcBef>
                <a:spcPts val="0"/>
              </a:spcBef>
              <a:buFont typeface="Arial" panose="020B0604020202020204" pitchFamily="34" charset="0"/>
              <a:buChar char="•"/>
            </a:pPr>
            <a:r>
              <a:rPr lang="cs-CZ" sz="1500" b="1" dirty="0" smtClean="0"/>
              <a:t>doklady </a:t>
            </a:r>
            <a:r>
              <a:rPr lang="cs-CZ" sz="1500" b="1" dirty="0"/>
              <a:t>potvrzující, že zaměstnanec spadá do cílové </a:t>
            </a:r>
            <a:r>
              <a:rPr lang="cs-CZ" sz="1500" b="1" dirty="0" smtClean="0"/>
              <a:t>skupiny</a:t>
            </a:r>
          </a:p>
          <a:p>
            <a:pPr marL="811213" lvl="2" indent="-277813">
              <a:lnSpc>
                <a:spcPct val="110000"/>
              </a:lnSpc>
              <a:spcBef>
                <a:spcPts val="0"/>
              </a:spcBef>
              <a:buFont typeface="Arial" panose="020B0604020202020204" pitchFamily="34" charset="0"/>
              <a:buChar char="•"/>
            </a:pPr>
            <a:endParaRPr lang="cs-CZ" sz="1500" b="1" dirty="0"/>
          </a:p>
          <a:p>
            <a:pPr marL="454025" lvl="1" indent="-187325">
              <a:lnSpc>
                <a:spcPct val="110000"/>
              </a:lnSpc>
              <a:spcBef>
                <a:spcPts val="0"/>
              </a:spcBef>
            </a:pPr>
            <a:r>
              <a:rPr lang="cs-CZ" sz="1500" dirty="0"/>
              <a:t>Další zprávu je možné podat až po schválení předchozích zpráv.</a:t>
            </a:r>
          </a:p>
          <a:p>
            <a:pPr marL="454025" lvl="1" indent="-187325">
              <a:lnSpc>
                <a:spcPct val="110000"/>
              </a:lnSpc>
              <a:spcBef>
                <a:spcPts val="0"/>
              </a:spcBef>
            </a:pPr>
            <a:r>
              <a:rPr lang="cs-CZ" sz="1500" dirty="0"/>
              <a:t>Je možné podat až po uzavření změnových řízení.</a:t>
            </a:r>
          </a:p>
          <a:p>
            <a:pPr marL="454025" lvl="1" indent="-187325">
              <a:lnSpc>
                <a:spcPct val="110000"/>
              </a:lnSpc>
              <a:spcBef>
                <a:spcPts val="0"/>
              </a:spcBef>
            </a:pPr>
            <a:r>
              <a:rPr lang="cs-CZ" sz="1500" dirty="0"/>
              <a:t>Kontrola formálních náležitostí a věcného obsahu zpráv.</a:t>
            </a:r>
            <a:endParaRPr lang="en-US" sz="1500" dirty="0"/>
          </a:p>
          <a:p>
            <a:pPr marL="811213" lvl="2" indent="-277813">
              <a:lnSpc>
                <a:spcPct val="110000"/>
              </a:lnSpc>
              <a:spcBef>
                <a:spcPts val="0"/>
              </a:spcBef>
              <a:buFont typeface="Arial" panose="020B0604020202020204" pitchFamily="34" charset="0"/>
              <a:buChar char="•"/>
            </a:pPr>
            <a:endParaRPr lang="cs-CZ" sz="1500" b="1"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r>
              <a:rPr lang="cs-CZ" dirty="0" smtClean="0"/>
              <a:t>Monitorování realizace projektů</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39</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418907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cs-CZ" dirty="0" smtClean="0"/>
              <a:t>Příjem a hodnocení žádostí </a:t>
            </a:r>
            <a:br>
              <a:rPr lang="cs-CZ" dirty="0" smtClean="0"/>
            </a:br>
            <a:r>
              <a:rPr lang="cs-CZ" dirty="0" smtClean="0"/>
              <a:t>o podporu</a:t>
            </a:r>
            <a:endParaRPr lang="en-US" dirty="0"/>
          </a:p>
        </p:txBody>
      </p:sp>
      <p:sp>
        <p:nvSpPr>
          <p:cNvPr id="3" name="Subtitle 2"/>
          <p:cNvSpPr>
            <a:spLocks noGrp="1"/>
          </p:cNvSpPr>
          <p:nvPr>
            <p:ph type="subTitle" idx="1"/>
          </p:nvPr>
        </p:nvSpPr>
        <p:spPr/>
        <p:txBody>
          <a:bodyPr/>
          <a:lstStyle/>
          <a:p>
            <a:r>
              <a:rPr lang="cs-CZ" b="1" dirty="0" smtClean="0"/>
              <a:t>Ing. Lenka </a:t>
            </a:r>
            <a:r>
              <a:rPr lang="cs-CZ" b="1" dirty="0" err="1" smtClean="0"/>
              <a:t>Skopalíková</a:t>
            </a:r>
            <a:endParaRPr lang="cs-CZ" dirty="0"/>
          </a:p>
        </p:txBody>
      </p:sp>
      <p:sp>
        <p:nvSpPr>
          <p:cNvPr id="4" name="Text Placeholder 3"/>
          <p:cNvSpPr>
            <a:spLocks noGrp="1"/>
          </p:cNvSpPr>
          <p:nvPr>
            <p:ph type="body" sz="quarter" idx="11"/>
          </p:nvPr>
        </p:nvSpPr>
        <p:spPr>
          <a:xfrm>
            <a:off x="685800" y="2428875"/>
            <a:ext cx="7772400" cy="2651125"/>
          </a:xfrm>
        </p:spPr>
        <p:txBody>
          <a:bodyPr>
            <a:noAutofit/>
          </a:bodyPr>
          <a:lstStyle/>
          <a:p>
            <a:r>
              <a:rPr lang="cs-CZ" sz="2000" b="1" dirty="0">
                <a:effectLst>
                  <a:outerShdw blurRad="38100" dist="38100" dir="2700000" algn="tl">
                    <a:srgbClr val="000000">
                      <a:alpha val="43137"/>
                    </a:srgbClr>
                  </a:outerShdw>
                </a:effectLst>
              </a:rPr>
              <a:t>Seminář pro SC 2.2 </a:t>
            </a:r>
            <a:br>
              <a:rPr lang="cs-CZ" sz="2000" b="1" dirty="0">
                <a:effectLst>
                  <a:outerShdw blurRad="38100" dist="38100" dir="2700000" algn="tl">
                    <a:srgbClr val="000000">
                      <a:alpha val="43137"/>
                    </a:srgbClr>
                  </a:outerShdw>
                </a:effectLst>
              </a:rPr>
            </a:br>
            <a:r>
              <a:rPr lang="cs-CZ" sz="2000" b="1" dirty="0">
                <a:effectLst>
                  <a:outerShdw blurRad="38100" dist="38100" dir="2700000" algn="tl">
                    <a:srgbClr val="000000">
                      <a:alpha val="43137"/>
                    </a:srgbClr>
                  </a:outerShdw>
                </a:effectLst>
              </a:rPr>
              <a:t>Vznik nových a rozvoj existujících podnikatelských aktivit v oblasti sociálního podnikání</a:t>
            </a:r>
          </a:p>
          <a:p>
            <a:endParaRPr lang="cs-CZ" sz="2000" b="1" dirty="0">
              <a:effectLst>
                <a:outerShdw blurRad="38100" dist="38100" dir="2700000" algn="tl">
                  <a:srgbClr val="000000">
                    <a:alpha val="43137"/>
                  </a:srgbClr>
                </a:outerShdw>
              </a:effectLst>
            </a:endParaRPr>
          </a:p>
          <a:p>
            <a:r>
              <a:rPr lang="cs-CZ" sz="2000" b="1" dirty="0">
                <a:effectLst>
                  <a:outerShdw blurRad="38100" dist="38100" dir="2700000" algn="tl">
                    <a:srgbClr val="000000">
                      <a:alpha val="43137"/>
                    </a:srgbClr>
                  </a:outerShdw>
                </a:effectLst>
              </a:rPr>
              <a:t>Kolová výzva č.  11</a:t>
            </a:r>
            <a:br>
              <a:rPr lang="cs-CZ" sz="2000" b="1" dirty="0">
                <a:effectLst>
                  <a:outerShdw blurRad="38100" dist="38100" dir="2700000" algn="tl">
                    <a:srgbClr val="000000">
                      <a:alpha val="43137"/>
                    </a:srgbClr>
                  </a:outerShdw>
                </a:effectLst>
              </a:rPr>
            </a:br>
            <a:r>
              <a:rPr lang="cs-CZ" sz="2000" b="1" dirty="0">
                <a:effectLst>
                  <a:outerShdw blurRad="38100" dist="38100" dir="2700000" algn="tl">
                    <a:srgbClr val="000000">
                      <a:alpha val="43137"/>
                    </a:srgbClr>
                  </a:outerShdw>
                </a:effectLst>
              </a:rPr>
              <a:t>Sociální podnikání pro sociálně vyloučené lokality</a:t>
            </a:r>
          </a:p>
          <a:p>
            <a:pPr>
              <a:spcAft>
                <a:spcPts val="0"/>
              </a:spcAft>
            </a:pPr>
            <a:r>
              <a:rPr lang="cs-CZ" sz="2000" b="1" dirty="0">
                <a:effectLst>
                  <a:outerShdw blurRad="38100" dist="38100" dir="2700000" algn="tl">
                    <a:srgbClr val="000000">
                      <a:alpha val="43137"/>
                    </a:srgbClr>
                  </a:outerShdw>
                </a:effectLst>
              </a:rPr>
              <a:t>Kolový výzva č. 12</a:t>
            </a:r>
          </a:p>
          <a:p>
            <a:pPr>
              <a:spcBef>
                <a:spcPts val="0"/>
              </a:spcBef>
            </a:pPr>
            <a:r>
              <a:rPr lang="cs-CZ" sz="2000" b="1" dirty="0">
                <a:effectLst>
                  <a:outerShdw blurRad="38100" dist="38100" dir="2700000" algn="tl">
                    <a:srgbClr val="000000">
                      <a:alpha val="43137"/>
                    </a:srgbClr>
                  </a:outerShdw>
                </a:effectLst>
              </a:rPr>
              <a:t>Sociální podnikání</a:t>
            </a:r>
          </a:p>
        </p:txBody>
      </p:sp>
      <p:sp>
        <p:nvSpPr>
          <p:cNvPr id="5" name="Text Placeholder 4"/>
          <p:cNvSpPr>
            <a:spLocks noGrp="1"/>
          </p:cNvSpPr>
          <p:nvPr>
            <p:ph type="body" sz="quarter" idx="12"/>
          </p:nvPr>
        </p:nvSpPr>
        <p:spPr/>
        <p:txBody>
          <a:bodyPr/>
          <a:lstStyle/>
          <a:p>
            <a:r>
              <a:rPr lang="cs-CZ" smtClean="0"/>
              <a:t>10. </a:t>
            </a:r>
            <a:r>
              <a:rPr lang="cs-CZ" dirty="0" smtClean="0"/>
              <a:t>11. 2015</a:t>
            </a:r>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3598662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9" y="1306874"/>
            <a:ext cx="8003232" cy="4819290"/>
          </a:xfrm>
        </p:spPr>
        <p:txBody>
          <a:bodyPr>
            <a:normAutofit/>
          </a:bodyPr>
          <a:lstStyle/>
          <a:p>
            <a:pPr marL="454025" lvl="1" indent="-187325" algn="just">
              <a:spcBef>
                <a:spcPts val="600"/>
              </a:spcBef>
              <a:spcAft>
                <a:spcPts val="600"/>
              </a:spcAft>
            </a:pPr>
            <a:r>
              <a:rPr lang="cs-CZ" sz="1700" dirty="0" smtClean="0"/>
              <a:t>Může iniciovat žadatel/příjemce, CRR, ŘO IROP.</a:t>
            </a:r>
          </a:p>
          <a:p>
            <a:pPr marL="808038" lvl="1" indent="-177800" algn="just" defTabSz="812800">
              <a:spcBef>
                <a:spcPts val="0"/>
              </a:spcBef>
            </a:pPr>
            <a:r>
              <a:rPr lang="cs-CZ" sz="1700" b="0" dirty="0">
                <a:solidFill>
                  <a:schemeClr val="tx1"/>
                </a:solidFill>
              </a:rPr>
              <a:t>O</a:t>
            </a:r>
            <a:r>
              <a:rPr lang="cs-CZ" sz="1700" b="0" dirty="0" smtClean="0">
                <a:solidFill>
                  <a:schemeClr val="tx1"/>
                </a:solidFill>
              </a:rPr>
              <a:t>známení provádí žadatel/příjemce prostřednictvím MS2014+ na záložce Žádost o změnu.</a:t>
            </a:r>
          </a:p>
          <a:p>
            <a:pPr marL="808038" lvl="1" indent="-177800" algn="just" defTabSz="812800">
              <a:spcBef>
                <a:spcPts val="0"/>
              </a:spcBef>
            </a:pPr>
            <a:r>
              <a:rPr lang="cs-CZ" sz="1700" b="0" dirty="0" smtClean="0">
                <a:solidFill>
                  <a:schemeClr val="tx1"/>
                </a:solidFill>
              </a:rPr>
              <a:t>Pokud je iniciátorem změny ŘO IROP nebo CRR informují příjemce depeší </a:t>
            </a:r>
            <a:br>
              <a:rPr lang="cs-CZ" sz="1700" b="0" dirty="0" smtClean="0">
                <a:solidFill>
                  <a:schemeClr val="tx1"/>
                </a:solidFill>
              </a:rPr>
            </a:br>
            <a:r>
              <a:rPr lang="cs-CZ" sz="1700" b="0" dirty="0" smtClean="0">
                <a:solidFill>
                  <a:schemeClr val="tx1"/>
                </a:solidFill>
              </a:rPr>
              <a:t>o zahájení změnového řízení. </a:t>
            </a:r>
          </a:p>
          <a:p>
            <a:pPr marL="808038" lvl="1" indent="-177800" algn="just" defTabSz="812800">
              <a:spcBef>
                <a:spcPts val="0"/>
              </a:spcBef>
            </a:pPr>
            <a:r>
              <a:rPr lang="cs-CZ" sz="1700" b="0" dirty="0">
                <a:solidFill>
                  <a:schemeClr val="tx1"/>
                </a:solidFill>
              </a:rPr>
              <a:t>ŘO IROP </a:t>
            </a:r>
            <a:r>
              <a:rPr lang="cs-CZ" sz="1700" b="0" dirty="0" smtClean="0">
                <a:solidFill>
                  <a:schemeClr val="tx1"/>
                </a:solidFill>
              </a:rPr>
              <a:t>a CRR zahájí změnové řízení v případě, že změna projektu bude </a:t>
            </a:r>
            <a:br>
              <a:rPr lang="cs-CZ" sz="1700" b="0" dirty="0" smtClean="0">
                <a:solidFill>
                  <a:schemeClr val="tx1"/>
                </a:solidFill>
              </a:rPr>
            </a:br>
            <a:r>
              <a:rPr lang="cs-CZ" sz="1700" b="0" dirty="0" smtClean="0">
                <a:solidFill>
                  <a:schemeClr val="tx1"/>
                </a:solidFill>
              </a:rPr>
              <a:t>v zájmu příjemce nebo po zjištění formální chyby. </a:t>
            </a:r>
            <a:endParaRPr lang="cs-CZ" sz="1700" b="0" dirty="0">
              <a:solidFill>
                <a:schemeClr val="tx1"/>
              </a:solidFill>
            </a:endParaRPr>
          </a:p>
          <a:p>
            <a:pPr marL="808038" lvl="1" indent="-177800" algn="just" defTabSz="812800">
              <a:spcBef>
                <a:spcPts val="0"/>
              </a:spcBef>
            </a:pPr>
            <a:r>
              <a:rPr lang="cs-CZ" sz="1700" b="0" dirty="0" smtClean="0">
                <a:solidFill>
                  <a:schemeClr val="tx1"/>
                </a:solidFill>
              </a:rPr>
              <a:t>Neplánované změny je příjemce povinen oznámit neprodleně, jakmile změna nastane. </a:t>
            </a:r>
          </a:p>
          <a:p>
            <a:pPr marL="454025" lvl="1" indent="-187325" algn="just">
              <a:spcBef>
                <a:spcPts val="600"/>
              </a:spcBef>
              <a:spcAft>
                <a:spcPts val="600"/>
              </a:spcAft>
            </a:pPr>
            <a:r>
              <a:rPr lang="cs-CZ" sz="1700" dirty="0"/>
              <a:t>D</a:t>
            </a:r>
            <a:r>
              <a:rPr lang="cs-CZ" sz="1700" dirty="0" smtClean="0"/>
              <a:t>ruhy změn</a:t>
            </a:r>
          </a:p>
          <a:p>
            <a:pPr marL="808038" lvl="2" indent="-177800" algn="just" defTabSz="812800">
              <a:spcBef>
                <a:spcPts val="0"/>
              </a:spcBef>
            </a:pPr>
            <a:r>
              <a:rPr lang="cs-CZ" sz="1700" dirty="0" smtClean="0"/>
              <a:t>Změny </a:t>
            </a:r>
            <a:r>
              <a:rPr lang="cs-CZ" sz="1700" b="1" dirty="0" smtClean="0"/>
              <a:t>před schválením prvního Rozhodnutí </a:t>
            </a:r>
            <a:r>
              <a:rPr lang="cs-CZ" sz="1700" dirty="0" smtClean="0"/>
              <a:t>– o změně rozhoduje CRR.</a:t>
            </a:r>
          </a:p>
          <a:p>
            <a:pPr marL="808038" lvl="2" indent="-177800" algn="just" defTabSz="812800">
              <a:spcBef>
                <a:spcPts val="0"/>
              </a:spcBef>
            </a:pPr>
            <a:r>
              <a:rPr lang="cs-CZ" sz="1700" dirty="0" smtClean="0"/>
              <a:t>Změny </a:t>
            </a:r>
            <a:r>
              <a:rPr lang="cs-CZ" sz="1700" b="1" dirty="0" smtClean="0"/>
              <a:t>po schválení prvního Rozhodnutí</a:t>
            </a:r>
            <a:r>
              <a:rPr lang="cs-CZ" sz="1700" dirty="0" smtClean="0"/>
              <a:t>, které nemění údaje na Rozhodnutí  –  o změně rozhoduje CRR.</a:t>
            </a:r>
          </a:p>
          <a:p>
            <a:pPr marL="808038" lvl="2" indent="-177800" algn="just" defTabSz="812800">
              <a:spcBef>
                <a:spcPts val="0"/>
              </a:spcBef>
            </a:pPr>
            <a:r>
              <a:rPr lang="cs-CZ" sz="1700" dirty="0" smtClean="0"/>
              <a:t>Změny </a:t>
            </a:r>
            <a:r>
              <a:rPr lang="cs-CZ" sz="1700" b="1" dirty="0" smtClean="0"/>
              <a:t>po schválení prvního Rozhodnutí</a:t>
            </a:r>
            <a:r>
              <a:rPr lang="cs-CZ" sz="1700" dirty="0" smtClean="0"/>
              <a:t>, které mění údaje na Rozhodnutí  –  </a:t>
            </a:r>
            <a:br>
              <a:rPr lang="cs-CZ" sz="1700" dirty="0" smtClean="0"/>
            </a:br>
            <a:r>
              <a:rPr lang="cs-CZ" sz="1700" dirty="0" smtClean="0"/>
              <a:t>o změně rozhoduje ŘO IROP (změny, které mají vliv na aktivity projektu, splnění účelu a cílů projektu nebo na dobu realizace projektu). ŘO IROP musí tyto změny schválit před zahájením jejich realizace. </a:t>
            </a:r>
          </a:p>
          <a:p>
            <a:pPr marL="254000" lvl="2" indent="0" algn="just" defTabSz="266700">
              <a:spcBef>
                <a:spcPts val="0"/>
              </a:spcBef>
              <a:buNone/>
            </a:pPr>
            <a:endParaRPr lang="cs-CZ" sz="1700" dirty="0" smtClean="0"/>
          </a:p>
          <a:p>
            <a:pPr marL="454025" lvl="1" indent="-187325"/>
            <a:endParaRPr lang="cs-CZ" dirty="0" smtClean="0"/>
          </a:p>
          <a:p>
            <a:pPr marL="898525" lvl="2" indent="-187325"/>
            <a:endParaRPr lang="cs-CZ" dirty="0" smtClean="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r>
              <a:rPr lang="cs-CZ" dirty="0" smtClean="0"/>
              <a:t>Změny v projektech</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40</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Děkuji</a:t>
            </a:r>
            <a:r>
              <a:rPr lang="en-US" dirty="0" smtClean="0"/>
              <a:t> </a:t>
            </a:r>
            <a:r>
              <a:rPr lang="cs-CZ" dirty="0" smtClean="0"/>
              <a:t>Vám </a:t>
            </a:r>
            <a:r>
              <a:rPr lang="en-US" dirty="0" err="1" smtClean="0"/>
              <a:t>za</a:t>
            </a:r>
            <a:r>
              <a:rPr lang="en-US" dirty="0" smtClean="0"/>
              <a:t> </a:t>
            </a:r>
            <a:r>
              <a:rPr lang="en-US" dirty="0" err="1" smtClean="0"/>
              <a:t>pozornost</a:t>
            </a:r>
            <a:r>
              <a:rPr lang="en-US" dirty="0" smtClean="0"/>
              <a:t>.</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00C4B2-41BC-D741-8B94-B76DB6967C01}" type="slidenum">
              <a:rPr lang="en-US" smtClean="0"/>
              <a:pPr/>
              <a:t>41</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4733869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9" y="1306874"/>
            <a:ext cx="8003232" cy="4819290"/>
          </a:xfrm>
        </p:spPr>
        <p:txBody>
          <a:bodyPr/>
          <a:lstStyle/>
          <a:p>
            <a:pPr marL="454025" lvl="1" indent="-187325"/>
            <a:r>
              <a:rPr lang="cs-CZ" dirty="0" smtClean="0"/>
              <a:t>Podání žádostí POUZE přes MS2014+</a:t>
            </a:r>
          </a:p>
          <a:p>
            <a:pPr marL="454025" lvl="1" indent="-187325"/>
            <a:r>
              <a:rPr lang="cs-CZ" dirty="0" smtClean="0"/>
              <a:t>Automatická registrace žádosti</a:t>
            </a:r>
          </a:p>
          <a:p>
            <a:pPr marL="454025" lvl="1" indent="-187325"/>
            <a:r>
              <a:rPr lang="cs-CZ" dirty="0" smtClean="0"/>
              <a:t>Automatické předložení na příslušné krajské oddělení CRR</a:t>
            </a:r>
          </a:p>
          <a:p>
            <a:pPr marL="454025" lvl="1" indent="-187325" algn="just"/>
            <a:r>
              <a:rPr lang="cs-CZ" dirty="0" smtClean="0"/>
              <a:t>Žadatel bude depeší informován o přidělených manažerech projektu, kteří budou mít na starosti další administraci projektu a komunikaci se žadatelem (v některých případech bude probíhat administrace projektu na jiném krajském oddělení CRR, než je sídlo žadatele)</a:t>
            </a:r>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r>
              <a:rPr lang="cs-CZ" dirty="0" smtClean="0"/>
              <a:t>Příjem žádostí o podporu</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5</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681570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r>
              <a:rPr lang="cs-CZ" dirty="0" smtClean="0"/>
              <a:t>Hodnocení žádostí</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6</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pic>
        <p:nvPicPr>
          <p:cNvPr id="8" name="Obrázek 1"/>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09675" y="1304926"/>
            <a:ext cx="6498073" cy="4139984"/>
          </a:xfrm>
          <a:prstGeom prst="rect">
            <a:avLst/>
          </a:prstGeom>
          <a:noFill/>
          <a:ln>
            <a:noFill/>
          </a:ln>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9" y="1306874"/>
            <a:ext cx="8003232" cy="4819290"/>
          </a:xfrm>
        </p:spPr>
        <p:txBody>
          <a:bodyPr/>
          <a:lstStyle/>
          <a:p>
            <a:pPr marL="454025" lvl="1" indent="-187325"/>
            <a:r>
              <a:rPr lang="cs-CZ" dirty="0" smtClean="0"/>
              <a:t>Probíhá na příslušném krajském oddělení CRR</a:t>
            </a:r>
          </a:p>
          <a:p>
            <a:pPr marL="454025" lvl="1" indent="-187325"/>
            <a:r>
              <a:rPr lang="cs-CZ" dirty="0" smtClean="0"/>
              <a:t>Fáze hodnocení (provádí CRR)</a:t>
            </a:r>
          </a:p>
          <a:p>
            <a:pPr marL="898525" lvl="2" indent="-187325"/>
            <a:r>
              <a:rPr lang="cs-CZ" sz="1800" dirty="0" smtClean="0"/>
              <a:t>kontrola přijatelnosti a formálních náležitostí</a:t>
            </a:r>
          </a:p>
          <a:p>
            <a:pPr marL="898525" lvl="2" indent="-187325"/>
            <a:r>
              <a:rPr lang="cs-CZ" sz="1800" dirty="0"/>
              <a:t>v</a:t>
            </a:r>
            <a:r>
              <a:rPr lang="cs-CZ" sz="1800" dirty="0" smtClean="0"/>
              <a:t>ěcné hodnocení</a:t>
            </a:r>
          </a:p>
          <a:p>
            <a:pPr marL="898525" lvl="2" indent="-187325"/>
            <a:r>
              <a:rPr lang="cs-CZ" sz="1800" dirty="0" smtClean="0"/>
              <a:t>ex-ante analýza rizik</a:t>
            </a:r>
          </a:p>
          <a:p>
            <a:pPr marL="898525" lvl="2" indent="-187325"/>
            <a:r>
              <a:rPr lang="cs-CZ" sz="1800" dirty="0" smtClean="0"/>
              <a:t>ex-ante kontrola</a:t>
            </a:r>
          </a:p>
          <a:p>
            <a:pPr marL="454025" lvl="1" indent="-187325"/>
            <a:r>
              <a:rPr lang="cs-CZ" dirty="0" smtClean="0"/>
              <a:t>Fáze výběru projektů (provádí ŘO IROP)</a:t>
            </a:r>
          </a:p>
          <a:p>
            <a:pPr marL="898525" lvl="2" indent="-187325"/>
            <a:r>
              <a:rPr lang="cs-CZ" sz="1800" dirty="0" smtClean="0"/>
              <a:t>výběr projektu</a:t>
            </a:r>
          </a:p>
          <a:p>
            <a:pPr marL="898525" lvl="2" indent="-187325"/>
            <a:r>
              <a:rPr lang="cs-CZ" sz="1800" dirty="0" smtClean="0"/>
              <a:t>příprava a vydání právního aktu</a:t>
            </a:r>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r>
              <a:rPr lang="cs-CZ" dirty="0" smtClean="0"/>
              <a:t>Hodnocení žádostí</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7</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7451" y="1306874"/>
            <a:ext cx="7959349" cy="4819290"/>
          </a:xfrm>
        </p:spPr>
        <p:txBody>
          <a:bodyPr>
            <a:normAutofit fontScale="92500" lnSpcReduction="10000"/>
          </a:bodyPr>
          <a:lstStyle/>
          <a:p>
            <a:pPr marL="361950" lvl="1" indent="-276225" defTabSz="266700"/>
            <a:r>
              <a:rPr lang="cs-CZ" dirty="0"/>
              <a:t>P</a:t>
            </a:r>
            <a:r>
              <a:rPr lang="cs-CZ" dirty="0" smtClean="0"/>
              <a:t>rovedena do 20 </a:t>
            </a:r>
            <a:r>
              <a:rPr lang="cs-CZ" dirty="0" err="1" smtClean="0"/>
              <a:t>pd</a:t>
            </a:r>
            <a:r>
              <a:rPr lang="cs-CZ" dirty="0" smtClean="0"/>
              <a:t> od ukončení příjmu žádostí o podporu;</a:t>
            </a:r>
          </a:p>
          <a:p>
            <a:pPr marL="361950" lvl="1" indent="-276225" defTabSz="266700"/>
            <a:r>
              <a:rPr lang="cs-CZ" dirty="0" smtClean="0"/>
              <a:t>probíhá elektronicky v MS2014+, kontrolu provádí CRR;</a:t>
            </a:r>
          </a:p>
          <a:p>
            <a:pPr marL="361950" lvl="1" indent="-276225" defTabSz="266700"/>
            <a:r>
              <a:rPr lang="cs-CZ" dirty="0" smtClean="0"/>
              <a:t>eliminační kritéria (vždy odpověď „ANO“ x „NE“);</a:t>
            </a:r>
          </a:p>
          <a:p>
            <a:pPr marL="361950" lvl="1" indent="-276225" algn="just" defTabSz="266700"/>
            <a:r>
              <a:rPr lang="cs-CZ" dirty="0"/>
              <a:t>p</a:t>
            </a:r>
            <a:r>
              <a:rPr lang="cs-CZ" dirty="0" smtClean="0"/>
              <a:t>ři kontrole přijatelnosti musí být splněna všechna kritéria stanovená výzvou (obecná i specifická) – v případě nesplnění jakéhokoliv kritéria je žádost vyloučena z dalšího hodnocení;</a:t>
            </a:r>
          </a:p>
          <a:p>
            <a:pPr marL="361950" lvl="1" indent="-276225" algn="just" defTabSz="266700"/>
            <a:r>
              <a:rPr lang="cs-CZ" dirty="0" smtClean="0"/>
              <a:t>pokud nelze v rámci kontroly přijatelnosti kritérium vyhodnotit, nebo jsou v žádosti uvedeny rozporné údaje, je možné žadatele vyzvat </a:t>
            </a:r>
            <a:br>
              <a:rPr lang="cs-CZ" dirty="0" smtClean="0"/>
            </a:br>
            <a:r>
              <a:rPr lang="cs-CZ" dirty="0" smtClean="0"/>
              <a:t>k upřesnění (max. dvakrát);</a:t>
            </a:r>
          </a:p>
          <a:p>
            <a:pPr marL="361950" lvl="1" indent="-276225" algn="just" defTabSz="266700"/>
            <a:r>
              <a:rPr lang="cs-CZ" dirty="0" smtClean="0"/>
              <a:t>v rámci kontroly formálních náležitostí lze vyzvat k doložení </a:t>
            </a:r>
            <a:br>
              <a:rPr lang="cs-CZ" dirty="0" smtClean="0"/>
            </a:br>
            <a:r>
              <a:rPr lang="cs-CZ" dirty="0" smtClean="0"/>
              <a:t>(max. dvakrát);</a:t>
            </a:r>
          </a:p>
          <a:p>
            <a:pPr marL="361950" lvl="1" indent="-276225" algn="just" defTabSz="266700"/>
            <a:r>
              <a:rPr lang="cs-CZ" dirty="0" smtClean="0"/>
              <a:t>výzvy k doplnění/upřesnění jsou žadateli zasílány formou depeší </a:t>
            </a:r>
            <a:br>
              <a:rPr lang="cs-CZ" dirty="0" smtClean="0"/>
            </a:br>
            <a:r>
              <a:rPr lang="cs-CZ" dirty="0" smtClean="0"/>
              <a:t>v MS2014+.</a:t>
            </a:r>
          </a:p>
          <a:p>
            <a:pPr marL="454025" lvl="1" indent="-187325"/>
            <a:endParaRPr lang="cs-CZ" dirty="0" smtClean="0"/>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fontScale="90000"/>
          </a:bodyPr>
          <a:lstStyle/>
          <a:p>
            <a:r>
              <a:rPr lang="cs-CZ" dirty="0" smtClean="0"/>
              <a:t>Kontrola přijatelnosti a formálních náležitostí</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8</a:t>
            </a:fld>
            <a:endParaRPr lang="en-US" dirty="0"/>
          </a:p>
        </p:txBody>
      </p:sp>
      <p:pic>
        <p:nvPicPr>
          <p:cNvPr id="7" name="Obrázek 6"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940907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727451" y="1306874"/>
            <a:ext cx="7959349" cy="4819290"/>
          </a:xfrm>
        </p:spPr>
        <p:txBody>
          <a:bodyPr/>
          <a:lstStyle/>
          <a:p>
            <a:pPr marL="0" lvl="1" indent="0">
              <a:spcBef>
                <a:spcPct val="20000"/>
              </a:spcBef>
              <a:spcAft>
                <a:spcPts val="200"/>
              </a:spcAft>
              <a:buNone/>
            </a:pPr>
            <a:r>
              <a:rPr lang="cs-CZ" dirty="0" smtClean="0"/>
              <a:t>1. Žádost </a:t>
            </a:r>
            <a:r>
              <a:rPr lang="cs-CZ" dirty="0"/>
              <a:t>je podána v předepsané formě</a:t>
            </a:r>
          </a:p>
          <a:p>
            <a:pPr marL="542925" indent="-285750">
              <a:spcBef>
                <a:spcPts val="0"/>
              </a:spcBef>
              <a:buFont typeface="Courier New" panose="02070309020205020404" pitchFamily="49" charset="0"/>
              <a:buChar char="o"/>
            </a:pPr>
            <a:r>
              <a:rPr lang="cs-CZ" dirty="0" smtClean="0"/>
              <a:t>Přes MS2014+.</a:t>
            </a:r>
          </a:p>
          <a:p>
            <a:pPr marL="542925" indent="-285750">
              <a:spcBef>
                <a:spcPts val="0"/>
              </a:spcBef>
              <a:buFont typeface="Courier New" panose="02070309020205020404" pitchFamily="49" charset="0"/>
              <a:buChar char="o"/>
            </a:pPr>
            <a:r>
              <a:rPr lang="cs-CZ" dirty="0" smtClean="0"/>
              <a:t>Ve finančním plánu jsou nastaveny etapy projektu v minimální délce 3 měsíců.</a:t>
            </a:r>
          </a:p>
          <a:p>
            <a:endParaRPr lang="cs-CZ" sz="600" dirty="0" smtClean="0"/>
          </a:p>
          <a:p>
            <a:pPr marL="0" lvl="1" indent="0">
              <a:spcBef>
                <a:spcPts val="0"/>
              </a:spcBef>
              <a:spcAft>
                <a:spcPts val="200"/>
              </a:spcAft>
              <a:buNone/>
            </a:pPr>
            <a:r>
              <a:rPr lang="cs-CZ" dirty="0" smtClean="0"/>
              <a:t>2. Žádost </a:t>
            </a:r>
            <a:r>
              <a:rPr lang="cs-CZ" dirty="0"/>
              <a:t>je podepsána oprávněným zástupcem žadatele</a:t>
            </a:r>
          </a:p>
          <a:p>
            <a:pPr marL="542925" indent="-285750">
              <a:spcBef>
                <a:spcPts val="0"/>
              </a:spcBef>
              <a:buFont typeface="Courier New" panose="02070309020205020404" pitchFamily="49" charset="0"/>
              <a:buChar char="o"/>
            </a:pPr>
            <a:r>
              <a:rPr lang="cs-CZ" dirty="0" smtClean="0"/>
              <a:t>Statutární zástupce, popř. jim pověřená osoba na základě plné moci</a:t>
            </a:r>
          </a:p>
          <a:p>
            <a:pPr marL="542925" indent="-285750">
              <a:spcBef>
                <a:spcPts val="0"/>
              </a:spcBef>
              <a:buFont typeface="Courier New" panose="02070309020205020404" pitchFamily="49" charset="0"/>
              <a:buChar char="o"/>
            </a:pPr>
            <a:endParaRPr lang="cs-CZ" sz="600" dirty="0" smtClean="0"/>
          </a:p>
          <a:p>
            <a:pPr marL="0" lvl="1" indent="0">
              <a:spcBef>
                <a:spcPts val="0"/>
              </a:spcBef>
              <a:spcAft>
                <a:spcPts val="600"/>
              </a:spcAft>
              <a:buNone/>
            </a:pPr>
            <a:r>
              <a:rPr lang="cs-CZ" dirty="0"/>
              <a:t>3. Jsou doloženy všechny povinné přílohy a obsahově splňují požadované náležitosti</a:t>
            </a:r>
          </a:p>
          <a:p>
            <a:pPr marL="534988" indent="-361950" algn="just">
              <a:spcBef>
                <a:spcPts val="0"/>
              </a:spcBef>
              <a:spcAft>
                <a:spcPts val="0"/>
              </a:spcAft>
              <a:buFont typeface="Courier New" panose="02070309020205020404" pitchFamily="49" charset="0"/>
              <a:buChar char="o"/>
              <a:tabLst>
                <a:tab pos="536575" algn="l"/>
              </a:tabLst>
            </a:pPr>
            <a:r>
              <a:rPr lang="cs-CZ" b="1" dirty="0" smtClean="0"/>
              <a:t>Plná </a:t>
            </a:r>
            <a:r>
              <a:rPr lang="cs-CZ" b="1" dirty="0"/>
              <a:t>moc</a:t>
            </a:r>
          </a:p>
          <a:p>
            <a:pPr marL="534988" indent="-361950">
              <a:spcBef>
                <a:spcPts val="0"/>
              </a:spcBef>
              <a:spcAft>
                <a:spcPts val="0"/>
              </a:spcAft>
              <a:tabLst>
                <a:tab pos="536575" algn="l"/>
              </a:tabLst>
            </a:pPr>
            <a:r>
              <a:rPr lang="cs-CZ" dirty="0"/>
              <a:t>	V případě přenesení pravomocí na jinou </a:t>
            </a:r>
            <a:r>
              <a:rPr lang="cs-CZ" dirty="0" smtClean="0"/>
              <a:t>osobu, např. při podpisu žádosti.</a:t>
            </a:r>
            <a:br>
              <a:rPr lang="cs-CZ" dirty="0" smtClean="0"/>
            </a:br>
            <a:r>
              <a:rPr lang="cs-CZ" dirty="0" smtClean="0"/>
              <a:t>Plné </a:t>
            </a:r>
            <a:r>
              <a:rPr lang="cs-CZ" dirty="0"/>
              <a:t>moci jsou uloženy v elektronické podobě v MS2014+. </a:t>
            </a:r>
            <a:r>
              <a:rPr lang="cs-CZ" dirty="0" smtClean="0"/>
              <a:t>Vzor plné moci je uveden v Příloze č. 11 Obecných pravidel</a:t>
            </a:r>
            <a:endParaRPr lang="cs-CZ" dirty="0"/>
          </a:p>
          <a:p>
            <a:pPr marL="542925" indent="-285750">
              <a:spcBef>
                <a:spcPts val="0"/>
              </a:spcBef>
              <a:buFont typeface="Courier New" panose="02070309020205020404" pitchFamily="49" charset="0"/>
              <a:buChar char="o"/>
            </a:pPr>
            <a:endParaRPr lang="cs-CZ" sz="2000" dirty="0" smtClean="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a:t>Kritéria formálních náležitostí</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9</a:t>
            </a:fld>
            <a:endParaRPr lang="en-US" dirty="0"/>
          </a:p>
        </p:txBody>
      </p:sp>
      <p:pic>
        <p:nvPicPr>
          <p:cNvPr id="6" name="Obrázek 5" descr="IROP-MMR-CRR – kopie.jpg"/>
          <p:cNvPicPr>
            <a:picLocks noChangeAspect="1"/>
          </p:cNvPicPr>
          <p:nvPr/>
        </p:nvPicPr>
        <p:blipFill>
          <a:blip r:embed="rId2"/>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619296197"/>
      </p:ext>
    </p:extLst>
  </p:cSld>
  <p:clrMapOvr>
    <a:masterClrMapping/>
  </p:clrMapOvr>
  <p:timing>
    <p:tnLst>
      <p:par>
        <p:cTn id="1" dur="indefinite" restart="never" nodeType="tmRoot"/>
      </p:par>
    </p:tnLst>
  </p:timing>
</p:sld>
</file>

<file path=ppt/theme/theme1.xml><?xml version="1.0" encoding="utf-8"?>
<a:theme xmlns:a="http://schemas.openxmlformats.org/drawingml/2006/main" name="CRR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3436</TotalTime>
  <Words>2830</Words>
  <Application>Microsoft Office PowerPoint</Application>
  <PresentationFormat>Předvádění na obrazovce (4:3)</PresentationFormat>
  <Paragraphs>476</Paragraphs>
  <Slides>41</Slides>
  <Notes>7</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41</vt:i4>
      </vt:variant>
    </vt:vector>
  </HeadingPairs>
  <TitlesOfParts>
    <vt:vector size="49" baseType="lpstr">
      <vt:lpstr>MS Mincho</vt:lpstr>
      <vt:lpstr>Arial</vt:lpstr>
      <vt:lpstr>Calibri</vt:lpstr>
      <vt:lpstr>Cambria</vt:lpstr>
      <vt:lpstr>Courier New</vt:lpstr>
      <vt:lpstr>Times New Roman</vt:lpstr>
      <vt:lpstr>Wingdings</vt:lpstr>
      <vt:lpstr>CRR template</vt:lpstr>
      <vt:lpstr>Představení  Centra pro regionální rozvoj  České republiky</vt:lpstr>
      <vt:lpstr>Centrum pro regionální rozvoj České republiky</vt:lpstr>
      <vt:lpstr>Role CRR</vt:lpstr>
      <vt:lpstr>Příjem a hodnocení žádostí  o podporu</vt:lpstr>
      <vt:lpstr>Příjem žádostí o podporu</vt:lpstr>
      <vt:lpstr>Hodnocení žádostí</vt:lpstr>
      <vt:lpstr>Hodnocení žádostí</vt:lpstr>
      <vt:lpstr>Kontrola přijatelnosti a formálních náležitostí</vt:lpstr>
      <vt:lpstr>Kritéria formálních náležitostí</vt:lpstr>
      <vt:lpstr>Kritéria formálních náležitostí</vt:lpstr>
      <vt:lpstr>Kritéria formálních náležitostí</vt:lpstr>
      <vt:lpstr>Kritéria formálních náležitostí</vt:lpstr>
      <vt:lpstr>Kritéria formálních náležitostí</vt:lpstr>
      <vt:lpstr>Kritéria formálních náležitostí</vt:lpstr>
      <vt:lpstr>Kritéria formálních náležitostí</vt:lpstr>
      <vt:lpstr>Kritéria formálních náležitostí</vt:lpstr>
      <vt:lpstr>Obecná kritéria přijatelnosti</vt:lpstr>
      <vt:lpstr>Obecná kritéria přijatelnosti</vt:lpstr>
      <vt:lpstr>Obecná kritéria přijatelnosti</vt:lpstr>
      <vt:lpstr>Obecná kritéria přijatelnosti</vt:lpstr>
      <vt:lpstr>Obecná kritéria přijatelnosti</vt:lpstr>
      <vt:lpstr>Obecná kritéria přijatelnosti</vt:lpstr>
      <vt:lpstr>Obecná kritéria přijatelnosti</vt:lpstr>
      <vt:lpstr>Specifická kritéria přijatelnosti</vt:lpstr>
      <vt:lpstr>Specifická kritéria přijatelnosti</vt:lpstr>
      <vt:lpstr>Specifická kritéria přijatelnosti</vt:lpstr>
      <vt:lpstr>Specifická kritéria přijatelnosti</vt:lpstr>
      <vt:lpstr>Specifická kritéria přijatelnosti</vt:lpstr>
      <vt:lpstr>Specifická kritéria přijatelnosti</vt:lpstr>
      <vt:lpstr>Specifická kritéria přijatelnosti</vt:lpstr>
      <vt:lpstr>Věcné hodnocení</vt:lpstr>
      <vt:lpstr>Věcné hodnocení</vt:lpstr>
      <vt:lpstr>Ex-ante analýza rizik</vt:lpstr>
      <vt:lpstr>Ex-ante kontrola</vt:lpstr>
      <vt:lpstr>Výběr projektů</vt:lpstr>
      <vt:lpstr>Vydání právního aktu – Registrace akce  a Rozhodnutí o poskytnutí dotace</vt:lpstr>
      <vt:lpstr>Žádost o přezkum výsledku hodnocení</vt:lpstr>
      <vt:lpstr>Monitorování realizace projektů</vt:lpstr>
      <vt:lpstr>Monitorování realizace projektů</vt:lpstr>
      <vt:lpstr>Změny v projektech</vt:lpstr>
      <vt:lpstr>Děkuji Vám za pozornost.</vt:lpstr>
    </vt:vector>
  </TitlesOfParts>
  <Company>CRR ČR</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Centrum pro regionální rozvoj ČR</dc:creator>
  <cp:lastModifiedBy>Lenka Skopalikova</cp:lastModifiedBy>
  <cp:revision>244</cp:revision>
  <cp:lastPrinted>2015-11-10T07:37:02Z</cp:lastPrinted>
  <dcterms:created xsi:type="dcterms:W3CDTF">2014-09-16T20:50:40Z</dcterms:created>
  <dcterms:modified xsi:type="dcterms:W3CDTF">2015-11-17T17:04:52Z</dcterms:modified>
</cp:coreProperties>
</file>