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257" r:id="rId6"/>
    <p:sldId id="262" r:id="rId7"/>
    <p:sldId id="263" r:id="rId8"/>
    <p:sldId id="356" r:id="rId9"/>
    <p:sldId id="357" r:id="rId10"/>
    <p:sldId id="373" r:id="rId11"/>
    <p:sldId id="264" r:id="rId12"/>
    <p:sldId id="267" r:id="rId13"/>
    <p:sldId id="337" r:id="rId14"/>
    <p:sldId id="342" r:id="rId15"/>
    <p:sldId id="390" r:id="rId16"/>
    <p:sldId id="343" r:id="rId17"/>
    <p:sldId id="279" r:id="rId18"/>
    <p:sldId id="338" r:id="rId19"/>
    <p:sldId id="345" r:id="rId20"/>
    <p:sldId id="346" r:id="rId21"/>
    <p:sldId id="348" r:id="rId22"/>
    <p:sldId id="350" r:id="rId23"/>
    <p:sldId id="351" r:id="rId24"/>
    <p:sldId id="352" r:id="rId25"/>
    <p:sldId id="301" r:id="rId26"/>
    <p:sldId id="339" r:id="rId27"/>
    <p:sldId id="353" r:id="rId28"/>
    <p:sldId id="354" r:id="rId29"/>
    <p:sldId id="341" r:id="rId30"/>
    <p:sldId id="391" r:id="rId31"/>
    <p:sldId id="314" r:id="rId32"/>
    <p:sldId id="318" r:id="rId33"/>
    <p:sldId id="360" r:id="rId34"/>
    <p:sldId id="317" r:id="rId35"/>
    <p:sldId id="320" r:id="rId36"/>
    <p:sldId id="358" r:id="rId37"/>
    <p:sldId id="361" r:id="rId38"/>
    <p:sldId id="374" r:id="rId39"/>
    <p:sldId id="375" r:id="rId40"/>
    <p:sldId id="362" r:id="rId41"/>
    <p:sldId id="319" r:id="rId42"/>
    <p:sldId id="324" r:id="rId43"/>
    <p:sldId id="32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21" r:id="rId53"/>
    <p:sldId id="384" r:id="rId54"/>
    <p:sldId id="385" r:id="rId55"/>
    <p:sldId id="387" r:id="rId56"/>
    <p:sldId id="364" r:id="rId57"/>
    <p:sldId id="392" r:id="rId58"/>
    <p:sldId id="367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límová" initials="Vilímov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9257" autoAdjust="0"/>
  </p:normalViewPr>
  <p:slideViewPr>
    <p:cSldViewPr snapToGrid="0" snapToObjects="1">
      <p:cViewPr varScale="1">
        <p:scale>
          <a:sx n="109" d="100"/>
          <a:sy n="109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/>
      <dgm:spPr/>
      <dgm:t>
        <a:bodyPr/>
        <a:lstStyle/>
        <a:p>
          <a:r>
            <a:rPr lang="cs-CZ" b="1" dirty="0" smtClean="0"/>
            <a:t>Prioritní osa 1 - Infrastruktura</a:t>
          </a:r>
          <a:endParaRPr lang="cs-CZ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/>
      <dgm:spPr/>
      <dgm:t>
        <a:bodyPr/>
        <a:lstStyle/>
        <a:p>
          <a:r>
            <a:rPr lang="cs-CZ" dirty="0" smtClean="0"/>
            <a:t>Konkurenceschopné, dostupné a bezpečné regiony</a:t>
          </a:r>
          <a:endParaRPr lang="cs-CZ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/>
      <dgm:spPr/>
      <dgm:t>
        <a:bodyPr/>
        <a:lstStyle/>
        <a:p>
          <a:r>
            <a:rPr lang="cs-CZ" dirty="0" smtClean="0"/>
            <a:t>Alokace 1,6 mld. EUR</a:t>
          </a:r>
          <a:endParaRPr lang="cs-CZ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/>
      <dgm:spPr/>
      <dgm:t>
        <a:bodyPr/>
        <a:lstStyle/>
        <a:p>
          <a:r>
            <a:rPr lang="cs-CZ" b="1" dirty="0" smtClean="0"/>
            <a:t>Prioritní osa 2 - Lidé</a:t>
          </a:r>
          <a:endParaRPr lang="cs-CZ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/>
      <dgm:spPr/>
      <dgm:t>
        <a:bodyPr/>
        <a:lstStyle/>
        <a:p>
          <a:r>
            <a:rPr lang="cs-CZ" dirty="0" smtClean="0"/>
            <a:t>Zkvalitnění veřejných služeb a podmínek života pro obyvatele regionů</a:t>
          </a:r>
          <a:endParaRPr lang="cs-CZ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/>
      <dgm:spPr/>
      <dgm:t>
        <a:bodyPr/>
        <a:lstStyle/>
        <a:p>
          <a:r>
            <a:rPr lang="cs-CZ" dirty="0" smtClean="0"/>
            <a:t>Alokace 1,7 mld. EUR</a:t>
          </a:r>
          <a:endParaRPr lang="cs-CZ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/>
      <dgm:spPr/>
      <dgm:t>
        <a:bodyPr/>
        <a:lstStyle/>
        <a:p>
          <a:r>
            <a:rPr lang="cs-CZ" b="1" dirty="0" smtClean="0"/>
            <a:t>Prioritní osa 3 - Instituce</a:t>
          </a:r>
          <a:endParaRPr lang="cs-CZ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/>
      <dgm:spPr/>
      <dgm:t>
        <a:bodyPr/>
        <a:lstStyle/>
        <a:p>
          <a:r>
            <a:rPr lang="cs-CZ" dirty="0" smtClean="0"/>
            <a:t>Dobrá správa území a zefektivnění veřejných institucí</a:t>
          </a:r>
          <a:endParaRPr lang="cs-CZ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/>
      <dgm:spPr/>
      <dgm:t>
        <a:bodyPr/>
        <a:lstStyle/>
        <a:p>
          <a:r>
            <a:rPr lang="cs-CZ" dirty="0" smtClean="0"/>
            <a:t>Alokace 0,8 mld. EUR</a:t>
          </a:r>
          <a:endParaRPr lang="cs-CZ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400" b="1" dirty="0" smtClean="0"/>
            <a:t>Prioritní osa 4 - Komunitně vedený místní rozvoj</a:t>
          </a:r>
        </a:p>
        <a:p>
          <a:r>
            <a:rPr lang="cs-CZ" sz="1200" dirty="0" smtClean="0"/>
            <a:t> - Alokace 390 mil. EUR</a:t>
          </a:r>
        </a:p>
        <a:p>
          <a:r>
            <a:rPr lang="cs-CZ" sz="1200" dirty="0" smtClean="0"/>
            <a:t>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/>
      <dgm:spPr/>
      <dgm:t>
        <a:bodyPr/>
        <a:lstStyle/>
        <a:p>
          <a:r>
            <a:rPr lang="cs-CZ" dirty="0" smtClean="0"/>
            <a:t>Doprava, integrované dopravní systémy, IZS</a:t>
          </a:r>
          <a:endParaRPr lang="cs-CZ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/>
      <dgm:spPr/>
      <dgm:t>
        <a:bodyPr/>
        <a:lstStyle/>
        <a:p>
          <a:r>
            <a:rPr lang="cs-CZ" dirty="0" smtClean="0"/>
            <a:t>Sociální služby/bydlení, sociální podnikání, zdravotní péče, vzdělávání, zateplování</a:t>
          </a:r>
          <a:endParaRPr lang="cs-CZ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/>
      <dgm:spPr/>
      <dgm:t>
        <a:bodyPr/>
        <a:lstStyle/>
        <a:p>
          <a:r>
            <a:rPr lang="cs-CZ" dirty="0" smtClean="0"/>
            <a:t>Kulturní dědictví, e-Government, dokumenty územního rozvoje</a:t>
          </a:r>
          <a:endParaRPr lang="cs-CZ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15257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BBAAC5EE-0EC5-4B7A-94B1-D700003B82F4}" type="presOf" srcId="{273BDC39-9757-4293-83AA-A9E9CC915DA0}" destId="{9A27448D-784B-4861-9334-121A223779B3}" srcOrd="0" destOrd="2" presId="urn:microsoft.com/office/officeart/2005/8/layout/vList4#1"/>
    <dgm:cxn modelId="{A3D060F4-5A11-4AC7-8CAF-03920D194A8C}" type="presOf" srcId="{F883D463-9FC1-405D-86B6-DFDB1BF4DFD4}" destId="{614AE268-84D0-4EF9-B74B-195569128116}" srcOrd="1" destOrd="3" presId="urn:microsoft.com/office/officeart/2005/8/layout/vList4#1"/>
    <dgm:cxn modelId="{4C8DF50E-E0D9-43C7-B46E-C6C070A742D1}" type="presOf" srcId="{A8C219C7-9F00-4E75-8B16-481975849224}" destId="{66C8A01D-04C6-4396-8787-43DC36C8480A}" srcOrd="1" destOrd="2" presId="urn:microsoft.com/office/officeart/2005/8/layout/vList4#1"/>
    <dgm:cxn modelId="{BAB2DDFE-65B3-4180-869C-9B186BB9F7B2}" type="presOf" srcId="{D74C87B0-8199-4D82-97CA-8716D0810C88}" destId="{9A27448D-784B-4861-9334-121A223779B3}" srcOrd="0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5C6C27A7-7E45-4C3D-B4F5-E5D44DA36581}" type="presOf" srcId="{C5C86733-1C4E-4ABE-BC8B-70E73BF8076C}" destId="{66C8A01D-04C6-4396-8787-43DC36C8480A}" srcOrd="1" destOrd="1" presId="urn:microsoft.com/office/officeart/2005/8/layout/vList4#1"/>
    <dgm:cxn modelId="{A4105CCF-5854-4C09-B873-D8BEBCA9DF04}" type="presOf" srcId="{CE8BA2DC-6A07-4136-AE2C-02E787173318}" destId="{6E62D4D7-9191-4501-B151-D627F722878F}" srcOrd="1" destOrd="3" presId="urn:microsoft.com/office/officeart/2005/8/layout/vList4#1"/>
    <dgm:cxn modelId="{A5479BDE-8610-4E12-960A-52EEB5BA2533}" type="presOf" srcId="{855CB492-B9C1-4831-9453-D02DC01556CB}" destId="{D220A56B-34B4-4DD0-B125-97D865139D92}" srcOrd="0" destOrd="0" presId="urn:microsoft.com/office/officeart/2005/8/layout/vList4#1"/>
    <dgm:cxn modelId="{D4956DCD-2901-4010-B6F4-92D37FF5D80F}" type="presOf" srcId="{A8C219C7-9F00-4E75-8B16-481975849224}" destId="{50CD8E78-60B6-449B-AD20-121950675E4A}" srcOrd="0" destOrd="2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A3D7EAD3-0A5D-4DAF-8A77-624BB9C9D151}" type="presOf" srcId="{011776CB-E079-448D-8CBF-0D6A1B0031D4}" destId="{9A27448D-784B-4861-9334-121A223779B3}" srcOrd="0" destOrd="4" presId="urn:microsoft.com/office/officeart/2005/8/layout/vList4#1"/>
    <dgm:cxn modelId="{6D6D33AA-F3E5-4BBB-8F4D-C799614E1F57}" type="presOf" srcId="{098ADAF1-68DC-4019-95EC-CF9DEA0595F5}" destId="{6E62D4D7-9191-4501-B151-D627F722878F}" srcOrd="1" destOrd="1" presId="urn:microsoft.com/office/officeart/2005/8/layout/vList4#1"/>
    <dgm:cxn modelId="{CDA9D5FD-8CD4-4B9A-9D3C-CE038D948582}" type="presOf" srcId="{75152ED6-09D4-4CB2-B330-0EBA2A1F6BEE}" destId="{6E62D4D7-9191-4501-B151-D627F722878F}" srcOrd="1" destOrd="2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C026DECF-FEC5-4A10-8A2D-02313D848DED}" type="presOf" srcId="{9BEAB610-B179-412C-A911-0AE990A76040}" destId="{50CD8E78-60B6-449B-AD20-121950675E4A}" srcOrd="0" destOrd="3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AF7FBA4-DD36-417A-95DF-55C7E5B51949}" type="presOf" srcId="{34C60AC1-3BAF-4349-9B04-1EBEAA6874AE}" destId="{9A27448D-784B-4861-9334-121A223779B3}" srcOrd="0" destOrd="1" presId="urn:microsoft.com/office/officeart/2005/8/layout/vList4#1"/>
    <dgm:cxn modelId="{77EF10EE-0AE2-4414-9A84-91665FE585F4}" type="presOf" srcId="{855CB492-B9C1-4831-9453-D02DC01556CB}" destId="{6E62D4D7-9191-4501-B151-D627F722878F}" srcOrd="1" destOrd="0" presId="urn:microsoft.com/office/officeart/2005/8/layout/vList4#1"/>
    <dgm:cxn modelId="{ABEB3B63-E300-4C14-91C2-4932A39A9F8A}" type="presOf" srcId="{9BEAB610-B179-412C-A911-0AE990A76040}" destId="{66C8A01D-04C6-4396-8787-43DC36C8480A}" srcOrd="1" destOrd="3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47B50A3A-418A-486D-B2BA-58F9D114B284}" type="presOf" srcId="{D3784C62-6E03-4E88-AA8E-EC0DCEAD96BC}" destId="{C47FD7BB-128E-4643-98CA-3F319452AC98}" srcOrd="1" destOrd="0" presId="urn:microsoft.com/office/officeart/2005/8/layout/vList4#1"/>
    <dgm:cxn modelId="{7C35FF55-C062-4BD4-ADF5-FA5C307EEBC9}" type="presOf" srcId="{C5C86733-1C4E-4ABE-BC8B-70E73BF8076C}" destId="{50CD8E78-60B6-449B-AD20-121950675E4A}" srcOrd="0" destOrd="1" presId="urn:microsoft.com/office/officeart/2005/8/layout/vList4#1"/>
    <dgm:cxn modelId="{B5AD8F6D-D3FD-4B48-BD50-8B6EEBEA8BF6}" type="presOf" srcId="{38804BD3-7704-44DB-93A2-A6FB8DF386BF}" destId="{66C8A01D-04C6-4396-8787-43DC36C8480A}" srcOrd="1" destOrd="0" presId="urn:microsoft.com/office/officeart/2005/8/layout/vList4#1"/>
    <dgm:cxn modelId="{8658DFF3-2431-4478-A244-2EA5043331F6}" type="presOf" srcId="{34C60AC1-3BAF-4349-9B04-1EBEAA6874AE}" destId="{614AE268-84D0-4EF9-B74B-195569128116}" srcOrd="1" destOrd="1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A040ECE8-2D67-47CC-936F-AE3860D93990}" type="presOf" srcId="{273BDC39-9757-4293-83AA-A9E9CC915DA0}" destId="{614AE268-84D0-4EF9-B74B-195569128116}" srcOrd="1" destOrd="2" presId="urn:microsoft.com/office/officeart/2005/8/layout/vList4#1"/>
    <dgm:cxn modelId="{B14E60FD-40E2-48E6-B251-1E59C89443C0}" type="presOf" srcId="{011776CB-E079-448D-8CBF-0D6A1B0031D4}" destId="{614AE268-84D0-4EF9-B74B-195569128116}" srcOrd="1" destOrd="4" presId="urn:microsoft.com/office/officeart/2005/8/layout/vList4#1"/>
    <dgm:cxn modelId="{78139977-F2D6-4ACF-A493-A9A74EC4D478}" type="presOf" srcId="{CE8BA2DC-6A07-4136-AE2C-02E787173318}" destId="{D220A56B-34B4-4DD0-B125-97D865139D92}" srcOrd="0" destOrd="3" presId="urn:microsoft.com/office/officeart/2005/8/layout/vList4#1"/>
    <dgm:cxn modelId="{A0FD7BC1-96EE-4991-ACA9-C77CAB95102D}" type="presOf" srcId="{098ADAF1-68DC-4019-95EC-CF9DEA0595F5}" destId="{D220A56B-34B4-4DD0-B125-97D865139D92}" srcOrd="0" destOrd="1" presId="urn:microsoft.com/office/officeart/2005/8/layout/vList4#1"/>
    <dgm:cxn modelId="{A37B5BF7-7329-470E-BC57-1EA5339DD52B}" type="presOf" srcId="{F883D463-9FC1-405D-86B6-DFDB1BF4DFD4}" destId="{9A27448D-784B-4861-9334-121A223779B3}" srcOrd="0" destOrd="3" presId="urn:microsoft.com/office/officeart/2005/8/layout/vList4#1"/>
    <dgm:cxn modelId="{E9A37775-7E49-4E53-89D1-B9B7CF263335}" type="presOf" srcId="{D74C87B0-8199-4D82-97CA-8716D0810C88}" destId="{614AE268-84D0-4EF9-B74B-195569128116}" srcOrd="1" destOrd="0" presId="urn:microsoft.com/office/officeart/2005/8/layout/vList4#1"/>
    <dgm:cxn modelId="{C4E5A0E5-3915-4F8A-885F-3AFC529E67C9}" type="presOf" srcId="{A518AB0A-7BED-45CC-8968-54C5D48470FD}" destId="{8A587B36-857B-41ED-B7A7-D47113F79935}" srcOrd="0" destOrd="0" presId="urn:microsoft.com/office/officeart/2005/8/layout/vList4#1"/>
    <dgm:cxn modelId="{50369F27-C23D-4891-AF90-559F1E61D64F}" type="presOf" srcId="{75152ED6-09D4-4CB2-B330-0EBA2A1F6BEE}" destId="{D220A56B-34B4-4DD0-B125-97D865139D92}" srcOrd="0" destOrd="2" presId="urn:microsoft.com/office/officeart/2005/8/layout/vList4#1"/>
    <dgm:cxn modelId="{C97BA18C-711F-40D6-825D-B2EC37647D9A}" type="presOf" srcId="{38804BD3-7704-44DB-93A2-A6FB8DF386BF}" destId="{50CD8E78-60B6-449B-AD20-121950675E4A}" srcOrd="0" destOrd="0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10E91990-47A1-4500-A247-7333D72882F4}" type="presOf" srcId="{D3784C62-6E03-4E88-AA8E-EC0DCEAD96BC}" destId="{9E808720-DA3C-4D88-83BC-C88B0AC710F3}" srcOrd="0" destOrd="0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661B7F98-3435-4C07-9BCB-27CA73AD2B03}" type="presParOf" srcId="{8A587B36-857B-41ED-B7A7-D47113F79935}" destId="{64EB5DFD-492E-47C2-A4DD-BBD451AF4F4E}" srcOrd="0" destOrd="0" presId="urn:microsoft.com/office/officeart/2005/8/layout/vList4#1"/>
    <dgm:cxn modelId="{13203B40-4FCF-45C5-A7D8-002968F20711}" type="presParOf" srcId="{64EB5DFD-492E-47C2-A4DD-BBD451AF4F4E}" destId="{50CD8E78-60B6-449B-AD20-121950675E4A}" srcOrd="0" destOrd="0" presId="urn:microsoft.com/office/officeart/2005/8/layout/vList4#1"/>
    <dgm:cxn modelId="{F5B87081-234E-4BD2-A62F-E0BBDC006F59}" type="presParOf" srcId="{64EB5DFD-492E-47C2-A4DD-BBD451AF4F4E}" destId="{C72FE72D-A4DA-4420-9D63-39C025359A7F}" srcOrd="1" destOrd="0" presId="urn:microsoft.com/office/officeart/2005/8/layout/vList4#1"/>
    <dgm:cxn modelId="{44293CF8-71DE-4714-8670-E685948A2442}" type="presParOf" srcId="{64EB5DFD-492E-47C2-A4DD-BBD451AF4F4E}" destId="{66C8A01D-04C6-4396-8787-43DC36C8480A}" srcOrd="2" destOrd="0" presId="urn:microsoft.com/office/officeart/2005/8/layout/vList4#1"/>
    <dgm:cxn modelId="{18D13283-B415-46A9-A6B2-3DDD150711DF}" type="presParOf" srcId="{8A587B36-857B-41ED-B7A7-D47113F79935}" destId="{93AC31F7-E6D2-45E8-BD17-C2F01F80D57E}" srcOrd="1" destOrd="0" presId="urn:microsoft.com/office/officeart/2005/8/layout/vList4#1"/>
    <dgm:cxn modelId="{37EDFB50-AF88-4E3E-99AE-F23B7871EFBB}" type="presParOf" srcId="{8A587B36-857B-41ED-B7A7-D47113F79935}" destId="{B249F259-2691-44EA-A647-C688963D4FA1}" srcOrd="2" destOrd="0" presId="urn:microsoft.com/office/officeart/2005/8/layout/vList4#1"/>
    <dgm:cxn modelId="{3F955829-5D47-49FE-A7C0-90B9D6CAE4C3}" type="presParOf" srcId="{B249F259-2691-44EA-A647-C688963D4FA1}" destId="{D220A56B-34B4-4DD0-B125-97D865139D92}" srcOrd="0" destOrd="0" presId="urn:microsoft.com/office/officeart/2005/8/layout/vList4#1"/>
    <dgm:cxn modelId="{E78EC6F8-2A51-4BD1-9E9C-4960115C017C}" type="presParOf" srcId="{B249F259-2691-44EA-A647-C688963D4FA1}" destId="{AC85F51E-059B-4E4B-88C8-BEEAF6E6C8CB}" srcOrd="1" destOrd="0" presId="urn:microsoft.com/office/officeart/2005/8/layout/vList4#1"/>
    <dgm:cxn modelId="{DD479392-AE17-4A1A-815E-6B4DA3BCD313}" type="presParOf" srcId="{B249F259-2691-44EA-A647-C688963D4FA1}" destId="{6E62D4D7-9191-4501-B151-D627F722878F}" srcOrd="2" destOrd="0" presId="urn:microsoft.com/office/officeart/2005/8/layout/vList4#1"/>
    <dgm:cxn modelId="{366A5235-8248-47BB-AED4-62AAB4041DBF}" type="presParOf" srcId="{8A587B36-857B-41ED-B7A7-D47113F79935}" destId="{821F83A2-5DE7-4DB3-AC2F-3437098DDD8C}" srcOrd="3" destOrd="0" presId="urn:microsoft.com/office/officeart/2005/8/layout/vList4#1"/>
    <dgm:cxn modelId="{76F3B5BC-B07E-4601-BCB1-E31F31803051}" type="presParOf" srcId="{8A587B36-857B-41ED-B7A7-D47113F79935}" destId="{42D704DB-7DF6-440E-B7C9-644A864B0BFF}" srcOrd="4" destOrd="0" presId="urn:microsoft.com/office/officeart/2005/8/layout/vList4#1"/>
    <dgm:cxn modelId="{63CC28B7-F825-4DB6-BB8E-BF529588C963}" type="presParOf" srcId="{42D704DB-7DF6-440E-B7C9-644A864B0BFF}" destId="{9A27448D-784B-4861-9334-121A223779B3}" srcOrd="0" destOrd="0" presId="urn:microsoft.com/office/officeart/2005/8/layout/vList4#1"/>
    <dgm:cxn modelId="{159EF069-09A3-45A8-8CDE-D228AA285CE2}" type="presParOf" srcId="{42D704DB-7DF6-440E-B7C9-644A864B0BFF}" destId="{CB3108F3-6AC6-46B9-815A-42013ADAA734}" srcOrd="1" destOrd="0" presId="urn:microsoft.com/office/officeart/2005/8/layout/vList4#1"/>
    <dgm:cxn modelId="{7371F553-7BF7-4EBF-8062-892E5C8AFCC6}" type="presParOf" srcId="{42D704DB-7DF6-440E-B7C9-644A864B0BFF}" destId="{614AE268-84D0-4EF9-B74B-195569128116}" srcOrd="2" destOrd="0" presId="urn:microsoft.com/office/officeart/2005/8/layout/vList4#1"/>
    <dgm:cxn modelId="{43AB690E-ED26-4A31-B3D2-629F1E84CBF1}" type="presParOf" srcId="{8A587B36-857B-41ED-B7A7-D47113F79935}" destId="{540D9C1A-F7EF-4C42-8E40-E43DCD410462}" srcOrd="5" destOrd="0" presId="urn:microsoft.com/office/officeart/2005/8/layout/vList4#1"/>
    <dgm:cxn modelId="{CF833438-28F7-4F32-B0EF-ECAEAD730832}" type="presParOf" srcId="{8A587B36-857B-41ED-B7A7-D47113F79935}" destId="{8E18C6B9-65AB-4143-ACFB-F77B95B74E4A}" srcOrd="6" destOrd="0" presId="urn:microsoft.com/office/officeart/2005/8/layout/vList4#1"/>
    <dgm:cxn modelId="{964363CC-F822-41DE-93F2-539891D34673}" type="presParOf" srcId="{8E18C6B9-65AB-4143-ACFB-F77B95B74E4A}" destId="{9E808720-DA3C-4D88-83BC-C88B0AC710F3}" srcOrd="0" destOrd="0" presId="urn:microsoft.com/office/officeart/2005/8/layout/vList4#1"/>
    <dgm:cxn modelId="{7663A4AF-4CCD-4FDE-AB4E-E07692114F32}" type="presParOf" srcId="{8E18C6B9-65AB-4143-ACFB-F77B95B74E4A}" destId="{5C5B56BD-76A1-46D2-95E9-D7A31171320F}" srcOrd="1" destOrd="0" presId="urn:microsoft.com/office/officeart/2005/8/layout/vList4#1"/>
    <dgm:cxn modelId="{7AD6E194-17D8-4684-BF5C-D5EC85DA4341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1 - Infrastruktura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Konkurenceschopné, dostupné a bezpečné regiony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1,6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Doprava, integrované dopravní systémy, IZS</a:t>
          </a:r>
          <a:endParaRPr lang="cs-CZ" sz="11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2 - Lidé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Zkvalitnění veřejných služeb a podmínek života pro obyvatele regionů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1,7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Sociální služby/bydlení, sociální podnikání, zdravotní péče, vzdělávání, zateplování</a:t>
          </a:r>
          <a:endParaRPr lang="cs-CZ" sz="11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3 - Instituce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Dobrá správa území a zefektivnění veřejných institucí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0,8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Kulturní dědictví, e-Government, dokumenty územního rozvoje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- 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94399-29F8-8341-87CE-45A59C8F3470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1622-6527-A840-93D2-B71E71D7D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8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2CD4-E069-445A-BD66-BB3668602FA3}" type="datetimeFigureOut">
              <a:rPr lang="cs-CZ" smtClean="0"/>
              <a:t>17.8.2015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D7E5-5FFD-4EA7-AFB2-230C5652B0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3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9EF8-4B29-4511-9221-8C8D31B868AC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07BD-F2B9-43FD-A5DD-206E231F605D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BD43-8D2F-4197-B3E6-60DAFEB76E8A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E468-3D31-4892-A463-F65B5AAB62C9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FAC-2325-4B4A-93BD-3FA15D832569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40B-2159-4C77-8DF5-49E5E15ACB4E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FEA-5759-4248-ABD5-34E2CE049F68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EA07-8395-476F-B043-7B000A5A54F7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B12E-C9DE-4318-99D8-94E66ADE1301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328-97C8-41E0-B24A-9D58C4381D63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B20-C12A-41F7-82A5-87B118CAE43B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2888FCF0-1995-4513-B51E-733690DA428B}" type="datetime1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getmedia/729326d7-42e3-4c85-a767-75a19e6b1c59/Specificka-pravidla-2-vyzvy-IROP_SC-3-3_UP_1-0.pdf?ext=.pdf" TargetMode="External"/><Relationship Id="rId2" Type="http://schemas.openxmlformats.org/officeDocument/2006/relationships/hyperlink" Target="http://www.dotaceeu.cz/getmedia/a6bbbc7e-0914-4f4a-b1ec-e25062172ab7/Obecna-Pravidla-pro-zadatele-a-prijemce-IROP_31-7-2015.pdf?ext=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6725"/>
            <a:ext cx="5992978" cy="2708152"/>
          </a:xfrm>
        </p:spPr>
        <p:txBody>
          <a:bodyPr/>
          <a:lstStyle/>
          <a:p>
            <a:pPr algn="l">
              <a:lnSpc>
                <a:spcPct val="107000"/>
              </a:lnSpc>
            </a:pPr>
            <a:r>
              <a:rPr lang="cs-CZ" sz="3600" dirty="0"/>
              <a:t>s</a:t>
            </a:r>
            <a:r>
              <a:rPr lang="cs-CZ" sz="3600" dirty="0" smtClean="0"/>
              <a:t>eminář </a:t>
            </a:r>
            <a:r>
              <a:rPr lang="cs-CZ" sz="3600" dirty="0"/>
              <a:t>pro žadatele k </a:t>
            </a:r>
            <a:r>
              <a:rPr lang="cs-CZ" sz="3600" dirty="0" smtClean="0"/>
              <a:t>1. </a:t>
            </a:r>
            <a:r>
              <a:rPr lang="cs-CZ" sz="3600" dirty="0"/>
              <a:t>výzvě </a:t>
            </a:r>
            <a:r>
              <a:rPr lang="cs-CZ" sz="3600" dirty="0" smtClean="0"/>
              <a:t>IROP </a:t>
            </a:r>
            <a:br>
              <a:rPr lang="cs-CZ" sz="3600" dirty="0" smtClean="0"/>
            </a:br>
            <a:r>
              <a:rPr lang="cs-CZ" sz="3600" dirty="0" smtClean="0"/>
              <a:t>„Vybrané úseky silnic II. a III. třídy“</a:t>
            </a:r>
            <a:endParaRPr lang="cs-CZ" sz="3600" dirty="0">
              <a:solidFill>
                <a:srgbClr val="000000"/>
              </a:solidFill>
              <a:latin typeface="Myriad Pro Black"/>
              <a:cs typeface="Myriad Pro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9" y="4885117"/>
            <a:ext cx="6400800" cy="1083961"/>
          </a:xfrm>
        </p:spPr>
        <p:txBody>
          <a:bodyPr/>
          <a:lstStyle/>
          <a:p>
            <a:pPr algn="l"/>
            <a:r>
              <a:rPr lang="cs-CZ" sz="2200" dirty="0" smtClean="0">
                <a:solidFill>
                  <a:srgbClr val="000000"/>
                </a:solidFill>
                <a:cs typeface="Myriad Pro"/>
              </a:rPr>
              <a:t>18</a:t>
            </a:r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. 8. 2015</a:t>
            </a:r>
          </a:p>
          <a:p>
            <a:pPr algn="l"/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PRAHA</a:t>
            </a:r>
          </a:p>
          <a:p>
            <a:pPr algn="l"/>
            <a:endParaRPr lang="en-US" dirty="0">
              <a:latin typeface="Myriad Pro"/>
              <a:cs typeface="Myriad Pro"/>
            </a:endParaRPr>
          </a:p>
        </p:txBody>
      </p:sp>
      <p:pic>
        <p:nvPicPr>
          <p:cNvPr id="2050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PRIORITNÍ OSA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200" b="1" dirty="0"/>
              <a:t>Prioritní osa 1 - </a:t>
            </a:r>
            <a:r>
              <a:rPr lang="cs-CZ" sz="2200" b="1" dirty="0" smtClean="0"/>
              <a:t>Infrastruktura</a:t>
            </a:r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</a:t>
            </a:r>
            <a:r>
              <a:rPr lang="cs-CZ" sz="2200" b="1" dirty="0"/>
              <a:t>1.1 </a:t>
            </a:r>
            <a:r>
              <a:rPr lang="cs-CZ" sz="2200" dirty="0" smtClean="0"/>
              <a:t>Zvýšení </a:t>
            </a:r>
            <a:r>
              <a:rPr lang="cs-CZ" sz="2200" dirty="0"/>
              <a:t>regionální mobility prostřednictvím modernizace a </a:t>
            </a:r>
            <a:r>
              <a:rPr lang="cs-CZ" sz="2200" dirty="0" smtClean="0"/>
              <a:t>		rozvoje sítí </a:t>
            </a:r>
            <a:r>
              <a:rPr lang="cs-CZ" sz="2200" dirty="0"/>
              <a:t>regionální silniční infrastruktury navazující na </a:t>
            </a:r>
            <a:r>
              <a:rPr lang="cs-CZ" sz="2200" dirty="0" smtClean="0"/>
              <a:t>		síť </a:t>
            </a:r>
            <a:r>
              <a:rPr lang="cs-CZ" sz="2200" dirty="0"/>
              <a:t>TEN-T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1.2 </a:t>
            </a:r>
            <a:r>
              <a:rPr lang="cs-CZ" sz="2200" dirty="0"/>
              <a:t>Zvýšení podílu udržitelných forem dopravy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1.3 </a:t>
            </a:r>
            <a:r>
              <a:rPr lang="cs-CZ" sz="2200" dirty="0"/>
              <a:t>Zvýšení připravenosti k řešení a řízení rizik a </a:t>
            </a:r>
            <a:r>
              <a:rPr lang="cs-CZ" sz="2200" dirty="0" smtClean="0"/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668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21254"/>
            <a:ext cx="8676456" cy="4957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cs-CZ" sz="2200" b="1" dirty="0" smtClean="0"/>
          </a:p>
          <a:p>
            <a:r>
              <a:rPr lang="cs-CZ" sz="2200" b="1" dirty="0" smtClean="0"/>
              <a:t>945 </a:t>
            </a:r>
            <a:r>
              <a:rPr lang="cs-CZ" sz="2200" b="1" dirty="0"/>
              <a:t>mil. </a:t>
            </a:r>
            <a:r>
              <a:rPr lang="cs-CZ" sz="2200" b="1" dirty="0" smtClean="0"/>
              <a:t>EUR</a:t>
            </a:r>
          </a:p>
          <a:p>
            <a:endParaRPr lang="cs-CZ" sz="2200" b="1" dirty="0"/>
          </a:p>
          <a:p>
            <a:pPr lvl="0"/>
            <a:r>
              <a:rPr lang="cs-CZ" sz="2200" dirty="0"/>
              <a:t>r</a:t>
            </a:r>
            <a:r>
              <a:rPr lang="cs-CZ" sz="2200" dirty="0" smtClean="0"/>
              <a:t>ekonstrukce</a:t>
            </a:r>
            <a:r>
              <a:rPr lang="cs-CZ" sz="2200" dirty="0"/>
              <a:t>, modernizace, popř. výstavba vybraných úseků silnic II. třídy a vybraných úseků silnic III. </a:t>
            </a:r>
            <a:r>
              <a:rPr lang="cs-CZ" sz="2200" dirty="0" smtClean="0"/>
              <a:t>třídy,</a:t>
            </a:r>
            <a:br>
              <a:rPr lang="cs-CZ" sz="2200" dirty="0" smtClean="0"/>
            </a:br>
            <a:r>
              <a:rPr lang="cs-CZ" sz="2200" dirty="0" smtClean="0"/>
              <a:t>které </a:t>
            </a:r>
            <a:r>
              <a:rPr lang="cs-CZ" sz="2200" dirty="0"/>
              <a:t>plní funkce silnic vyšší třídy</a:t>
            </a:r>
          </a:p>
          <a:p>
            <a:pPr lvl="0"/>
            <a:r>
              <a:rPr lang="cs-CZ" sz="2200" dirty="0"/>
              <a:t>r</a:t>
            </a:r>
            <a:r>
              <a:rPr lang="cs-CZ" sz="2200" dirty="0" smtClean="0"/>
              <a:t>ealizace v rámci Prioritní regionální silniční sítě na území celé ČR mimo území hl. m. Prahy</a:t>
            </a:r>
          </a:p>
          <a:p>
            <a:pPr lvl="0"/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Příjemci: </a:t>
            </a:r>
            <a:r>
              <a:rPr lang="cs-CZ" sz="2200" b="1" dirty="0">
                <a:solidFill>
                  <a:srgbClr val="FF0000"/>
                </a:solidFill>
              </a:rPr>
              <a:t>kraje, organizace zřizované nebo zakládané kraji</a:t>
            </a:r>
            <a:endParaRPr lang="cs-CZ" sz="2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/>
            <a:endParaRPr lang="cs-CZ" sz="2200" dirty="0"/>
          </a:p>
          <a:p>
            <a:pPr marL="0" lvl="0" indent="0">
              <a:buNone/>
            </a:pPr>
            <a:endParaRPr lang="cs-CZ" sz="2200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</a:t>
            </a:r>
            <a:r>
              <a:rPr lang="cs-CZ" sz="2000" b="1" dirty="0" smtClean="0"/>
              <a:t>1.1 </a:t>
            </a:r>
            <a:r>
              <a:rPr lang="cs-CZ" sz="2000" b="1" dirty="0"/>
              <a:t>Zvýšení regionální mobility prostřednictvím </a:t>
            </a:r>
            <a:r>
              <a:rPr lang="cs-CZ" sz="2000" b="1" dirty="0" smtClean="0"/>
              <a:t>modernizace</a:t>
            </a:r>
            <a:br>
              <a:rPr lang="cs-CZ" sz="2000" b="1" dirty="0" smtClean="0"/>
            </a:br>
            <a:r>
              <a:rPr lang="cs-CZ" sz="2000" b="1" dirty="0" smtClean="0"/>
              <a:t>a rozvoje </a:t>
            </a:r>
            <a:r>
              <a:rPr lang="cs-CZ" sz="2000" b="1" dirty="0"/>
              <a:t>sítí regionální silniční infrastruktury navazující na </a:t>
            </a:r>
            <a:r>
              <a:rPr lang="cs-CZ" sz="2000" b="1" dirty="0" smtClean="0"/>
              <a:t>síť </a:t>
            </a:r>
            <a:r>
              <a:rPr lang="cs-CZ" sz="2000" b="1" dirty="0"/>
              <a:t>TEN-T</a:t>
            </a:r>
          </a:p>
          <a:p>
            <a:pPr lvl="0" algn="ctr">
              <a:spcBef>
                <a:spcPct val="0"/>
              </a:spcBef>
            </a:pP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12545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cs-CZ" sz="2200" b="1" dirty="0" smtClean="0"/>
              <a:t>473 </a:t>
            </a:r>
            <a:r>
              <a:rPr lang="cs-CZ" sz="2200" b="1" dirty="0"/>
              <a:t>mil. </a:t>
            </a:r>
            <a:r>
              <a:rPr lang="cs-CZ" sz="2200" b="1" dirty="0" smtClean="0"/>
              <a:t>EUR</a:t>
            </a:r>
          </a:p>
          <a:p>
            <a:endParaRPr lang="cs-CZ" sz="2200" b="1" dirty="0"/>
          </a:p>
          <a:p>
            <a:pPr lvl="0"/>
            <a:r>
              <a:rPr lang="cs-CZ" sz="2200" dirty="0"/>
              <a:t>přestupní terminály pro veřejnou dopravu</a:t>
            </a:r>
          </a:p>
          <a:p>
            <a:pPr lvl="0"/>
            <a:r>
              <a:rPr lang="cs-CZ" sz="2200" dirty="0"/>
              <a:t>aplikace moderních technologií v dopravě </a:t>
            </a:r>
          </a:p>
          <a:p>
            <a:pPr lvl="0"/>
            <a:r>
              <a:rPr lang="cs-CZ" sz="2200" dirty="0"/>
              <a:t>nákup </a:t>
            </a:r>
            <a:r>
              <a:rPr lang="cs-CZ" sz="2200" dirty="0" err="1"/>
              <a:t>nízkoemisních</a:t>
            </a:r>
            <a:r>
              <a:rPr lang="cs-CZ" sz="2200" dirty="0"/>
              <a:t> a bezemisních vozidel, </a:t>
            </a:r>
            <a:r>
              <a:rPr lang="cs-CZ" sz="2200" dirty="0" smtClean="0"/>
              <a:t>plnicí a dobíjecí stanice</a:t>
            </a:r>
            <a:endParaRPr lang="cs-CZ" sz="2200" dirty="0"/>
          </a:p>
          <a:p>
            <a:pPr lvl="0"/>
            <a:r>
              <a:rPr lang="cs-CZ" sz="2200" dirty="0"/>
              <a:t>zvýšení bezpečnosti železniční, silniční, cyklistické a pěší dopravy</a:t>
            </a:r>
          </a:p>
          <a:p>
            <a:pPr lvl="0"/>
            <a:r>
              <a:rPr lang="cs-CZ" sz="2200" dirty="0"/>
              <a:t>rozvoj </a:t>
            </a:r>
            <a:r>
              <a:rPr lang="cs-CZ" sz="2200" dirty="0" err="1"/>
              <a:t>cyklodopravy</a:t>
            </a:r>
            <a:r>
              <a:rPr lang="cs-CZ" sz="2200" dirty="0"/>
              <a:t> a rozvoj zelené </a:t>
            </a:r>
            <a:r>
              <a:rPr lang="cs-CZ" sz="2200" dirty="0" smtClean="0"/>
              <a:t>infrastruktury</a:t>
            </a:r>
          </a:p>
          <a:p>
            <a:pPr lvl="0"/>
            <a:endParaRPr lang="cs-CZ" sz="1000" dirty="0" smtClean="0"/>
          </a:p>
          <a:p>
            <a:pPr marL="0" indent="0">
              <a:buNone/>
            </a:pPr>
            <a:r>
              <a:rPr lang="cs-CZ" sz="1600" b="1" dirty="0" smtClean="0"/>
              <a:t>Příjemci: </a:t>
            </a:r>
            <a:r>
              <a:rPr lang="cs-CZ" sz="1600" b="1" dirty="0" smtClean="0">
                <a:solidFill>
                  <a:srgbClr val="FF0000"/>
                </a:solidFill>
              </a:rPr>
              <a:t>kraje</a:t>
            </a:r>
            <a:r>
              <a:rPr lang="cs-CZ" sz="1600" dirty="0" smtClean="0"/>
              <a:t>, obce, dobrovolné svazky obcí</a:t>
            </a:r>
            <a:r>
              <a:rPr lang="cs-CZ" sz="1600" dirty="0"/>
              <a:t>, organizace zřizované nebo zakládané </a:t>
            </a:r>
            <a:r>
              <a:rPr lang="cs-CZ" sz="1600" dirty="0" smtClean="0"/>
              <a:t>kraji, organizace zřizované nebo zakládané obcemi, organizace zřizované nebo zakládané dobrovolnými svazky obcí, provozovatelé dráhy nebo drážní dopravy, dopravci ve veřejné linkové dopravě, Ministerstvo dopravy ČR, subjekty zajišťující dopravní obslužnost</a:t>
            </a:r>
            <a:endParaRPr lang="cs-CZ" sz="1600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1.2 Zvýšení podílu udržitelných forem dopravy</a:t>
            </a:r>
          </a:p>
          <a:p>
            <a:pPr lvl="0" algn="ctr">
              <a:spcBef>
                <a:spcPct val="0"/>
              </a:spcBef>
            </a:pP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411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cs-CZ" sz="2200" b="1" dirty="0"/>
              <a:t>151 mil. </a:t>
            </a:r>
            <a:r>
              <a:rPr lang="cs-CZ" sz="2200" b="1" dirty="0" smtClean="0"/>
              <a:t>EUR</a:t>
            </a:r>
          </a:p>
          <a:p>
            <a:endParaRPr lang="cs-CZ" sz="2200" b="1" dirty="0" smtClean="0"/>
          </a:p>
          <a:p>
            <a:pPr>
              <a:spcBef>
                <a:spcPts val="0"/>
              </a:spcBef>
            </a:pPr>
            <a:r>
              <a:rPr lang="cs-CZ" sz="2200" dirty="0" smtClean="0"/>
              <a:t>modernizace </a:t>
            </a:r>
            <a:r>
              <a:rPr lang="cs-CZ" sz="2200" dirty="0"/>
              <a:t>stanic složek IZS pro zajištění jejich odolnosti při mimořádné události (např. směřující k energetické soběstačnosti stanic) </a:t>
            </a:r>
            <a:endParaRPr lang="cs-CZ" sz="2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technika a prostředky pro řešení mimořádných událostí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modernizace </a:t>
            </a:r>
            <a:r>
              <a:rPr lang="cs-CZ" sz="2200" dirty="0"/>
              <a:t>výcvikových zařízení a </a:t>
            </a:r>
            <a:r>
              <a:rPr lang="cs-CZ" sz="2200" dirty="0" smtClean="0"/>
              <a:t>trenažerů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smtClean="0"/>
              <a:t>ve vybraném území, kde dochází ke kumulaci negativních jevů (sucha, přívalové deště, mráz, orkány, havárie nebezpečných látek apod.) - viz Příloha č. 6 PD IROP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57150" lvl="0" indent="0">
              <a:buNone/>
            </a:pPr>
            <a:r>
              <a:rPr lang="cs-CZ" sz="1600" b="1" dirty="0"/>
              <a:t>Příjemci: </a:t>
            </a:r>
            <a:r>
              <a:rPr lang="cs-CZ" sz="1600" dirty="0"/>
              <a:t>základní složky IZS (HZS, PČR, </a:t>
            </a:r>
            <a:r>
              <a:rPr lang="cs-CZ" sz="1600" b="1" dirty="0">
                <a:solidFill>
                  <a:srgbClr val="FF0000"/>
                </a:solidFill>
              </a:rPr>
              <a:t>ZZS</a:t>
            </a:r>
            <a:r>
              <a:rPr lang="cs-CZ" sz="1600" dirty="0"/>
              <a:t>), obce, které zřizují jednotky požární ochrany (§ 29 zákona č. 133/1985 Sb., o požární ochraně) - jednotky sboru dobrovolných hasičů kategorie II a III (podle přílohy zákona o požární ochraně</a:t>
            </a:r>
            <a:r>
              <a:rPr lang="cs-CZ" sz="1600" dirty="0" smtClean="0"/>
              <a:t>); organizační </a:t>
            </a:r>
            <a:r>
              <a:rPr lang="cs-CZ" sz="1600" dirty="0"/>
              <a:t>složky státu a jimi zřizované nebo zakládané organizace, které zajišťují vzdělávání a výcvik složek IZS</a:t>
            </a:r>
            <a:endParaRPr lang="cs-CZ" sz="16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1.3 Zvýšení připravenosti k řešení a řízení rizik a katastrof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538"/>
            <a:ext cx="9144000" cy="114300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2: </a:t>
            </a:r>
            <a:r>
              <a:rPr lang="cs-CZ" sz="2000" dirty="0" smtClean="0"/>
              <a:t>Zkvalitnění </a:t>
            </a:r>
            <a:r>
              <a:rPr lang="cs-CZ" sz="2000" dirty="0"/>
              <a:t>veřejných služeb a podmínek života pro obyvatele regionů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4514849" cy="300990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00" y="781050"/>
            <a:ext cx="4685221" cy="3009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93" y="3791201"/>
            <a:ext cx="4825356" cy="31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prioritní osa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2 - Lidé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2.1 </a:t>
            </a:r>
            <a:r>
              <a:rPr lang="cs-CZ" sz="2200" dirty="0" smtClean="0"/>
              <a:t>Zvýšení kvality a dostupnosti služeb vedoucí k sociální 			inkluzi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2.2 </a:t>
            </a:r>
            <a:r>
              <a:rPr lang="cs-CZ" sz="2200" dirty="0" smtClean="0"/>
              <a:t>Vznik nových a rozvoj existujících podnikatelských aktivit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		v oblasti sociálního podnikání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2.3 </a:t>
            </a:r>
            <a:r>
              <a:rPr lang="cs-CZ" sz="2200" dirty="0" smtClean="0"/>
              <a:t>Rozvoj infrastruktury pro poskytování zdravotních služeb a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		péče o zdraví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2.4 </a:t>
            </a:r>
            <a:r>
              <a:rPr lang="cs-CZ" sz="2200" dirty="0" smtClean="0"/>
              <a:t>Zvýšení kvality a dostupnosti infrastruktury pro vzdělávání 		a celoživotní učení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2.5 </a:t>
            </a:r>
            <a:r>
              <a:rPr lang="cs-CZ" sz="2200" dirty="0" smtClean="0"/>
              <a:t>Snížení energetické náročnosti v sektoru bydlení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15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411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/>
              <a:t>338 mil. </a:t>
            </a:r>
            <a:r>
              <a:rPr lang="cs-CZ" sz="2200" b="1" dirty="0" smtClean="0"/>
              <a:t>EUR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zřizování </a:t>
            </a:r>
            <a:r>
              <a:rPr lang="cs-CZ" sz="2200" dirty="0"/>
              <a:t>a rekonstrukce zařízení pro dosažení </a:t>
            </a:r>
            <a:r>
              <a:rPr lang="cs-CZ" sz="2200" dirty="0" err="1"/>
              <a:t>deinstitucionalizované</a:t>
            </a:r>
            <a:r>
              <a:rPr lang="cs-CZ" sz="2200" dirty="0"/>
              <a:t> péče – transformace sociálních ústavů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zřizování a rekonstrukce zařízení komunitní péče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infrastruktura komunitních </a:t>
            </a:r>
            <a:r>
              <a:rPr lang="cs-CZ" sz="2200" dirty="0" smtClean="0"/>
              <a:t>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pořízení bytů a bytových domů pro </a:t>
            </a:r>
            <a:r>
              <a:rPr lang="cs-CZ" sz="2200" dirty="0" smtClean="0"/>
              <a:t>sociální </a:t>
            </a:r>
            <a:r>
              <a:rPr lang="cs-CZ" sz="2200" dirty="0"/>
              <a:t>bydlení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nebudou </a:t>
            </a:r>
            <a:r>
              <a:rPr lang="cs-CZ" sz="2200" dirty="0"/>
              <a:t>podporovány ubytovny, </a:t>
            </a:r>
            <a:r>
              <a:rPr lang="cs-CZ" sz="2200" dirty="0" err="1" smtClean="0"/>
              <a:t>substandardní</a:t>
            </a:r>
            <a:r>
              <a:rPr lang="cs-CZ" sz="2200" dirty="0" smtClean="0"/>
              <a:t> 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a segregované bydlení</a:t>
            </a:r>
          </a:p>
          <a:p>
            <a:pPr marL="57150" indent="0">
              <a:buNone/>
            </a:pPr>
            <a:endParaRPr lang="cs-CZ" sz="1200" b="1" dirty="0" smtClean="0"/>
          </a:p>
          <a:p>
            <a:pPr marL="57150" indent="0">
              <a:buNone/>
            </a:pPr>
            <a:r>
              <a:rPr lang="cs-CZ" sz="1600" b="1" dirty="0" smtClean="0"/>
              <a:t>Příjemci</a:t>
            </a:r>
            <a:r>
              <a:rPr lang="cs-CZ" sz="1600" b="1" dirty="0"/>
              <a:t>: </a:t>
            </a:r>
            <a:r>
              <a:rPr lang="cs-CZ" sz="1600" dirty="0" smtClean="0"/>
              <a:t>nestátní </a:t>
            </a:r>
            <a:r>
              <a:rPr lang="cs-CZ" sz="1600" dirty="0"/>
              <a:t>neziskové organizace, organizační složky státu, příspěvkové organizace organizačních složek státu, </a:t>
            </a:r>
            <a:r>
              <a:rPr lang="cs-CZ" sz="1600" b="1" dirty="0" smtClean="0">
                <a:solidFill>
                  <a:srgbClr val="FF0000"/>
                </a:solidFill>
              </a:rPr>
              <a:t>kraje</a:t>
            </a:r>
            <a:r>
              <a:rPr lang="cs-CZ" sz="1600" dirty="0"/>
              <a:t>, organizace zřizované </a:t>
            </a:r>
            <a:r>
              <a:rPr lang="cs-CZ" sz="1600" dirty="0" smtClean="0"/>
              <a:t>nebo zakládané </a:t>
            </a:r>
            <a:r>
              <a:rPr lang="cs-CZ" sz="1600" dirty="0"/>
              <a:t>kraji, </a:t>
            </a:r>
            <a:r>
              <a:rPr lang="cs-CZ" sz="1600" dirty="0" smtClean="0"/>
              <a:t>obce</a:t>
            </a:r>
            <a:r>
              <a:rPr lang="cs-CZ" sz="1600" dirty="0"/>
              <a:t>, organizace zřizované nebo zakládané </a:t>
            </a:r>
            <a:r>
              <a:rPr lang="cs-CZ" sz="1600" dirty="0" smtClean="0"/>
              <a:t>obcemi, dobrovolné </a:t>
            </a:r>
            <a:r>
              <a:rPr lang="cs-CZ" sz="1600" dirty="0"/>
              <a:t>svazky obcí, organizace zřizované nebo zakládané dobrovolnými svazky </a:t>
            </a:r>
            <a:r>
              <a:rPr lang="cs-CZ" sz="1600" dirty="0" smtClean="0"/>
              <a:t>obcí, církve, církevní </a:t>
            </a:r>
            <a:r>
              <a:rPr lang="cs-CZ" sz="1600" dirty="0"/>
              <a:t>organizace</a:t>
            </a:r>
          </a:p>
          <a:p>
            <a:pPr marL="57150" indent="0">
              <a:buNone/>
            </a:pPr>
            <a:endParaRPr lang="cs-CZ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2.1 Zvýšení kvality a dostupnosti služeb vedoucí k sociální </a:t>
            </a:r>
            <a:r>
              <a:rPr lang="cs-CZ" sz="2000" b="1" dirty="0" smtClean="0"/>
              <a:t>inkluzi</a:t>
            </a:r>
            <a:endParaRPr lang="cs-CZ" sz="20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411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26 </a:t>
            </a:r>
            <a:r>
              <a:rPr lang="cs-CZ" sz="2200" b="1" dirty="0"/>
              <a:t>mil. </a:t>
            </a:r>
            <a:r>
              <a:rPr lang="cs-CZ" sz="2200" b="1" dirty="0" smtClean="0"/>
              <a:t>EUR</a:t>
            </a:r>
          </a:p>
          <a:p>
            <a:pPr marL="0" indent="0">
              <a:buNone/>
            </a:pPr>
            <a:endParaRPr lang="cs-CZ" sz="1200" dirty="0" smtClean="0"/>
          </a:p>
          <a:p>
            <a:pPr lvl="0"/>
            <a:r>
              <a:rPr lang="cs-CZ" sz="2200" dirty="0"/>
              <a:t>výstavba, rekonstrukce, rozšíření a vybavení sociálních </a:t>
            </a:r>
            <a:r>
              <a:rPr lang="cs-CZ" sz="2200" dirty="0" smtClean="0"/>
              <a:t>podniků</a:t>
            </a:r>
            <a:endParaRPr lang="cs-CZ" sz="2200" dirty="0"/>
          </a:p>
          <a:p>
            <a:pPr lvl="0"/>
            <a:r>
              <a:rPr lang="cs-CZ" sz="2200" dirty="0"/>
              <a:t>návaznost na aktivity OP </a:t>
            </a:r>
            <a:r>
              <a:rPr lang="cs-CZ" sz="2200" dirty="0" smtClean="0"/>
              <a:t>Zaměstnanost:</a:t>
            </a:r>
            <a:endParaRPr lang="cs-CZ" sz="2200" dirty="0"/>
          </a:p>
          <a:p>
            <a:pPr lvl="1"/>
            <a:r>
              <a:rPr lang="cs-CZ" sz="2200" dirty="0"/>
              <a:t>zavedení systému podpory startu, rozvoje a udržitelnosti sociálních podniků; </a:t>
            </a:r>
          </a:p>
          <a:p>
            <a:pPr lvl="1"/>
            <a:r>
              <a:rPr lang="cs-CZ" sz="2200" dirty="0"/>
              <a:t>vzdělávání osob sociálně vyloučených a osob ohrožených sociálním vyloučením na trhu práce s cílem podpory vzniku nových podnikatelských aktivit zaměřených na sociální </a:t>
            </a:r>
            <a:r>
              <a:rPr lang="cs-CZ" sz="2200" dirty="0" smtClean="0"/>
              <a:t>podnikání</a:t>
            </a:r>
          </a:p>
          <a:p>
            <a:pPr marL="457200" lvl="1" indent="0">
              <a:buNone/>
            </a:pPr>
            <a:endParaRPr lang="cs-CZ" sz="12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sz="1400" b="1" dirty="0"/>
              <a:t>Příjemci: </a:t>
            </a:r>
            <a:r>
              <a:rPr lang="cs-CZ" sz="1400" dirty="0"/>
              <a:t>osoby samostatně výdělečné činné, malé a střední podniky, obce, </a:t>
            </a:r>
            <a:r>
              <a:rPr lang="cs-CZ" sz="1400" b="1" dirty="0">
                <a:solidFill>
                  <a:srgbClr val="FF0000"/>
                </a:solidFill>
              </a:rPr>
              <a:t>kraje</a:t>
            </a:r>
            <a:r>
              <a:rPr lang="cs-CZ" sz="1400" dirty="0"/>
              <a:t>, organizace zřizované nebo zakládané kraji, organizace zřizované nebo zakládané obcemi, dobrovolné svazky obcí, organizace zřizované nebo zakládané dobrovolnými svazky obcí, nestátní neziskové organizace, </a:t>
            </a:r>
            <a:r>
              <a:rPr lang="cs-CZ" sz="1400" dirty="0">
                <a:solidFill>
                  <a:prstClr val="black"/>
                </a:solidFill>
              </a:rPr>
              <a:t>církve a církevní </a:t>
            </a:r>
            <a:r>
              <a:rPr lang="cs-CZ" sz="1400" dirty="0" err="1" smtClean="0">
                <a:solidFill>
                  <a:prstClr val="black"/>
                </a:solidFill>
              </a:rPr>
              <a:t>org</a:t>
            </a:r>
            <a:r>
              <a:rPr lang="cs-CZ" sz="1400" dirty="0" smtClean="0">
                <a:solidFill>
                  <a:prstClr val="black"/>
                </a:solidFill>
              </a:rPr>
              <a:t>.</a:t>
            </a:r>
            <a:endParaRPr lang="cs-CZ" sz="14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2.2 Vznik nových a rozvoj existujících podnikatelských </a:t>
            </a:r>
            <a:r>
              <a:rPr lang="cs-CZ" sz="2000" b="1" dirty="0" smtClean="0"/>
              <a:t>aktivit</a:t>
            </a:r>
          </a:p>
          <a:p>
            <a:pPr algn="ctr">
              <a:lnSpc>
                <a:spcPct val="150000"/>
              </a:lnSpc>
            </a:pPr>
            <a:r>
              <a:rPr lang="cs-CZ" sz="2000" b="1" dirty="0" smtClean="0"/>
              <a:t>v </a:t>
            </a:r>
            <a:r>
              <a:rPr lang="cs-CZ" sz="2000" b="1" dirty="0"/>
              <a:t>oblasti sociálního podnikání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411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284 </a:t>
            </a:r>
            <a:r>
              <a:rPr lang="cs-CZ" sz="2200" b="1" dirty="0"/>
              <a:t>mil. </a:t>
            </a:r>
            <a:r>
              <a:rPr lang="cs-CZ" sz="2200" b="1" dirty="0" smtClean="0"/>
              <a:t>EUR</a:t>
            </a:r>
          </a:p>
          <a:p>
            <a:pPr marL="0" indent="0">
              <a:buNone/>
            </a:pPr>
            <a:endParaRPr lang="cs-CZ" sz="2200" dirty="0"/>
          </a:p>
          <a:p>
            <a:pPr lvl="0"/>
            <a:r>
              <a:rPr lang="cs-CZ" sz="2200" dirty="0"/>
              <a:t>pořízení přístrojů a nezbytné stavební úpravy pro vysoce specializovanou péči (síť </a:t>
            </a:r>
            <a:r>
              <a:rPr lang="cs-CZ" sz="2200" dirty="0" err="1"/>
              <a:t>onkogynekologických</a:t>
            </a:r>
            <a:r>
              <a:rPr lang="cs-CZ" sz="2200" dirty="0"/>
              <a:t> </a:t>
            </a:r>
            <a:br>
              <a:rPr lang="cs-CZ" sz="2200" dirty="0"/>
            </a:br>
            <a:r>
              <a:rPr lang="cs-CZ" sz="2200" dirty="0"/>
              <a:t>a perinatologických pracovišť) </a:t>
            </a:r>
          </a:p>
          <a:p>
            <a:r>
              <a:rPr lang="cs-CZ" sz="2200" dirty="0" smtClean="0"/>
              <a:t>modernizace </a:t>
            </a:r>
            <a:r>
              <a:rPr lang="cs-CZ" sz="2200" dirty="0"/>
              <a:t>přístrojového vybavení nemocnic pro návaznou péči</a:t>
            </a:r>
          </a:p>
          <a:p>
            <a:r>
              <a:rPr lang="cs-CZ" sz="2200" dirty="0" smtClean="0"/>
              <a:t>opatření </a:t>
            </a:r>
            <a:r>
              <a:rPr lang="cs-CZ" sz="2200" dirty="0"/>
              <a:t>směřující k transformaci psychiatrické péče </a:t>
            </a:r>
            <a:br>
              <a:rPr lang="cs-CZ" sz="2200" dirty="0"/>
            </a:br>
            <a:r>
              <a:rPr lang="cs-CZ" sz="2200" dirty="0"/>
              <a:t>(např. centra duševního zdraví, zázemí pro mobilní týmy, psychiatrické ordinace)</a:t>
            </a:r>
          </a:p>
          <a:p>
            <a:pPr marL="57150" indent="0">
              <a:buNone/>
            </a:pPr>
            <a:endParaRPr lang="cs-CZ" sz="2200" b="1" dirty="0" smtClean="0"/>
          </a:p>
          <a:p>
            <a:pPr marL="57150" indent="0">
              <a:buNone/>
            </a:pPr>
            <a:r>
              <a:rPr lang="cs-CZ" sz="1800" b="1" dirty="0" smtClean="0"/>
              <a:t>Příjemci: </a:t>
            </a:r>
            <a:r>
              <a:rPr lang="cs-CZ" sz="1800" dirty="0" smtClean="0"/>
              <a:t>PO MZd, </a:t>
            </a:r>
            <a:r>
              <a:rPr lang="cs-CZ" sz="1800" b="1" dirty="0" smtClean="0">
                <a:solidFill>
                  <a:srgbClr val="FF0000"/>
                </a:solidFill>
              </a:rPr>
              <a:t>kraje</a:t>
            </a:r>
            <a:r>
              <a:rPr lang="cs-CZ" sz="1800" dirty="0" smtClean="0"/>
              <a:t>, organizace zřizované a zakládané kraji/obcemi, obce, DSO, NNO, subjekty poskytující veřejnou službu, církve, církevní organizace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2.3 Rozvoj infrastruktury pro poskytování zdravotních služeb </a:t>
            </a:r>
            <a:r>
              <a:rPr lang="cs-CZ" sz="2000" b="1" dirty="0" smtClean="0"/>
              <a:t>a péče </a:t>
            </a:r>
            <a:r>
              <a:rPr lang="cs-CZ" sz="2000" b="1" dirty="0"/>
              <a:t>o zdraví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411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473 </a:t>
            </a:r>
            <a:r>
              <a:rPr lang="cs-CZ" sz="2200" b="1" dirty="0"/>
              <a:t>mil. EUR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dirty="0" smtClean="0"/>
              <a:t>výstavba a v </a:t>
            </a:r>
            <a:r>
              <a:rPr lang="cs-CZ" sz="2200" dirty="0"/>
              <a:t>odůvodněných </a:t>
            </a:r>
            <a:r>
              <a:rPr lang="cs-CZ" sz="2200" dirty="0" smtClean="0"/>
              <a:t>případech rozšíření </a:t>
            </a:r>
            <a:r>
              <a:rPr lang="cs-CZ" sz="2200" dirty="0"/>
              <a:t>kapacit pro předškolní vzdělávání</a:t>
            </a:r>
          </a:p>
          <a:p>
            <a:pPr lvl="0"/>
            <a:r>
              <a:rPr lang="cs-CZ" sz="2200" dirty="0" smtClean="0"/>
              <a:t>výstavba a rozšiřování kapacit základních škol v sociálně vyloučených lokalitách</a:t>
            </a:r>
          </a:p>
          <a:p>
            <a:pPr lvl="0"/>
            <a:r>
              <a:rPr lang="cs-CZ" sz="2200" dirty="0" smtClean="0"/>
              <a:t>výstavba, rekonstrukce a vybavení učeben, laboratoří, dílen a pozemků pro výuku přírodovědných, technických, jazykových a počítačových oborů a předmětů</a:t>
            </a:r>
          </a:p>
          <a:p>
            <a:pPr lvl="0"/>
            <a:r>
              <a:rPr lang="cs-CZ" sz="2200" dirty="0" smtClean="0"/>
              <a:t>úpravy </a:t>
            </a:r>
            <a:r>
              <a:rPr lang="cs-CZ" sz="2200" dirty="0"/>
              <a:t>budov a učeben, vybavení pro žáky se specifickými vzdělávacími </a:t>
            </a:r>
            <a:r>
              <a:rPr lang="cs-CZ" sz="2200" dirty="0" smtClean="0"/>
              <a:t>potřebami</a:t>
            </a:r>
          </a:p>
          <a:p>
            <a:pPr lvl="0"/>
            <a:r>
              <a:rPr lang="cs-CZ" sz="2200" dirty="0" smtClean="0"/>
              <a:t>rozvoj </a:t>
            </a:r>
            <a:r>
              <a:rPr lang="cs-CZ" sz="2200" dirty="0"/>
              <a:t>vnitřní konektivity škol a školských zařízení, připojení k internetu</a:t>
            </a:r>
          </a:p>
          <a:p>
            <a:pPr marL="57150" indent="0">
              <a:buNone/>
            </a:pPr>
            <a:endParaRPr lang="cs-CZ" sz="22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2.4 Zvýšení kvality a dostupnosti infrastruktury pro vzdělávání </a:t>
            </a:r>
            <a:endParaRPr lang="cs-CZ" sz="2000" b="1" dirty="0" smtClean="0"/>
          </a:p>
          <a:p>
            <a:pPr algn="ctr">
              <a:lnSpc>
                <a:spcPct val="150000"/>
              </a:lnSpc>
            </a:pPr>
            <a:r>
              <a:rPr lang="cs-CZ" sz="2000" b="1" dirty="0" smtClean="0"/>
              <a:t>a </a:t>
            </a:r>
            <a:r>
              <a:rPr lang="cs-CZ" sz="2000" b="1" dirty="0"/>
              <a:t>celoživotní učení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en-US" dirty="0" smtClean="0"/>
              <a:t>Program</a:t>
            </a:r>
            <a:r>
              <a:rPr lang="cs-CZ" dirty="0" smtClean="0"/>
              <a:t> SEMINÁŘE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9585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/>
              <a:t>9:00 – 9:30</a:t>
            </a:r>
            <a:r>
              <a:rPr lang="cs-CZ" sz="2000" b="1" dirty="0"/>
              <a:t>	</a:t>
            </a:r>
            <a:r>
              <a:rPr lang="cs-CZ" sz="2000" b="1" dirty="0" smtClean="0"/>
              <a:t>	Prezence </a:t>
            </a:r>
            <a:r>
              <a:rPr lang="cs-CZ" sz="2000" b="1" dirty="0"/>
              <a:t>účastníků	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9:30 – </a:t>
            </a:r>
            <a:r>
              <a:rPr lang="cs-CZ" sz="2000" dirty="0" smtClean="0"/>
              <a:t>10:00		</a:t>
            </a:r>
            <a:r>
              <a:rPr lang="cs-CZ" sz="2000" b="1" dirty="0" smtClean="0"/>
              <a:t>Zahájení</a:t>
            </a:r>
            <a:r>
              <a:rPr lang="cs-CZ" sz="2000" b="1" dirty="0"/>
              <a:t>, představení Integrovaného regionálního </a:t>
            </a:r>
            <a:r>
              <a:rPr lang="cs-CZ" sz="2000" b="1" dirty="0" smtClean="0"/>
              <a:t>					operačního </a:t>
            </a:r>
            <a:r>
              <a:rPr lang="cs-CZ" sz="2000" b="1" dirty="0"/>
              <a:t>programu, rolí </a:t>
            </a:r>
            <a:r>
              <a:rPr lang="cs-CZ" sz="2000" b="1" dirty="0" smtClean="0"/>
              <a:t>Řídicího </a:t>
            </a:r>
            <a:r>
              <a:rPr lang="cs-CZ" sz="2000" b="1" dirty="0"/>
              <a:t>orgánu IROP a </a:t>
            </a:r>
            <a:r>
              <a:rPr lang="cs-CZ" sz="2000" b="1" dirty="0" smtClean="0"/>
              <a:t>					Centra </a:t>
            </a:r>
            <a:r>
              <a:rPr lang="cs-CZ" sz="2000" b="1" dirty="0"/>
              <a:t>pro regionální rozvoj České republiky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10:00 </a:t>
            </a:r>
            <a:r>
              <a:rPr lang="cs-CZ" sz="2000" dirty="0"/>
              <a:t>– </a:t>
            </a:r>
            <a:r>
              <a:rPr lang="cs-CZ" sz="2000" dirty="0" smtClean="0"/>
              <a:t>12:30</a:t>
            </a:r>
            <a:r>
              <a:rPr lang="cs-CZ" sz="2000" dirty="0"/>
              <a:t>	</a:t>
            </a:r>
            <a:r>
              <a:rPr lang="cs-CZ" sz="2000" b="1" dirty="0" smtClean="0"/>
              <a:t>1. výzva IROP „Vybrané úseky silnic II. a III. třídy”: 					parametry </a:t>
            </a:r>
            <a:r>
              <a:rPr lang="cs-CZ" sz="2000" b="1" dirty="0"/>
              <a:t>výzvy, </a:t>
            </a:r>
            <a:r>
              <a:rPr lang="cs-CZ" sz="2000" b="1" dirty="0" smtClean="0"/>
              <a:t>podporované </a:t>
            </a:r>
            <a:r>
              <a:rPr lang="cs-CZ" sz="2000" b="1" dirty="0"/>
              <a:t>aktivity, </a:t>
            </a:r>
            <a:r>
              <a:rPr lang="cs-CZ" sz="2000" b="1" dirty="0" smtClean="0"/>
              <a:t>výše a míra 				podpory, způsobilé výdaje, povinné přílohy žádosti</a:t>
            </a:r>
          </a:p>
          <a:p>
            <a:pPr marL="0" indent="0">
              <a:buNone/>
            </a:pPr>
            <a:r>
              <a:rPr lang="cs-CZ" sz="2000" b="1" dirty="0" smtClean="0"/>
              <a:t>				Další výzvy </a:t>
            </a:r>
            <a:r>
              <a:rPr lang="cs-CZ" sz="2000" b="1" dirty="0"/>
              <a:t>ve Specifickém cíli 1.1 </a:t>
            </a:r>
            <a:r>
              <a:rPr lang="cs-CZ" sz="2000" b="1" dirty="0" smtClean="0"/>
              <a:t>IROP</a:t>
            </a:r>
          </a:p>
          <a:p>
            <a:pPr marL="0" indent="0">
              <a:buNone/>
            </a:pPr>
            <a:r>
              <a:rPr lang="cs-CZ" sz="2000" b="1" dirty="0" smtClean="0"/>
              <a:t>		              Postup pro podání žádosti o podporu v MS2014+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				Systém </a:t>
            </a:r>
            <a:r>
              <a:rPr lang="cs-CZ" sz="2000" b="1" dirty="0"/>
              <a:t>hodnocení projektů a další administrace 					projektu</a:t>
            </a:r>
          </a:p>
          <a:p>
            <a:pPr marL="0" indent="0">
              <a:buNone/>
            </a:pPr>
            <a:r>
              <a:rPr lang="cs-CZ" sz="2000" b="1" dirty="0" smtClean="0"/>
              <a:t>				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12:30 </a:t>
            </a:r>
            <a:r>
              <a:rPr lang="cs-CZ" sz="2000" dirty="0"/>
              <a:t>– </a:t>
            </a:r>
            <a:r>
              <a:rPr lang="cs-CZ" sz="2000" dirty="0" smtClean="0"/>
              <a:t>13:00</a:t>
            </a:r>
            <a:r>
              <a:rPr lang="cs-CZ" sz="2000" b="1" dirty="0"/>
              <a:t>	</a:t>
            </a:r>
            <a:r>
              <a:rPr lang="cs-CZ" sz="2000" b="1" dirty="0" smtClean="0"/>
              <a:t>Přestávka 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13:00 – </a:t>
            </a:r>
            <a:r>
              <a:rPr lang="cs-CZ" sz="2000" dirty="0" smtClean="0"/>
              <a:t>15:00</a:t>
            </a:r>
            <a:r>
              <a:rPr lang="cs-CZ" sz="2000" dirty="0"/>
              <a:t>	</a:t>
            </a:r>
            <a:r>
              <a:rPr lang="cs-CZ" sz="2000" b="1" dirty="0" smtClean="0"/>
              <a:t>Výběrová </a:t>
            </a:r>
            <a:r>
              <a:rPr lang="cs-CZ" sz="2000" b="1" dirty="0"/>
              <a:t>a zadávací řízení</a:t>
            </a:r>
            <a:endParaRPr lang="cs-CZ" sz="20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411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r>
              <a:rPr lang="cs-CZ" sz="2200" dirty="0" smtClean="0"/>
              <a:t>doplňková </a:t>
            </a:r>
            <a:r>
              <a:rPr lang="cs-CZ" sz="2200" dirty="0"/>
              <a:t>zeleň v okolí budov</a:t>
            </a:r>
          </a:p>
          <a:p>
            <a:pPr lvl="0"/>
            <a:r>
              <a:rPr lang="cs-CZ" sz="2200" dirty="0"/>
              <a:t>nelze podporovat všeobecnou vzdělávací </a:t>
            </a:r>
            <a:r>
              <a:rPr lang="cs-CZ" sz="2200" dirty="0" smtClean="0"/>
              <a:t>infrastrukturu</a:t>
            </a:r>
          </a:p>
          <a:p>
            <a:r>
              <a:rPr lang="cs-CZ" sz="2200" dirty="0" smtClean="0"/>
              <a:t>návaznost </a:t>
            </a:r>
            <a:r>
              <a:rPr lang="cs-CZ" sz="2200" dirty="0"/>
              <a:t>na měkké aktivity z OP VVV - Regionální školství </a:t>
            </a:r>
          </a:p>
          <a:p>
            <a:pPr marL="0" lvl="0" indent="0">
              <a:buNone/>
            </a:pPr>
            <a:endParaRPr lang="cs-CZ" sz="2200" dirty="0">
              <a:cs typeface="Arial" charset="0"/>
            </a:endParaRPr>
          </a:p>
          <a:p>
            <a:pPr marL="0" indent="0">
              <a:buNone/>
            </a:pPr>
            <a:r>
              <a:rPr lang="cs-CZ" sz="1800" b="1" dirty="0"/>
              <a:t>Příjemci:</a:t>
            </a:r>
            <a:r>
              <a:rPr lang="cs-CZ" sz="1800" dirty="0"/>
              <a:t> školy a školská zařízení v oblasti předškolního, základního a středního vzdělávání a vyšší odborné školy, další subjekty podílející se na realizaci vzdělávacích aktivit, </a:t>
            </a:r>
            <a:r>
              <a:rPr lang="cs-CZ" sz="1800" b="1" dirty="0">
                <a:solidFill>
                  <a:srgbClr val="FF0000"/>
                </a:solidFill>
              </a:rPr>
              <a:t>kraje</a:t>
            </a:r>
            <a:r>
              <a:rPr lang="cs-CZ" sz="1800" dirty="0"/>
              <a:t>, organizace zřizované nebo zakládané kraji, obce, organizace zřizované nebo zakládané obcemi, nestátní neziskové organizace, církve a církevní organizace, organizační složky státu a jejich příspěvkové </a:t>
            </a:r>
            <a:r>
              <a:rPr lang="cs-CZ" sz="1800" dirty="0" smtClean="0"/>
              <a:t>organizace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2.4 Zvýšení kvality a dostupnosti infrastruktury pro vzdělávání </a:t>
            </a:r>
            <a:endParaRPr lang="cs-CZ" sz="2000" b="1" dirty="0" smtClean="0"/>
          </a:p>
          <a:p>
            <a:pPr algn="ctr">
              <a:lnSpc>
                <a:spcPct val="150000"/>
              </a:lnSpc>
            </a:pPr>
            <a:r>
              <a:rPr lang="cs-CZ" sz="2000" b="1" dirty="0" smtClean="0"/>
              <a:t>a </a:t>
            </a:r>
            <a:r>
              <a:rPr lang="cs-CZ" sz="2000" b="1" dirty="0"/>
              <a:t>celoživotní učení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030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623 </a:t>
            </a:r>
            <a:r>
              <a:rPr lang="cs-CZ" sz="2200" b="1" dirty="0"/>
              <a:t>mil. EUR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dirty="0" smtClean="0"/>
              <a:t>zateplení </a:t>
            </a:r>
            <a:r>
              <a:rPr lang="cs-CZ" sz="2200" dirty="0"/>
              <a:t>obvodového pláště, stěnových, střešních, stropních a podlahových konstrukcí, výměna a rekonstrukce oken a dveří</a:t>
            </a:r>
          </a:p>
          <a:p>
            <a:r>
              <a:rPr lang="cs-CZ" sz="2200" dirty="0"/>
              <a:t>prvky pasivního vytápění a chlazení, stínění a instalace systémů řízeného větrání s rekuperací odpadního </a:t>
            </a:r>
            <a:r>
              <a:rPr lang="cs-CZ" sz="2200" dirty="0" smtClean="0"/>
              <a:t>vzduchu</a:t>
            </a:r>
          </a:p>
          <a:p>
            <a:r>
              <a:rPr lang="cs-CZ" sz="2200" dirty="0"/>
              <a:t>výměna a pořízení šetrných, ekologických zařízení pro vytápění nebo přípravu teplé užitkové vody</a:t>
            </a:r>
          </a:p>
          <a:p>
            <a:r>
              <a:rPr lang="cs-CZ" sz="2200" dirty="0"/>
              <a:t>výměna rozvodů tepla a vody</a:t>
            </a:r>
          </a:p>
          <a:p>
            <a:endParaRPr lang="cs-CZ" sz="2200" dirty="0"/>
          </a:p>
          <a:p>
            <a:pPr marL="0" indent="0">
              <a:buNone/>
            </a:pPr>
            <a:r>
              <a:rPr lang="cs-CZ" sz="1800" b="1" dirty="0"/>
              <a:t>Příjemci: </a:t>
            </a:r>
            <a:r>
              <a:rPr lang="cs-CZ" sz="1800" b="1" dirty="0">
                <a:solidFill>
                  <a:srgbClr val="FF0000"/>
                </a:solidFill>
              </a:rPr>
              <a:t>vlastníci bytových domů</a:t>
            </a:r>
            <a:r>
              <a:rPr lang="cs-CZ" sz="1800" dirty="0"/>
              <a:t> a společenství vlastníků bytových jednotek - budovy se čtyřmi a více bytovými </a:t>
            </a:r>
            <a:r>
              <a:rPr lang="cs-CZ" sz="1800" dirty="0" smtClean="0"/>
              <a:t>jednotkami</a:t>
            </a:r>
            <a:endParaRPr lang="cs-CZ" sz="18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2.5 Snížení energetické náročnosti v sektoru bydlení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7552"/>
            <a:ext cx="8229600" cy="114300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3: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dirty="0"/>
              <a:t>Dobrá správa území a zefektivnění veřejných institucí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8" y="3743053"/>
            <a:ext cx="4943475" cy="31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6" y="1028700"/>
            <a:ext cx="4894384" cy="3181350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5" y="1028700"/>
            <a:ext cx="4806986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prioritní osa 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/>
              <a:t>Prioritní osa 3 – Instituce</a:t>
            </a:r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3.1</a:t>
            </a:r>
            <a:r>
              <a:rPr lang="cs-CZ" sz="2200" dirty="0" smtClean="0"/>
              <a:t> Zefektivnění prezentace, posílení ochrany a 					rozvoje kulturního dědictví</a:t>
            </a:r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3.2 </a:t>
            </a:r>
            <a:r>
              <a:rPr lang="cs-CZ" sz="2200" dirty="0" smtClean="0"/>
              <a:t>Zvyšování efektivity a transparentnosti veřejné 					správy prostřednictvím rozvoje využití a kvality 					systémů IKT</a:t>
            </a:r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3.3 </a:t>
            </a:r>
            <a:r>
              <a:rPr lang="cs-CZ" sz="2200" dirty="0" smtClean="0"/>
              <a:t>Podpora pořizování a uplatňování dokumentů 					územního rozvoje</a:t>
            </a:r>
          </a:p>
        </p:txBody>
      </p:sp>
    </p:spTree>
    <p:extLst>
      <p:ext uri="{BB962C8B-B14F-4D97-AF65-F5344CB8AC3E}">
        <p14:creationId xmlns:p14="http://schemas.microsoft.com/office/powerpoint/2010/main" val="8580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030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425 </a:t>
            </a:r>
            <a:r>
              <a:rPr lang="cs-CZ" sz="2200" b="1" dirty="0"/>
              <a:t>mil. </a:t>
            </a:r>
            <a:r>
              <a:rPr lang="cs-CZ" sz="2200" b="1" dirty="0" smtClean="0"/>
              <a:t>EUR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revitalizace a zatraktivnění památek </a:t>
            </a:r>
            <a:r>
              <a:rPr lang="cs-CZ" sz="2200" dirty="0"/>
              <a:t>na Seznamu UNESCO a </a:t>
            </a:r>
            <a:r>
              <a:rPr lang="cs-CZ" sz="2200" dirty="0" smtClean="0"/>
              <a:t>památek zařazených na Indikativní seznam UNESCO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revitalizace a zatraktivnění </a:t>
            </a:r>
            <a:r>
              <a:rPr lang="cs-CZ" sz="2200" dirty="0" smtClean="0"/>
              <a:t>národních kulturních památek </a:t>
            </a:r>
            <a:r>
              <a:rPr lang="cs-CZ" sz="2200" dirty="0"/>
              <a:t>k 1. 1. </a:t>
            </a:r>
            <a:r>
              <a:rPr lang="cs-CZ" sz="2200" dirty="0" smtClean="0"/>
              <a:t>2014 a památek evidovaných v Indikativním </a:t>
            </a:r>
            <a:r>
              <a:rPr lang="cs-CZ" sz="2200" dirty="0"/>
              <a:t>seznamu </a:t>
            </a:r>
            <a:r>
              <a:rPr lang="cs-CZ" sz="2200" dirty="0" smtClean="0"/>
              <a:t>národních </a:t>
            </a:r>
            <a:r>
              <a:rPr lang="cs-CZ" sz="2200" dirty="0"/>
              <a:t>kulturních památek </a:t>
            </a:r>
            <a:r>
              <a:rPr lang="cs-CZ" sz="2200" dirty="0" smtClean="0"/>
              <a:t>k </a:t>
            </a:r>
            <a:r>
              <a:rPr lang="cs-CZ" sz="2200" dirty="0"/>
              <a:t>1. 1. 2014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/>
              <a:t>zefektivnění ochrany a využívání sbírkových a knihovních fondů a jejich zpřístupnění (státní a krajská muzea a knihovny</a:t>
            </a:r>
            <a:r>
              <a:rPr lang="cs-CZ" sz="22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0" indent="0">
              <a:buNone/>
            </a:pPr>
            <a:r>
              <a:rPr lang="cs-CZ" sz="1800" b="1" dirty="0">
                <a:solidFill>
                  <a:prstClr val="black"/>
                </a:solidFill>
              </a:rPr>
              <a:t>Příjemci: </a:t>
            </a:r>
            <a:r>
              <a:rPr lang="cs-CZ" sz="1800" b="1" dirty="0">
                <a:solidFill>
                  <a:srgbClr val="FF0000"/>
                </a:solidFill>
              </a:rPr>
              <a:t>vlastníci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památek, muzeí a knihoven nebo subjekty s právem hospodaření (dle zápisu v katastru nemovitostí), kromě fyzických osob </a:t>
            </a:r>
            <a:r>
              <a:rPr lang="cs-CZ" sz="1800" dirty="0" smtClean="0"/>
              <a:t>nepodnikajících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3.1 Zefektivnění prezentace, posílení ochrany a </a:t>
            </a:r>
            <a:r>
              <a:rPr lang="cs-CZ" sz="2000" b="1" dirty="0" smtClean="0"/>
              <a:t>rozvoje </a:t>
            </a:r>
            <a:r>
              <a:rPr lang="cs-CZ" sz="2000" b="1" dirty="0"/>
              <a:t>kulturního dědictví</a:t>
            </a:r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030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330 </a:t>
            </a:r>
            <a:r>
              <a:rPr lang="cs-CZ" sz="2200" b="1" dirty="0"/>
              <a:t>mil. EUR</a:t>
            </a:r>
            <a:endParaRPr lang="cs-CZ" sz="2200" dirty="0"/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rozšíření</a:t>
            </a:r>
            <a:r>
              <a:rPr lang="cs-CZ" sz="2200" dirty="0"/>
              <a:t>, propojení, konsolidace datového fondu, zajištění úplného elektronického podání a elektronizaci agend </a:t>
            </a:r>
            <a:br>
              <a:rPr lang="cs-CZ" sz="2200" dirty="0"/>
            </a:br>
            <a:r>
              <a:rPr lang="cs-CZ" sz="2200" dirty="0"/>
              <a:t>(např. </a:t>
            </a:r>
            <a:r>
              <a:rPr lang="cs-CZ" sz="2200" dirty="0" err="1"/>
              <a:t>eCulture</a:t>
            </a:r>
            <a:r>
              <a:rPr lang="cs-CZ" sz="2200" dirty="0"/>
              <a:t>, </a:t>
            </a:r>
            <a:r>
              <a:rPr lang="cs-CZ" sz="2200" dirty="0" err="1"/>
              <a:t>eHealth</a:t>
            </a:r>
            <a:r>
              <a:rPr lang="cs-CZ" sz="2200" dirty="0"/>
              <a:t>, </a:t>
            </a:r>
            <a:r>
              <a:rPr lang="cs-CZ" sz="2200" dirty="0" err="1"/>
              <a:t>eJustice</a:t>
            </a:r>
            <a:r>
              <a:rPr lang="cs-CZ" sz="2200" dirty="0"/>
              <a:t>, </a:t>
            </a:r>
            <a:r>
              <a:rPr lang="cs-CZ" sz="2200" dirty="0" err="1"/>
              <a:t>eProcurement</a:t>
            </a:r>
            <a:r>
              <a:rPr lang="cs-CZ" sz="2200" dirty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/>
              <a:t>modernizace informačních a komunikačních systémů pro specifické potřeby subjektů veřejné správy a složek integrovaného záchranného systému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/>
              <a:t>kybernetická bezpečnost (bezpečné sdílení dat)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0" indent="0">
              <a:buNone/>
            </a:pPr>
            <a:r>
              <a:rPr lang="cs-CZ" sz="1800" b="1" dirty="0">
                <a:solidFill>
                  <a:prstClr val="black"/>
                </a:solidFill>
              </a:rPr>
              <a:t>Příjemci: </a:t>
            </a:r>
            <a:r>
              <a:rPr lang="cs-CZ" sz="1800" dirty="0"/>
              <a:t>organizační složky státu, příspěvkové organizace  organizačních složek státu, obce, organizace zřizované nebo zakládané obcemi, </a:t>
            </a:r>
            <a:r>
              <a:rPr lang="cs-CZ" sz="1800" b="1" dirty="0">
                <a:solidFill>
                  <a:srgbClr val="FF0000"/>
                </a:solidFill>
              </a:rPr>
              <a:t>kraje</a:t>
            </a:r>
            <a:r>
              <a:rPr lang="cs-CZ" sz="1800" dirty="0"/>
              <a:t>, organizace zřizované nebo zakládané kraji, státní organizace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3.2 Zvyšování efektivity a transparentnosti veřejné </a:t>
            </a:r>
            <a:r>
              <a:rPr lang="cs-CZ" sz="2000" b="1" dirty="0" smtClean="0"/>
              <a:t>správy </a:t>
            </a:r>
            <a:r>
              <a:rPr lang="cs-CZ" sz="2000" b="1" dirty="0"/>
              <a:t>prostřednictvím rozvoje využití a kvality </a:t>
            </a:r>
            <a:r>
              <a:rPr lang="cs-CZ" sz="2000" b="1" dirty="0" smtClean="0"/>
              <a:t>systémů IKT</a:t>
            </a:r>
            <a:endParaRPr lang="cs-CZ" sz="20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prioritní osa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/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4.1</a:t>
            </a:r>
            <a:r>
              <a:rPr lang="cs-CZ" sz="2200" dirty="0"/>
              <a:t> Posílení komunitně vedeného místního rozvoje za účelem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		zvýšení </a:t>
            </a:r>
            <a:r>
              <a:rPr lang="cs-CZ" sz="2200" dirty="0"/>
              <a:t>kvality života ve venkovských oblastech a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		aktivizace </a:t>
            </a:r>
            <a:r>
              <a:rPr lang="cs-CZ" sz="2200" dirty="0"/>
              <a:t>místního </a:t>
            </a:r>
            <a:r>
              <a:rPr lang="cs-CZ" sz="2200" dirty="0" smtClean="0"/>
              <a:t>potenciálu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4.2 </a:t>
            </a:r>
            <a:r>
              <a:rPr lang="cs-CZ" sz="2200" dirty="0"/>
              <a:t>Posílení kapacit komunitně vedeného místního rozvoje </a:t>
            </a:r>
            <a:r>
              <a:rPr lang="cs-CZ" sz="2200" dirty="0" smtClean="0"/>
              <a:t>za 		účelem </a:t>
            </a:r>
            <a:r>
              <a:rPr lang="cs-CZ" sz="2200" dirty="0"/>
              <a:t>zlepšení řídících a administrativních </a:t>
            </a:r>
            <a:r>
              <a:rPr lang="cs-CZ" sz="2200" dirty="0" smtClean="0"/>
              <a:t>schopností 		MAS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341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030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304 </a:t>
            </a:r>
            <a:r>
              <a:rPr lang="cs-CZ" sz="2200" b="1" dirty="0"/>
              <a:t>mil. EUR</a:t>
            </a:r>
            <a:endParaRPr lang="cs-CZ" sz="2200" dirty="0"/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r>
              <a:rPr lang="cs-CZ" sz="2200" dirty="0"/>
              <a:t>zlepšení kvality života a využití potenciálu na </a:t>
            </a:r>
            <a:r>
              <a:rPr lang="cs-CZ" sz="2200" dirty="0" smtClean="0"/>
              <a:t>venkově podporou </a:t>
            </a:r>
            <a:r>
              <a:rPr lang="cs-CZ" altLang="cs-CZ" sz="2200" dirty="0" smtClean="0"/>
              <a:t>aktivit uvedených </a:t>
            </a:r>
            <a:r>
              <a:rPr lang="cs-CZ" altLang="cs-CZ" sz="2200" dirty="0"/>
              <a:t>ve strategiích komunitně vedeného místního </a:t>
            </a:r>
            <a:r>
              <a:rPr lang="cs-CZ" altLang="cs-CZ" sz="2200" dirty="0" smtClean="0"/>
              <a:t>rozvoje (MAS) a spadajících pod specifické cíle </a:t>
            </a:r>
            <a:r>
              <a:rPr lang="cs-CZ" altLang="cs-CZ" sz="2200" dirty="0"/>
              <a:t>1.2, 1.3, 2.1, 2.2, 2.3, 2.4, 3.1, </a:t>
            </a:r>
            <a:r>
              <a:rPr lang="cs-CZ" altLang="cs-CZ" sz="2200" dirty="0" smtClean="0"/>
              <a:t>3.3 IROP</a:t>
            </a:r>
            <a:endParaRPr lang="cs-CZ" altLang="cs-CZ" sz="2200" dirty="0"/>
          </a:p>
          <a:p>
            <a:r>
              <a:rPr lang="cs-CZ" altLang="cs-CZ" sz="2200" dirty="0" smtClean="0"/>
              <a:t>projekty realizované </a:t>
            </a:r>
            <a:r>
              <a:rPr lang="cs-CZ" altLang="cs-CZ" sz="2200" dirty="0"/>
              <a:t>ve 4. prioritní ose </a:t>
            </a:r>
            <a:r>
              <a:rPr lang="cs-CZ" altLang="cs-CZ" sz="2200" dirty="0" smtClean="0"/>
              <a:t>IROP </a:t>
            </a:r>
            <a:r>
              <a:rPr lang="cs-CZ" altLang="cs-CZ" sz="2200" dirty="0"/>
              <a:t>podléhají stejným pravidlům, jako projekty v ostatních prioritních </a:t>
            </a:r>
            <a:r>
              <a:rPr lang="cs-CZ" altLang="cs-CZ" sz="2200" dirty="0" smtClean="0"/>
              <a:t>osách</a:t>
            </a:r>
            <a:endParaRPr lang="cs-CZ" sz="22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cs-CZ" sz="2000" smtClean="0">
                <a:latin typeface="Arial"/>
              </a:rPr>
              <a:t>PRIORITNÍ OSA 4</a:t>
            </a:r>
            <a:br>
              <a:rPr lang="cs-CZ" sz="2000" smtClean="0">
                <a:latin typeface="Arial"/>
              </a:rPr>
            </a:br>
            <a:r>
              <a:rPr lang="cs-CZ" sz="2000" b="0" smtClean="0">
                <a:latin typeface="Arial"/>
              </a:rPr>
              <a:t>KOMUNITNĚ VEDENÝ MÍSTNÍ ROZVOJ</a:t>
            </a:r>
            <a:br>
              <a:rPr lang="cs-CZ" sz="2000" b="0" smtClean="0">
                <a:latin typeface="Arial"/>
              </a:rPr>
            </a:br>
            <a:endParaRPr lang="cs-CZ" sz="2000" b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1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12382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br>
              <a:rPr lang="cs-CZ" dirty="0" smtClean="0"/>
            </a:br>
            <a:r>
              <a:rPr lang="cs-CZ" sz="1600" dirty="0"/>
              <a:t>SC </a:t>
            </a:r>
            <a:r>
              <a:rPr lang="cs-CZ" sz="1600" dirty="0" smtClean="0"/>
              <a:t>1.1 </a:t>
            </a:r>
            <a:r>
              <a:rPr lang="cs-CZ" sz="1600" dirty="0"/>
              <a:t>– </a:t>
            </a:r>
            <a:r>
              <a:rPr lang="cs-CZ" sz="1600" dirty="0" smtClean="0"/>
              <a:t>Zvýšení regionální mobility prostřednictvím modernizace a rozvoje sítí regionální silniční infrastruktury navazující na síť TEN-T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28</a:t>
            </a:fld>
            <a:endParaRPr lang="en-US" dirty="0"/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12278" t="8825" r="11210" b="4631"/>
          <a:stretch/>
        </p:blipFill>
        <p:spPr bwMode="auto">
          <a:xfrm>
            <a:off x="1333044" y="1717876"/>
            <a:ext cx="6404312" cy="452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lnSpcReduction="10000"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Vyhlášení výzvy: 	</a:t>
            </a:r>
            <a:r>
              <a:rPr lang="cs-CZ" sz="2200" b="1" dirty="0" smtClean="0"/>
              <a:t>31. 7. 2015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/>
              <a:t>Příjem žádostí: 	od </a:t>
            </a:r>
            <a:r>
              <a:rPr lang="cs-CZ" sz="2200" b="1" dirty="0" smtClean="0"/>
              <a:t>21. </a:t>
            </a:r>
            <a:r>
              <a:rPr lang="cs-CZ" sz="2200" b="1" dirty="0"/>
              <a:t>9. 2015 </a:t>
            </a:r>
            <a:r>
              <a:rPr lang="cs-CZ" sz="2200" dirty="0"/>
              <a:t>do </a:t>
            </a:r>
            <a:r>
              <a:rPr lang="cs-CZ" sz="2200" b="1" dirty="0" smtClean="0"/>
              <a:t>31</a:t>
            </a:r>
            <a:r>
              <a:rPr lang="cs-CZ" sz="2200" b="1" dirty="0"/>
              <a:t>. 3. 2017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/>
              <a:t>Průběžná výzva – hodnocení projektů probíhá průběžně dle data podání žádosti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zahájení realizace projektu: 	od</a:t>
            </a:r>
            <a:r>
              <a:rPr lang="cs-CZ" sz="2200" b="1" dirty="0" smtClean="0"/>
              <a:t> 1. 1. 2014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ukončení realizace projektu: 	do</a:t>
            </a:r>
            <a:r>
              <a:rPr lang="cs-CZ" sz="2200" b="1" dirty="0" smtClean="0"/>
              <a:t> 31. 10. 2018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  <a:buFontTx/>
              <a:buChar char="-"/>
            </a:pPr>
            <a:r>
              <a:rPr lang="cs-CZ" sz="2200" dirty="0" smtClean="0"/>
              <a:t>realizace </a:t>
            </a:r>
            <a:r>
              <a:rPr lang="cs-CZ" sz="2200" dirty="0"/>
              <a:t>projektu nesmí být ukončena před datem podání žádosti o </a:t>
            </a:r>
            <a:r>
              <a:rPr lang="cs-CZ" sz="2200" dirty="0" smtClean="0"/>
              <a:t>podporu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57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>Integrovaný regionální operační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Program schválila Evropská komise 4. 6. 2015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Celková </a:t>
            </a:r>
            <a:r>
              <a:rPr lang="cs-CZ" sz="2400" dirty="0">
                <a:cs typeface="Arial" charset="0"/>
              </a:rPr>
              <a:t>alokace z EFRR: 4,64 mld. EUR 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Alokace s národním kofinancováním</a:t>
            </a:r>
            <a:r>
              <a:rPr lang="cs-CZ" sz="2400" dirty="0">
                <a:cs typeface="Arial" charset="0"/>
              </a:rPr>
              <a:t>: cca 144 mld. Kč 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Řídicí orgán: </a:t>
            </a:r>
            <a:r>
              <a:rPr lang="cs-CZ" sz="2400" dirty="0" smtClean="0">
                <a:cs typeface="Arial" charset="0"/>
              </a:rPr>
              <a:t>Ministerstvo pro místní rozvoj ČR 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Zprostředkující subjekt: Centrum pro regionální rozvoj České republiky</a:t>
            </a:r>
            <a:endParaRPr lang="cs-CZ" sz="2400" dirty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Kofinancování: 85 % </a:t>
            </a:r>
            <a:r>
              <a:rPr lang="cs-CZ" sz="2400" dirty="0" smtClean="0">
                <a:cs typeface="Arial" charset="0"/>
              </a:rPr>
              <a:t>EFRR </a:t>
            </a:r>
            <a:r>
              <a:rPr lang="cs-CZ" sz="2400" dirty="0">
                <a:cs typeface="Arial" charset="0"/>
              </a:rPr>
              <a:t>a 15 % </a:t>
            </a:r>
            <a:r>
              <a:rPr lang="cs-CZ" sz="2400" dirty="0" smtClean="0">
                <a:cs typeface="Arial" charset="0"/>
              </a:rPr>
              <a:t>(národní spolufinancování) </a:t>
            </a:r>
            <a:endParaRPr lang="cs-CZ" sz="2400" dirty="0">
              <a:cs typeface="Arial" charset="0"/>
            </a:endParaRP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b="1" dirty="0" smtClean="0"/>
              <a:t>Datem </a:t>
            </a:r>
            <a:r>
              <a:rPr lang="cs-CZ" sz="2200" b="1" dirty="0"/>
              <a:t>zahájení realizace projektu </a:t>
            </a:r>
            <a:r>
              <a:rPr lang="cs-CZ" sz="2200" dirty="0" smtClean="0"/>
              <a:t>se </a:t>
            </a:r>
            <a:r>
              <a:rPr lang="cs-CZ" sz="2200" dirty="0"/>
              <a:t>rozumí </a:t>
            </a:r>
            <a:r>
              <a:rPr lang="cs-CZ" sz="2200" dirty="0" smtClean="0"/>
              <a:t>datum </a:t>
            </a:r>
            <a:r>
              <a:rPr lang="cs-CZ" sz="2200" dirty="0"/>
              <a:t>prvního právně závazného aktu smluvního vztahu týkajícího se aktivit projektu, na které jsou vynaloženy způsobilé výdaje, </a:t>
            </a:r>
            <a:r>
              <a:rPr lang="cs-CZ" sz="2200" dirty="0" smtClean="0"/>
              <a:t>nejdříve</a:t>
            </a:r>
            <a:br>
              <a:rPr lang="cs-CZ" sz="2200" dirty="0" smtClean="0"/>
            </a:br>
            <a:r>
              <a:rPr lang="cs-CZ" sz="2200" dirty="0" smtClean="0"/>
              <a:t>1</a:t>
            </a:r>
            <a:r>
              <a:rPr lang="cs-CZ" sz="2200" dirty="0"/>
              <a:t>. 1</a:t>
            </a:r>
            <a:r>
              <a:rPr lang="cs-CZ" sz="2200" dirty="0" smtClean="0"/>
              <a:t>. 2014.</a:t>
            </a:r>
          </a:p>
          <a:p>
            <a:pPr marL="0" indent="0">
              <a:buNone/>
            </a:pPr>
            <a:endParaRPr lang="cs-CZ" sz="2200" dirty="0"/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cs-CZ" sz="2200" b="1" dirty="0" smtClean="0"/>
              <a:t>Datem </a:t>
            </a:r>
            <a:r>
              <a:rPr lang="cs-CZ" sz="2200" b="1" dirty="0"/>
              <a:t>ukončení realizace projektu </a:t>
            </a:r>
            <a:r>
              <a:rPr lang="cs-CZ" sz="2200" dirty="0"/>
              <a:t>se rozumí datum, do kterého budou prokazatelně uzavřeny všechny aktivity projektu. Datum podepsání protokolu o předání a převzetí díla nesmí překročit termín ukončení realizace projektu, uvedený v </a:t>
            </a:r>
            <a:r>
              <a:rPr lang="cs-CZ" sz="2200" dirty="0" smtClean="0"/>
              <a:t>Rozhodnutí o </a:t>
            </a:r>
            <a:r>
              <a:rPr lang="cs-CZ" sz="2200" dirty="0"/>
              <a:t>poskytnutí dotace (dále jen „Rozhodnutí“).</a:t>
            </a: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6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pl-PL" sz="2200" b="1" dirty="0" smtClean="0"/>
              <a:t>Podporované aktivity: 	</a:t>
            </a:r>
            <a:r>
              <a:rPr lang="pl-PL" sz="2200" dirty="0" smtClean="0"/>
              <a:t>rekonstrukce, modernizace,</a:t>
            </a:r>
            <a:br>
              <a:rPr lang="pl-PL" sz="2200" dirty="0" smtClean="0"/>
            </a:br>
            <a:r>
              <a:rPr lang="pl-PL" sz="2200" dirty="0" smtClean="0"/>
              <a:t>							popř. výstavba </a:t>
            </a:r>
            <a:r>
              <a:rPr lang="cs-CZ" sz="2200" dirty="0"/>
              <a:t>vybraných úseků </a:t>
            </a:r>
            <a:r>
              <a:rPr lang="cs-CZ" sz="2200" dirty="0" smtClean="0"/>
              <a:t>silnic</a:t>
            </a:r>
            <a:br>
              <a:rPr lang="cs-CZ" sz="2200" dirty="0" smtClean="0"/>
            </a:br>
            <a:r>
              <a:rPr lang="cs-CZ" sz="2200" dirty="0" smtClean="0"/>
              <a:t>							II</a:t>
            </a:r>
            <a:r>
              <a:rPr lang="cs-CZ" sz="2200" dirty="0"/>
              <a:t>. třídy a vybraných úseků silnic III. </a:t>
            </a:r>
            <a:r>
              <a:rPr lang="cs-CZ" sz="2200" dirty="0" smtClean="0"/>
              <a:t>tř., 							které </a:t>
            </a:r>
            <a:r>
              <a:rPr lang="cs-CZ" sz="2200" dirty="0"/>
              <a:t>plní funkce silnic vyšší třídy</a:t>
            </a:r>
            <a:endParaRPr lang="pl-PL" sz="2200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pl-PL" sz="2200" b="1" dirty="0"/>
              <a:t>	</a:t>
            </a:r>
            <a:r>
              <a:rPr lang="pl-PL" sz="2200" b="1" dirty="0" smtClean="0"/>
              <a:t>						</a:t>
            </a:r>
            <a:endParaRPr lang="pl-PL" sz="2200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cs-CZ" sz="2200" b="1" dirty="0" smtClean="0"/>
              <a:t>Oprávnění žadatelé: </a:t>
            </a:r>
            <a:r>
              <a:rPr lang="cs-CZ" sz="2200" dirty="0" smtClean="0"/>
              <a:t>kraje, organizace </a:t>
            </a:r>
            <a:r>
              <a:rPr lang="cs-CZ" sz="2200" b="1" dirty="0"/>
              <a:t>zřizované</a:t>
            </a:r>
            <a:r>
              <a:rPr lang="cs-CZ" sz="2200" dirty="0"/>
              <a:t> nebo </a:t>
            </a:r>
            <a:r>
              <a:rPr lang="cs-CZ" sz="2200" dirty="0" smtClean="0"/>
              <a:t>								</a:t>
            </a:r>
            <a:r>
              <a:rPr lang="cs-CZ" sz="2200" b="1" dirty="0" smtClean="0"/>
              <a:t>zakládané</a:t>
            </a:r>
            <a:r>
              <a:rPr lang="cs-CZ" sz="2200" dirty="0" smtClean="0"/>
              <a:t> kraji za </a:t>
            </a:r>
            <a:r>
              <a:rPr lang="cs-CZ" sz="2200" dirty="0"/>
              <a:t>účelem výkonu </a:t>
            </a:r>
            <a:r>
              <a:rPr lang="cs-CZ" sz="2200" dirty="0" smtClean="0"/>
              <a:t>								vlastnických </a:t>
            </a:r>
            <a:r>
              <a:rPr lang="cs-CZ" sz="2200" dirty="0"/>
              <a:t>práv a povinností k </a:t>
            </a:r>
            <a:r>
              <a:rPr lang="cs-CZ" sz="2200" dirty="0" smtClean="0"/>
              <a:t>silnicím</a:t>
            </a:r>
            <a:br>
              <a:rPr lang="cs-CZ" sz="2200" dirty="0" smtClean="0"/>
            </a:br>
            <a:r>
              <a:rPr lang="cs-CZ" sz="2200" dirty="0" smtClean="0"/>
              <a:t>						II</a:t>
            </a:r>
            <a:r>
              <a:rPr lang="cs-CZ" sz="2200" dirty="0"/>
              <a:t>. a III. </a:t>
            </a:r>
            <a:r>
              <a:rPr lang="cs-CZ" sz="2200" dirty="0" smtClean="0"/>
              <a:t>třídy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cs-CZ" sz="2200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cs-CZ" sz="2200" b="1" dirty="0" smtClean="0"/>
              <a:t>Území realizace: </a:t>
            </a:r>
            <a:r>
              <a:rPr lang="cs-CZ" sz="2200" dirty="0" smtClean="0"/>
              <a:t>prioritní regionální silniční síť na </a:t>
            </a:r>
            <a:r>
              <a:rPr lang="cs-CZ" sz="2200" dirty="0"/>
              <a:t>území </a:t>
            </a:r>
            <a:r>
              <a:rPr lang="cs-CZ" sz="2200" dirty="0" smtClean="0"/>
              <a:t>celé 						ČR </a:t>
            </a:r>
            <a:r>
              <a:rPr lang="cs-CZ" sz="2200" dirty="0"/>
              <a:t>mimo území hl. m. Prahy	 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cs-CZ" sz="2200" dirty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95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7234"/>
              </p:ext>
            </p:extLst>
          </p:nvPr>
        </p:nvGraphicFramePr>
        <p:xfrm>
          <a:off x="857251" y="1387922"/>
          <a:ext cx="73533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299"/>
                <a:gridCol w="1921173"/>
                <a:gridCol w="18888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/>
                        <a:t>Alokace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Kč</a:t>
                      </a:r>
                      <a:r>
                        <a:rPr lang="cs-CZ" sz="2200" baseline="0" dirty="0" smtClean="0"/>
                        <a:t> (v mil.)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%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EFRR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10 395,7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85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národní</a:t>
                      </a:r>
                      <a:r>
                        <a:rPr lang="cs-CZ" sz="2200" baseline="0" dirty="0" smtClean="0"/>
                        <a:t> spolufinancování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1 834,5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15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200" i="0" dirty="0" smtClean="0"/>
                        <a:t>státní rozpočet</a:t>
                      </a:r>
                      <a:endParaRPr lang="cs-CZ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611,5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i="0" dirty="0" smtClean="0"/>
                        <a:t>5</a:t>
                      </a:r>
                      <a:endParaRPr lang="cs-CZ" sz="2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200" i="0" dirty="0" smtClean="0"/>
                        <a:t>příjemce</a:t>
                      </a:r>
                      <a:endParaRPr lang="cs-CZ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1 223,0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i="0" dirty="0" smtClean="0"/>
                        <a:t>10</a:t>
                      </a:r>
                      <a:endParaRPr lang="cs-CZ" sz="2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celkem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12</a:t>
                      </a:r>
                      <a:r>
                        <a:rPr lang="cs-CZ" sz="2200" baseline="0" dirty="0" smtClean="0"/>
                        <a:t> 230,2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100</a:t>
                      </a:r>
                      <a:endParaRPr lang="cs-CZ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4740" y="3993758"/>
            <a:ext cx="8229600" cy="207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b="1" dirty="0"/>
              <a:t>Výše celkových způsobilých </a:t>
            </a:r>
            <a:r>
              <a:rPr lang="cs-CZ" sz="2200" b="1" dirty="0" smtClean="0"/>
              <a:t>výdajů na žádost:</a:t>
            </a:r>
          </a:p>
          <a:p>
            <a:pPr>
              <a:lnSpc>
                <a:spcPct val="170000"/>
              </a:lnSpc>
            </a:pPr>
            <a:r>
              <a:rPr lang="cs-CZ" sz="2200" dirty="0" smtClean="0"/>
              <a:t>minimální – 5 mil. Kč</a:t>
            </a:r>
          </a:p>
          <a:p>
            <a:pPr>
              <a:lnSpc>
                <a:spcPct val="170000"/>
              </a:lnSpc>
            </a:pPr>
            <a:r>
              <a:rPr lang="cs-CZ" sz="2200" dirty="0" smtClean="0"/>
              <a:t>maximální – není stanovena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Font typeface="Arial"/>
              <a:buNone/>
            </a:pP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217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200" b="1" dirty="0" smtClean="0"/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b="1" dirty="0" smtClean="0"/>
              <a:t>Podporované aktivity </a:t>
            </a:r>
            <a:r>
              <a:rPr lang="cs-CZ" sz="2200" dirty="0" smtClean="0"/>
              <a:t>jsou rozděleny na </a:t>
            </a:r>
            <a:r>
              <a:rPr lang="cs-CZ" sz="2200" b="1" dirty="0" smtClean="0"/>
              <a:t>hlavní </a:t>
            </a:r>
            <a:r>
              <a:rPr lang="cs-CZ" sz="2200" dirty="0" smtClean="0"/>
              <a:t>a</a:t>
            </a:r>
            <a:r>
              <a:rPr lang="cs-CZ" sz="2200" b="1" dirty="0" smtClean="0"/>
              <a:t> vedlejší</a:t>
            </a:r>
            <a:r>
              <a:rPr lang="cs-CZ" sz="2200" dirty="0" smtClean="0"/>
              <a:t>.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200" b="1" dirty="0" smtClean="0"/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b="1" dirty="0" smtClean="0"/>
              <a:t>Hlavní podporovanou aktivitou je realizace staveb.</a:t>
            </a:r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cs-CZ" sz="2400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cs-CZ" sz="2400" dirty="0" smtClean="0"/>
              <a:t>Na </a:t>
            </a:r>
            <a:r>
              <a:rPr lang="cs-CZ" sz="2400" dirty="0"/>
              <a:t>hlavní aktivitu projektu musí být zaměřeno </a:t>
            </a:r>
            <a:r>
              <a:rPr lang="cs-CZ" sz="2400" b="1" dirty="0"/>
              <a:t>minimálně 85 % způsobilých výdajů </a:t>
            </a:r>
            <a:r>
              <a:rPr lang="cs-CZ" sz="2400" b="1" dirty="0" smtClean="0"/>
              <a:t>projektu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r>
              <a:rPr lang="cs-CZ" sz="2400" dirty="0" smtClean="0"/>
              <a:t>Jedná </a:t>
            </a:r>
            <a:r>
              <a:rPr lang="cs-CZ" sz="2400" dirty="0"/>
              <a:t>se o specifické kritérium přijatelnosti </a:t>
            </a:r>
            <a:r>
              <a:rPr lang="cs-CZ" sz="2400" dirty="0" smtClean="0"/>
              <a:t>projektu</a:t>
            </a:r>
            <a:r>
              <a:rPr lang="cs-CZ" sz="2400" dirty="0"/>
              <a:t>.</a:t>
            </a: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5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b="1" dirty="0" smtClean="0"/>
              <a:t>Hlavní podporovaná aktivita</a:t>
            </a:r>
          </a:p>
          <a:p>
            <a:pPr lvl="0">
              <a:lnSpc>
                <a:spcPct val="170000"/>
              </a:lnSpc>
            </a:pPr>
            <a:r>
              <a:rPr lang="cs-CZ" sz="2200" dirty="0"/>
              <a:t>rekonstrukce, modernizace, popř. výstavba vybraných úseků silnic II. </a:t>
            </a:r>
            <a:r>
              <a:rPr lang="cs-CZ" sz="2200" dirty="0" smtClean="0"/>
              <a:t>třídy a </a:t>
            </a:r>
            <a:r>
              <a:rPr lang="cs-CZ" sz="2200" dirty="0"/>
              <a:t>vybraných úseků silnic III. třídy, které plní funkce silnic vyšší třídy, </a:t>
            </a:r>
            <a:r>
              <a:rPr lang="cs-CZ" sz="2200" dirty="0" smtClean="0"/>
              <a:t>budování </a:t>
            </a:r>
            <a:r>
              <a:rPr lang="cs-CZ" sz="2200" dirty="0"/>
              <a:t>obchvatů sídel,</a:t>
            </a:r>
            <a:r>
              <a:rPr lang="cs-CZ" sz="2200" b="1" dirty="0"/>
              <a:t> </a:t>
            </a:r>
            <a:r>
              <a:rPr lang="cs-CZ" sz="2200" dirty="0"/>
              <a:t>technického zhodnocení a výstavby mostů, zklidnění průtahů a výstavby okružních </a:t>
            </a:r>
            <a:r>
              <a:rPr lang="cs-CZ" sz="2200" dirty="0" smtClean="0"/>
              <a:t>křižovatek</a:t>
            </a:r>
            <a:r>
              <a:rPr lang="cs-CZ" sz="2200" dirty="0"/>
              <a:t>,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73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77500" lnSpcReduction="20000"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600" b="1" dirty="0" smtClean="0"/>
              <a:t>Hlavní podporovaná aktivita</a:t>
            </a:r>
            <a:endParaRPr lang="cs-CZ" sz="2600" dirty="0" smtClean="0"/>
          </a:p>
          <a:p>
            <a:pPr lvl="0">
              <a:lnSpc>
                <a:spcPct val="170000"/>
              </a:lnSpc>
            </a:pPr>
            <a:r>
              <a:rPr lang="cs-CZ" sz="2600" dirty="0"/>
              <a:t>realizace zmírňujících a kompenzačních opatření pro minimalizaci negativních vlivů na životní prostředí (např. protihlukové stěny a valy, objekty pro zajištění průchodnosti komunikací pro volně žijící živočichy, migrační zábrany, výsadba doprovodné zeleně) a prvků sloužících ke zvýšení bezpečnosti silničního provozu (např. veřejné osvětlení v místech přechodů pro chodce, senzory a aktivní prvky inteligentních dopravních systémů) vždy při současné rekonstrukci, modernizaci nebo výstavbě vybraného úseku řešené pozemní </a:t>
            </a:r>
            <a:r>
              <a:rPr lang="cs-CZ" sz="2600" dirty="0" smtClean="0"/>
              <a:t>komunikace.</a:t>
            </a:r>
            <a:endParaRPr lang="cs-CZ" sz="2600" dirty="0"/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2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b="1" dirty="0" smtClean="0"/>
              <a:t>Vedlejší podporované aktivity</a:t>
            </a:r>
            <a:r>
              <a:rPr lang="cs-CZ" sz="2200" dirty="0" smtClean="0"/>
              <a:t>, nezbytné </a:t>
            </a:r>
            <a:r>
              <a:rPr lang="cs-CZ" sz="2200" dirty="0"/>
              <a:t>k realizaci staveb</a:t>
            </a:r>
            <a:endParaRPr lang="cs-CZ" sz="2200" dirty="0" smtClean="0"/>
          </a:p>
          <a:p>
            <a:pPr lvl="0">
              <a:lnSpc>
                <a:spcPct val="170000"/>
              </a:lnSpc>
            </a:pPr>
            <a:r>
              <a:rPr lang="cs-CZ" sz="2200" dirty="0" smtClean="0"/>
              <a:t>zejména realizace vyvolaných investic,</a:t>
            </a:r>
            <a:br>
              <a:rPr lang="cs-CZ" sz="2200" dirty="0" smtClean="0"/>
            </a:br>
            <a:r>
              <a:rPr lang="cs-CZ" sz="2200" dirty="0" smtClean="0"/>
              <a:t>zpracování projektových dokumentací,</a:t>
            </a:r>
            <a:br>
              <a:rPr lang="cs-CZ" sz="2200" dirty="0" smtClean="0"/>
            </a:br>
            <a:r>
              <a:rPr lang="cs-CZ" sz="2200" dirty="0" smtClean="0"/>
              <a:t>výkup nemovitostí podmiňujících výstavbu,</a:t>
            </a:r>
            <a:br>
              <a:rPr lang="cs-CZ" sz="2200" dirty="0" smtClean="0"/>
            </a:br>
            <a:r>
              <a:rPr lang="cs-CZ" sz="2200" dirty="0" smtClean="0"/>
              <a:t>provádění inženýrské činnosti ve výstavbě.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78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92500"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400" b="1" dirty="0" smtClean="0"/>
              <a:t>Projekty rekonstrukcí/modernizací silnic:</a:t>
            </a:r>
          </a:p>
          <a:p>
            <a:pPr lvl="0">
              <a:lnSpc>
                <a:spcPct val="150000"/>
              </a:lnSpc>
            </a:pPr>
            <a:r>
              <a:rPr lang="cs-CZ" sz="2400" dirty="0" smtClean="0"/>
              <a:t>stavební </a:t>
            </a:r>
            <a:r>
              <a:rPr lang="cs-CZ" sz="2400" dirty="0"/>
              <a:t>a montážní práce, úpravy a dodávky, kterými se provádí, kromě zvýšení únosnosti stávající vozovky, </a:t>
            </a:r>
            <a:r>
              <a:rPr lang="cs-CZ" sz="2400" dirty="0" smtClean="0"/>
              <a:t>úpravy </a:t>
            </a:r>
            <a:r>
              <a:rPr lang="cs-CZ" sz="2400" dirty="0"/>
              <a:t>směrového či výškového vedení, případně účelné úpravy </a:t>
            </a:r>
            <a:r>
              <a:rPr lang="cs-CZ" sz="2400" dirty="0" smtClean="0"/>
              <a:t>šířkového uspořádání,</a:t>
            </a:r>
          </a:p>
          <a:p>
            <a:pPr lvl="0">
              <a:lnSpc>
                <a:spcPct val="150000"/>
              </a:lnSpc>
            </a:pPr>
            <a:r>
              <a:rPr lang="cs-CZ" sz="2400" dirty="0" smtClean="0"/>
              <a:t>stavební úpravy </a:t>
            </a:r>
            <a:r>
              <a:rPr lang="cs-CZ" sz="2400" dirty="0"/>
              <a:t>mostních objektů či </a:t>
            </a:r>
            <a:r>
              <a:rPr lang="cs-CZ" sz="2400" dirty="0" smtClean="0"/>
              <a:t>křižovatek,</a:t>
            </a:r>
          </a:p>
          <a:p>
            <a:pPr lvl="0">
              <a:lnSpc>
                <a:spcPct val="150000"/>
              </a:lnSpc>
            </a:pPr>
            <a:r>
              <a:rPr lang="cs-CZ" sz="2400" dirty="0" smtClean="0"/>
              <a:t>technické </a:t>
            </a:r>
            <a:r>
              <a:rPr lang="cs-CZ" sz="2400" dirty="0"/>
              <a:t>řešení musí být v souladu s </a:t>
            </a:r>
            <a:r>
              <a:rPr lang="cs-CZ" sz="2400" dirty="0" smtClean="0"/>
              <a:t>platnou legislativou, technickými normami a </a:t>
            </a:r>
            <a:r>
              <a:rPr lang="cs-CZ" sz="2400" dirty="0"/>
              <a:t>musí </a:t>
            </a:r>
            <a:r>
              <a:rPr lang="cs-CZ" sz="2400" dirty="0" smtClean="0"/>
              <a:t>vycházet</a:t>
            </a:r>
            <a:br>
              <a:rPr lang="cs-CZ" sz="2400" dirty="0" smtClean="0"/>
            </a:br>
            <a:r>
              <a:rPr lang="cs-CZ" sz="2400" dirty="0" smtClean="0"/>
              <a:t>z </a:t>
            </a:r>
            <a:r>
              <a:rPr lang="cs-CZ" sz="2400" dirty="0"/>
              <a:t>diagnostických posudků.</a:t>
            </a:r>
            <a:endParaRPr lang="pl-PL" sz="24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33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musí:</a:t>
            </a:r>
          </a:p>
          <a:p>
            <a:pPr lvl="0">
              <a:lnSpc>
                <a:spcPct val="150000"/>
              </a:lnSpc>
            </a:pPr>
            <a:r>
              <a:rPr lang="cs-CZ" sz="2200" dirty="0"/>
              <a:t>být vynaloženy v souladu s cíli </a:t>
            </a:r>
            <a:r>
              <a:rPr lang="cs-CZ" sz="2200" dirty="0" smtClean="0"/>
              <a:t>IROP a</a:t>
            </a:r>
            <a:r>
              <a:rPr lang="cs-CZ" sz="2200" dirty="0"/>
              <a:t>  specifického cíle </a:t>
            </a:r>
            <a:r>
              <a:rPr lang="cs-CZ" sz="2200" dirty="0" smtClean="0"/>
              <a:t>1.1;</a:t>
            </a:r>
            <a:endParaRPr lang="cs-CZ" sz="2200" dirty="0"/>
          </a:p>
          <a:p>
            <a:pPr lvl="0">
              <a:lnSpc>
                <a:spcPct val="150000"/>
              </a:lnSpc>
            </a:pPr>
            <a:r>
              <a:rPr lang="cs-CZ" sz="2200" dirty="0" smtClean="0"/>
              <a:t>přímo souviset </a:t>
            </a:r>
            <a:r>
              <a:rPr lang="cs-CZ" sz="2200" dirty="0"/>
              <a:t>s realizací </a:t>
            </a:r>
            <a:r>
              <a:rPr lang="cs-CZ" sz="2200" dirty="0" smtClean="0"/>
              <a:t>projektu;</a:t>
            </a:r>
            <a:endParaRPr lang="cs-CZ" sz="2200" dirty="0"/>
          </a:p>
          <a:p>
            <a:pPr lvl="0">
              <a:lnSpc>
                <a:spcPct val="150000"/>
              </a:lnSpc>
            </a:pPr>
            <a:r>
              <a:rPr lang="cs-CZ" sz="2200" dirty="0"/>
              <a:t>musí vzniknout a být vynaloženy v období od 1. 1. 2014 do data ukončení projektu podle </a:t>
            </a:r>
            <a:r>
              <a:rPr lang="cs-CZ" sz="2200" dirty="0" smtClean="0"/>
              <a:t>Rozhodnutí;</a:t>
            </a:r>
          </a:p>
          <a:p>
            <a:pPr lvl="0">
              <a:lnSpc>
                <a:spcPct val="150000"/>
              </a:lnSpc>
            </a:pPr>
            <a:r>
              <a:rPr lang="cs-CZ" sz="2200" dirty="0" smtClean="0"/>
              <a:t>být doloženy průkaznými doklady.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/>
              <a:t>Způsobilé výdaje </a:t>
            </a:r>
            <a:r>
              <a:rPr lang="pl-PL" sz="2200" b="1" u="sng" dirty="0" smtClean="0"/>
              <a:t>nesmí</a:t>
            </a:r>
            <a:r>
              <a:rPr lang="pl-PL" sz="2200" b="1" u="sng" dirty="0"/>
              <a:t>:</a:t>
            </a:r>
          </a:p>
          <a:p>
            <a:pPr lvl="0">
              <a:lnSpc>
                <a:spcPct val="150000"/>
              </a:lnSpc>
            </a:pPr>
            <a:r>
              <a:rPr lang="cs-CZ" sz="2200" dirty="0" smtClean="0"/>
              <a:t>přesáhnout výši výdajů </a:t>
            </a:r>
            <a:r>
              <a:rPr lang="cs-CZ" sz="2200" dirty="0"/>
              <a:t>uvedenou v každé jednotlivé smlouvě </a:t>
            </a:r>
            <a:r>
              <a:rPr lang="cs-CZ" sz="2200" dirty="0" smtClean="0"/>
              <a:t>uzavřené s dodavatelem.</a:t>
            </a:r>
            <a:endParaRPr lang="cs-CZ" sz="2200" dirty="0"/>
          </a:p>
          <a:p>
            <a:pPr lvl="0">
              <a:lnSpc>
                <a:spcPct val="150000"/>
              </a:lnSpc>
            </a:pPr>
            <a:endParaRPr lang="pl-PL" sz="22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40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Na </a:t>
            </a:r>
            <a:r>
              <a:rPr lang="cs-CZ" sz="2200" b="1" dirty="0"/>
              <a:t>hlavní aktivitu</a:t>
            </a:r>
            <a:r>
              <a:rPr lang="cs-CZ" sz="2200" dirty="0"/>
              <a:t> projektu musí být vynaloženo </a:t>
            </a:r>
            <a:r>
              <a:rPr lang="cs-CZ" sz="2200" b="1" dirty="0" smtClean="0"/>
              <a:t>minimálně</a:t>
            </a:r>
            <a:br>
              <a:rPr lang="cs-CZ" sz="2200" b="1" dirty="0" smtClean="0"/>
            </a:br>
            <a:r>
              <a:rPr lang="cs-CZ" sz="2200" b="1" dirty="0" smtClean="0"/>
              <a:t>85 </a:t>
            </a:r>
            <a:r>
              <a:rPr lang="cs-CZ" sz="2200" b="1" dirty="0"/>
              <a:t>% celkových způsobilých výdajů</a:t>
            </a:r>
            <a:r>
              <a:rPr lang="cs-CZ" sz="2200" dirty="0"/>
              <a:t> projektu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Na </a:t>
            </a:r>
            <a:r>
              <a:rPr lang="cs-CZ" sz="2200" b="1" dirty="0"/>
              <a:t>vedlejší aktivity</a:t>
            </a:r>
            <a:r>
              <a:rPr lang="cs-CZ" sz="2200" dirty="0"/>
              <a:t> projektu může být vynaloženo </a:t>
            </a:r>
            <a:r>
              <a:rPr lang="cs-CZ" sz="2200" b="1" dirty="0"/>
              <a:t>maximálně 15 % celkových způsobilých výdajů</a:t>
            </a:r>
            <a:r>
              <a:rPr lang="cs-CZ" sz="2200" dirty="0"/>
              <a:t> projektu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Výdaje na vedlejší aktivity projektu celkem jsou způsobilé do výše 15 % celkových způsobilých výdajů projektu. Část výdajů na vedlejší aktivity projektu nad 15 % celkových způsobilých výdajů projektu je nezpůsobilá.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pPr marL="0" lvl="0" indent="0">
              <a:lnSpc>
                <a:spcPct val="150000"/>
              </a:lnSpc>
              <a:buNone/>
            </a:pPr>
            <a:endParaRPr lang="cs-CZ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85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>Role MMR A CRR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/>
              <a:t>Ministerstvo pro místní rozvoj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 smtClean="0"/>
              <a:t>= Řídicí orgán IROP (ŘO IROP)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příprava výzev</a:t>
            </a:r>
            <a:r>
              <a:rPr lang="cs-CZ" sz="2000" dirty="0"/>
              <a:t> </a:t>
            </a:r>
            <a:r>
              <a:rPr lang="cs-CZ" sz="2000" dirty="0" smtClean="0"/>
              <a:t>a pravidel pro žadatele a příjemce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poskytovatel </a:t>
            </a:r>
            <a:r>
              <a:rPr lang="cs-CZ" sz="2000" dirty="0"/>
              <a:t>dotace </a:t>
            </a:r>
            <a:endParaRPr lang="cs-CZ" sz="2000" dirty="0" smtClean="0"/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000" b="1" dirty="0" smtClean="0"/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000" dirty="0"/>
              <a:t>= </a:t>
            </a:r>
            <a:r>
              <a:rPr lang="cs-CZ" sz="2000" dirty="0" smtClean="0"/>
              <a:t>zprostředkující subjekt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konzultace, příjem a hodnocení žádostí o podporu, kontroly projektů, kontroly žádostí o platbu, administrace změn, zpracování podkladů pro certifikaci výdajů</a:t>
            </a: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000" b="1" dirty="0"/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974"/>
            <a:ext cx="8229600" cy="53042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 smtClean="0"/>
              <a:t>Způsobilé výdaje na </a:t>
            </a:r>
            <a:r>
              <a:rPr lang="pl-PL" sz="2000" b="1" u="sng" dirty="0" smtClean="0"/>
              <a:t>hlavní aktivitu</a:t>
            </a:r>
            <a:r>
              <a:rPr lang="pl-PL" sz="2000" b="1" dirty="0" smtClean="0"/>
              <a:t> projektu: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/>
              <a:t>STAVBY</a:t>
            </a:r>
            <a:endParaRPr lang="cs-CZ" sz="2000" dirty="0"/>
          </a:p>
          <a:p>
            <a:pPr lvl="0"/>
            <a:r>
              <a:rPr lang="cs-CZ" sz="2000" dirty="0"/>
              <a:t>výdaje na realizaci vybraných součástí a příslušenství silnice podle </a:t>
            </a:r>
            <a:r>
              <a:rPr lang="cs-CZ" sz="2000" dirty="0" smtClean="0"/>
              <a:t>zákona č</a:t>
            </a:r>
            <a:r>
              <a:rPr lang="cs-CZ" sz="2000" dirty="0"/>
              <a:t>. 13/1997 </a:t>
            </a:r>
            <a:r>
              <a:rPr lang="cs-CZ" sz="2000" dirty="0" smtClean="0"/>
              <a:t>Sb.:</a:t>
            </a:r>
            <a:endParaRPr lang="cs-CZ" sz="2000" dirty="0"/>
          </a:p>
          <a:p>
            <a:pPr lvl="1"/>
            <a:r>
              <a:rPr lang="cs-CZ" sz="2000" dirty="0"/>
              <a:t>všechny konstrukční vrstvy vozovek a krajnic, přidružené a přídatné pruhy, včetně zastávkových pruhů linkové osobní dopravy,</a:t>
            </a:r>
          </a:p>
          <a:p>
            <a:pPr lvl="1"/>
            <a:r>
              <a:rPr lang="cs-CZ" sz="2000" dirty="0"/>
              <a:t>mostní objekty, po nichž je komunikace vedena, včetně chodníků, revizních zařízení, ochranných štítů a sítí na nich, strojní vybavení sklopných mostů, ledolamy, propustky, lávky pro chodce nebo cyklisty,</a:t>
            </a:r>
          </a:p>
          <a:p>
            <a:pPr lvl="1"/>
            <a:r>
              <a:rPr lang="cs-CZ" sz="2000" dirty="0"/>
              <a:t>tunely, galérie, opěrné, zárubní, obkladní a parapetní zdi, tarasy, </a:t>
            </a:r>
            <a:r>
              <a:rPr lang="cs-CZ" sz="2000" dirty="0" smtClean="0"/>
              <a:t>násypy a </a:t>
            </a:r>
            <a:r>
              <a:rPr lang="cs-CZ" sz="2000" dirty="0"/>
              <a:t>svahy, dělicí pásy, příkopy a ostatní povrchová odvodňovací zařízení, silniční pomocné pozemky</a:t>
            </a:r>
            <a:r>
              <a:rPr lang="cs-CZ" sz="2000" dirty="0" smtClean="0"/>
              <a:t>,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5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572"/>
            <a:ext cx="8229600" cy="5304244"/>
          </a:xfrm>
        </p:spPr>
        <p:txBody>
          <a:bodyPr>
            <a:noAutofit/>
          </a:bodyPr>
          <a:lstStyle/>
          <a:p>
            <a:pPr lvl="1"/>
            <a:r>
              <a:rPr lang="cs-CZ" sz="2000" dirty="0" smtClean="0"/>
              <a:t>svislé </a:t>
            </a:r>
            <a:r>
              <a:rPr lang="cs-CZ" sz="2000" dirty="0"/>
              <a:t>dopravní značky, zábradlí na mostech, zdech a mimo průjezdní úsek silnice, odrazníky, svodidla, pružidla, směrové sloupky, dopravní knoflíky, staničníky, mezníky, vodorovná dopravní značení, dopravní ostrůvky, odrazné a vodicí proužky a zpomalovací prahy</a:t>
            </a:r>
            <a:r>
              <a:rPr lang="cs-CZ" sz="2000" dirty="0" smtClean="0"/>
              <a:t>,</a:t>
            </a:r>
          </a:p>
          <a:p>
            <a:pPr lvl="1"/>
            <a:r>
              <a:rPr lang="cs-CZ" sz="2000" dirty="0"/>
              <a:t>únikové zóny, protihlukové stěny a protihlukové valy, pokud jsou umístěny na silničním pozemku,</a:t>
            </a:r>
          </a:p>
          <a:p>
            <a:pPr lvl="1"/>
            <a:r>
              <a:rPr lang="cs-CZ" sz="2000" dirty="0"/>
              <a:t>dešťové vpusti s šachtou a přípojkou do kanalizačního řadu,</a:t>
            </a:r>
          </a:p>
          <a:p>
            <a:pPr lvl="1"/>
            <a:r>
              <a:rPr lang="cs-CZ" sz="2000" dirty="0"/>
              <a:t>kanalizace, včetně úprav k odvádění vody, </a:t>
            </a:r>
            <a:r>
              <a:rPr lang="cs-CZ" sz="2000" dirty="0" err="1"/>
              <a:t>lapolů</a:t>
            </a:r>
            <a:r>
              <a:rPr lang="cs-CZ" sz="2000" dirty="0"/>
              <a:t> a sedimentačních nádrží, sloužící výlučně k odvádění povrchových vod z komunikace,</a:t>
            </a:r>
          </a:p>
          <a:p>
            <a:pPr lvl="1"/>
            <a:r>
              <a:rPr lang="cs-CZ" sz="2000" dirty="0"/>
              <a:t>podchody a zařízení pro zajištění a zabezpečení přechodů pro chodce mimo průjezdní úsek silnice,</a:t>
            </a:r>
          </a:p>
          <a:p>
            <a:pPr lvl="1"/>
            <a:r>
              <a:rPr lang="cs-CZ" sz="2000" dirty="0"/>
              <a:t>přenosné svislé dopravní značky a dopravní zařízení,</a:t>
            </a:r>
          </a:p>
          <a:p>
            <a:pPr lvl="1"/>
            <a:r>
              <a:rPr lang="cs-CZ" sz="2000" dirty="0"/>
              <a:t>hlásiče náledí, hlásky a jiná zařízení pro provozní informace</a:t>
            </a:r>
            <a:r>
              <a:rPr lang="cs-CZ" sz="2000" dirty="0" smtClean="0"/>
              <a:t>,</a:t>
            </a:r>
            <a:endParaRPr lang="cs-CZ" sz="2000" dirty="0"/>
          </a:p>
          <a:p>
            <a:pPr marL="0" lvl="0" indent="0">
              <a:lnSpc>
                <a:spcPct val="170000"/>
              </a:lnSpc>
              <a:buNone/>
            </a:pPr>
            <a:endParaRPr lang="cs-CZ" sz="2000" dirty="0"/>
          </a:p>
          <a:p>
            <a:pPr marL="0" lvl="0" indent="0">
              <a:lnSpc>
                <a:spcPct val="150000"/>
              </a:lnSpc>
              <a:buNone/>
            </a:pPr>
            <a:endParaRPr lang="cs-CZ" sz="20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09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628"/>
            <a:ext cx="8229600" cy="5304244"/>
          </a:xfrm>
        </p:spPr>
        <p:txBody>
          <a:bodyPr>
            <a:noAutofit/>
          </a:bodyPr>
          <a:lstStyle/>
          <a:p>
            <a:pPr lvl="1"/>
            <a:r>
              <a:rPr lang="cs-CZ" sz="2000" dirty="0" smtClean="0"/>
              <a:t>veřejné </a:t>
            </a:r>
            <a:r>
              <a:rPr lang="cs-CZ" sz="2000" dirty="0"/>
              <a:t>osvětlení mimo průjezdní úsek silnice </a:t>
            </a:r>
            <a:r>
              <a:rPr lang="cs-CZ" sz="2000" dirty="0" smtClean="0"/>
              <a:t>jako </a:t>
            </a:r>
            <a:r>
              <a:rPr lang="cs-CZ" sz="2000" dirty="0"/>
              <a:t>bezpečnostní </a:t>
            </a:r>
            <a:r>
              <a:rPr lang="cs-CZ" sz="2000" dirty="0" smtClean="0"/>
              <a:t>opatření, </a:t>
            </a:r>
            <a:r>
              <a:rPr lang="cs-CZ" sz="2000" dirty="0"/>
              <a:t>světelná signalizační zařízení </a:t>
            </a:r>
            <a:r>
              <a:rPr lang="cs-CZ" sz="2000" dirty="0" smtClean="0"/>
              <a:t>k </a:t>
            </a:r>
            <a:r>
              <a:rPr lang="cs-CZ" sz="2000" dirty="0"/>
              <a:t>řízení provozu mimo průjezdní úsek silnice,</a:t>
            </a:r>
          </a:p>
          <a:p>
            <a:pPr lvl="1"/>
            <a:r>
              <a:rPr lang="cs-CZ" sz="2000" dirty="0"/>
              <a:t>silniční vegetace mimo průjezdní úsek silnice,</a:t>
            </a:r>
          </a:p>
          <a:p>
            <a:pPr lvl="1"/>
            <a:r>
              <a:rPr lang="cs-CZ" sz="2000" dirty="0"/>
              <a:t>zařízení zabraňující vniknutí volně žijících živočichů,</a:t>
            </a:r>
          </a:p>
          <a:p>
            <a:pPr lvl="0"/>
            <a:r>
              <a:rPr lang="cs-CZ" sz="2000" dirty="0" smtClean="0"/>
              <a:t>výdaje </a:t>
            </a:r>
            <a:r>
              <a:rPr lang="cs-CZ" sz="2000" dirty="0"/>
              <a:t>na </a:t>
            </a:r>
            <a:r>
              <a:rPr lang="cs-CZ" sz="2000" dirty="0" smtClean="0"/>
              <a:t>realizaci:</a:t>
            </a:r>
            <a:endParaRPr lang="cs-CZ" sz="2000" dirty="0"/>
          </a:p>
          <a:p>
            <a:pPr lvl="1"/>
            <a:r>
              <a:rPr lang="cs-CZ" sz="2000" dirty="0"/>
              <a:t>podchodů a zařízení pro zajištění a zabezpečení přechodů pro </a:t>
            </a:r>
            <a:r>
              <a:rPr lang="cs-CZ" sz="2000" dirty="0" smtClean="0"/>
              <a:t>chodce v </a:t>
            </a:r>
            <a:r>
              <a:rPr lang="cs-CZ" sz="2000" dirty="0"/>
              <a:t>průjezdním úseku silnice,</a:t>
            </a:r>
          </a:p>
          <a:p>
            <a:pPr lvl="1"/>
            <a:r>
              <a:rPr lang="cs-CZ" sz="2000" dirty="0"/>
              <a:t>veřejného osvětlení v průjezdním úseku silnice </a:t>
            </a:r>
            <a:r>
              <a:rPr lang="cs-CZ" sz="2000" dirty="0" smtClean="0"/>
              <a:t>jako </a:t>
            </a:r>
            <a:r>
              <a:rPr lang="cs-CZ" sz="2000" dirty="0"/>
              <a:t>bezpečnostní </a:t>
            </a:r>
            <a:r>
              <a:rPr lang="cs-CZ" sz="2000" dirty="0" smtClean="0"/>
              <a:t>opatření,</a:t>
            </a:r>
            <a:endParaRPr lang="cs-CZ" sz="2000" dirty="0"/>
          </a:p>
          <a:p>
            <a:pPr lvl="1"/>
            <a:r>
              <a:rPr lang="cs-CZ" sz="2000" dirty="0"/>
              <a:t>světelných signalizačních zařízení </a:t>
            </a:r>
            <a:r>
              <a:rPr lang="cs-CZ" sz="2000" dirty="0" smtClean="0"/>
              <a:t>k </a:t>
            </a:r>
            <a:r>
              <a:rPr lang="cs-CZ" sz="2000" dirty="0"/>
              <a:t>řízení provozu v průjezdním úseku silnice</a:t>
            </a:r>
            <a:r>
              <a:rPr lang="cs-CZ" sz="2000" dirty="0" smtClean="0"/>
              <a:t>,</a:t>
            </a: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99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58"/>
            <a:ext cx="8229600" cy="5304244"/>
          </a:xfrm>
        </p:spPr>
        <p:txBody>
          <a:bodyPr>
            <a:noAutofit/>
          </a:bodyPr>
          <a:lstStyle/>
          <a:p>
            <a:pPr lvl="1"/>
            <a:r>
              <a:rPr lang="cs-CZ" sz="2000" dirty="0" smtClean="0"/>
              <a:t>silniční </a:t>
            </a:r>
            <a:r>
              <a:rPr lang="cs-CZ" sz="2000" dirty="0"/>
              <a:t>vegetace v průjezdním úseku silnice a vegetačních úprav stavbou dotčených nezpevněných pozemků,</a:t>
            </a:r>
          </a:p>
          <a:p>
            <a:pPr lvl="1"/>
            <a:r>
              <a:rPr lang="cs-CZ" sz="2000" dirty="0"/>
              <a:t>únikových zón, protihlukových stěn a protihlukových valů umístěných mimo silniční pozemek,</a:t>
            </a:r>
          </a:p>
          <a:p>
            <a:pPr lvl="0"/>
            <a:r>
              <a:rPr lang="cs-CZ" sz="2000" dirty="0"/>
              <a:t>další výdaje spojené s realizací stavby silnice</a:t>
            </a:r>
            <a:r>
              <a:rPr lang="cs-CZ" sz="2000" dirty="0" smtClean="0"/>
              <a:t>:</a:t>
            </a:r>
            <a:endParaRPr lang="cs-CZ" sz="2000" dirty="0"/>
          </a:p>
          <a:p>
            <a:pPr lvl="1"/>
            <a:r>
              <a:rPr lang="cs-CZ" sz="2000" dirty="0"/>
              <a:t>výdaje na přípravu staveniště, včetně demolice objektů podmiňujících výstavbu a manipulace s kulturními vrstvami zeminy,</a:t>
            </a:r>
          </a:p>
          <a:p>
            <a:pPr lvl="1"/>
            <a:r>
              <a:rPr lang="cs-CZ" sz="2000" dirty="0"/>
              <a:t>výdaje na rekultivaci ploch původně zastavěných stavbou dotčených </a:t>
            </a:r>
            <a:r>
              <a:rPr lang="cs-CZ" sz="2000" dirty="0" smtClean="0"/>
              <a:t>pozemků.</a:t>
            </a:r>
            <a:endParaRPr lang="cs-CZ" sz="20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/>
              <a:t>DPH</a:t>
            </a:r>
            <a:endParaRPr lang="cs-CZ" sz="2000" dirty="0"/>
          </a:p>
          <a:p>
            <a:pPr lvl="0"/>
            <a:r>
              <a:rPr lang="cs-CZ" sz="2000" dirty="0"/>
              <a:t>pokud nemá plátce DPH k podporovaným aktivitám nárok na odpočet </a:t>
            </a:r>
            <a:r>
              <a:rPr lang="cs-CZ" sz="2000" dirty="0" smtClean="0"/>
              <a:t>vstupu; DPH </a:t>
            </a:r>
            <a:r>
              <a:rPr lang="cs-CZ" sz="2000" dirty="0"/>
              <a:t>je způsobilým výdajem, jen je-li způsobilým výdajem plnění, ke kterému se vztahuje.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69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974"/>
            <a:ext cx="8229600" cy="53042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 smtClean="0"/>
              <a:t>Způsobilé výdaje na </a:t>
            </a:r>
            <a:r>
              <a:rPr lang="pl-PL" sz="2000" b="1" u="sng" dirty="0" smtClean="0"/>
              <a:t>vedlejší aktivity</a:t>
            </a:r>
            <a:r>
              <a:rPr lang="pl-PL" sz="2000" b="1" dirty="0" smtClean="0"/>
              <a:t> projektu: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/>
              <a:t>STAVBY</a:t>
            </a:r>
            <a:endParaRPr lang="cs-CZ" sz="2000" dirty="0"/>
          </a:p>
          <a:p>
            <a:pPr lvl="0"/>
            <a:r>
              <a:rPr lang="cs-CZ" sz="2000" dirty="0"/>
              <a:t>výdaje na realizaci následujících stavbou vyvolaných investic</a:t>
            </a:r>
            <a:r>
              <a:rPr lang="cs-CZ" sz="2000" dirty="0" smtClean="0"/>
              <a:t>:</a:t>
            </a:r>
            <a:endParaRPr lang="cs-CZ" sz="2000" dirty="0"/>
          </a:p>
          <a:p>
            <a:pPr lvl="1"/>
            <a:r>
              <a:rPr lang="cs-CZ" sz="2000" dirty="0"/>
              <a:t>výdaje na stavbou vyvolané úpravy a přeložky stávajících pozemních komunikací a připojení sousedních nemovitostí,</a:t>
            </a:r>
          </a:p>
          <a:p>
            <a:pPr lvl="1"/>
            <a:r>
              <a:rPr lang="cs-CZ" sz="2000" dirty="0"/>
              <a:t>výdaje na stavbou vyvolané úpravy a přeložky stávajících inženýrských </a:t>
            </a:r>
            <a:r>
              <a:rPr lang="cs-CZ" sz="2000" dirty="0" smtClean="0"/>
              <a:t>sítí a </a:t>
            </a:r>
            <a:r>
              <a:rPr lang="cs-CZ" sz="2000" dirty="0"/>
              <a:t>drážních objektů,</a:t>
            </a:r>
          </a:p>
          <a:p>
            <a:pPr lvl="1"/>
            <a:r>
              <a:rPr lang="cs-CZ" sz="2000" dirty="0"/>
              <a:t>výdaje na </a:t>
            </a:r>
            <a:r>
              <a:rPr lang="cs-CZ" sz="2000" dirty="0" smtClean="0"/>
              <a:t>pomocné </a:t>
            </a:r>
            <a:r>
              <a:rPr lang="cs-CZ" sz="2000" dirty="0"/>
              <a:t>dopravní stavby a </a:t>
            </a:r>
            <a:r>
              <a:rPr lang="cs-CZ" sz="2000" dirty="0" smtClean="0"/>
              <a:t>opatření, </a:t>
            </a:r>
            <a:r>
              <a:rPr lang="cs-CZ" sz="2000" dirty="0"/>
              <a:t>jejichž návrh je v projektové dokumentaci řádně zdůvodněn, a protihluková opatření, jako je výměna oken objektů chráněných před nadlimitním hlukem podle zákona č. 258/2000 Sb., o ochraně veřejného zdraví, v platném znění, jejichž návrh je </a:t>
            </a:r>
            <a:r>
              <a:rPr lang="cs-CZ" sz="2000" dirty="0" smtClean="0"/>
              <a:t>zdůvodněn </a:t>
            </a:r>
            <a:r>
              <a:rPr lang="cs-CZ" sz="2000" dirty="0"/>
              <a:t>a podložen stanoviskem orgánu ochrany veřejného zdraví v projektové </a:t>
            </a:r>
            <a:r>
              <a:rPr lang="cs-CZ" sz="2000" dirty="0" smtClean="0"/>
              <a:t>dokumentaci.</a:t>
            </a:r>
            <a:endParaRPr lang="cs-CZ" sz="20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77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974"/>
            <a:ext cx="8229600" cy="53042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 smtClean="0"/>
              <a:t>Způsobilé výdaje na </a:t>
            </a:r>
            <a:r>
              <a:rPr lang="pl-PL" sz="2000" b="1" u="sng" dirty="0" smtClean="0"/>
              <a:t>vedlejší aktivity</a:t>
            </a:r>
            <a:r>
              <a:rPr lang="pl-PL" sz="2000" b="1" dirty="0" smtClean="0"/>
              <a:t> projektu: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/>
              <a:t>PROJEKTOVÁ DOKUMENTACE</a:t>
            </a:r>
            <a:endParaRPr lang="cs-CZ" sz="2000" dirty="0"/>
          </a:p>
          <a:p>
            <a:pPr lvl="0"/>
            <a:r>
              <a:rPr lang="cs-CZ" sz="2000" dirty="0"/>
              <a:t>výdaje na </a:t>
            </a:r>
            <a:r>
              <a:rPr lang="cs-CZ" sz="2000" dirty="0" smtClean="0"/>
              <a:t>zpracování:</a:t>
            </a:r>
            <a:endParaRPr lang="cs-CZ" sz="2000" dirty="0"/>
          </a:p>
          <a:p>
            <a:pPr lvl="1"/>
            <a:r>
              <a:rPr lang="cs-CZ" sz="2000" dirty="0"/>
              <a:t>dokumentací v procesu EIA (oznámení, dokumentace),</a:t>
            </a:r>
          </a:p>
          <a:p>
            <a:pPr lvl="1"/>
            <a:r>
              <a:rPr lang="cs-CZ" sz="2000" dirty="0"/>
              <a:t>dokumentace pro vydání územního rozhodnutí (DUR), dokumentace k oznámení o záměru v území (DOZU),</a:t>
            </a:r>
          </a:p>
          <a:p>
            <a:pPr lvl="1"/>
            <a:r>
              <a:rPr lang="cs-CZ" sz="2000" dirty="0"/>
              <a:t>projektové dokumentace pro vydání stavebního povolení (DSP), projektové dokumentace pro ohlášení stavby (DOS),</a:t>
            </a:r>
          </a:p>
          <a:p>
            <a:pPr lvl="1"/>
            <a:r>
              <a:rPr lang="cs-CZ" sz="2000" dirty="0"/>
              <a:t>projektové dokumentace pro provádění stavby (PDPS), zadávací dokumentace stavby (ZDS), realizační dokumentace stavby (RDS),</a:t>
            </a:r>
          </a:p>
          <a:p>
            <a:pPr lvl="1"/>
            <a:r>
              <a:rPr lang="cs-CZ" sz="2000" dirty="0"/>
              <a:t>dokumentace skutečného provedení stavby (DSPS),</a:t>
            </a:r>
          </a:p>
          <a:p>
            <a:pPr lvl="1"/>
            <a:r>
              <a:rPr lang="cs-CZ" sz="2000" dirty="0"/>
              <a:t>s dokumentacemi souvisejícími průzkumy, studiemi a posouzeními.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79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974"/>
            <a:ext cx="8229600" cy="53042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 smtClean="0"/>
              <a:t>Způsobilé výdaje na </a:t>
            </a:r>
            <a:r>
              <a:rPr lang="pl-PL" sz="2000" b="1" u="sng" dirty="0" smtClean="0"/>
              <a:t>vedlejší aktivity</a:t>
            </a:r>
            <a:r>
              <a:rPr lang="pl-PL" sz="2000" b="1" dirty="0" smtClean="0"/>
              <a:t> projektu: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/>
              <a:t>NÁKUP POZEMKŮ A STAVEB</a:t>
            </a:r>
            <a:endParaRPr lang="cs-CZ" sz="2000" dirty="0"/>
          </a:p>
          <a:p>
            <a:pPr lvl="0"/>
            <a:r>
              <a:rPr lang="cs-CZ" sz="2000" dirty="0" smtClean="0"/>
              <a:t>výdaje na nezbytné pořízení nemovitostí prostřednictvím koupě </a:t>
            </a:r>
            <a:r>
              <a:rPr lang="cs-CZ" sz="2000" dirty="0"/>
              <a:t>maximálně do výše ceny zjištěné znaleckým </a:t>
            </a:r>
            <a:r>
              <a:rPr lang="cs-CZ" sz="2000" dirty="0" smtClean="0"/>
              <a:t>posudkem a celkově do výše </a:t>
            </a:r>
            <a:r>
              <a:rPr lang="cs-CZ" sz="2000" dirty="0"/>
              <a:t>10 % celkových způsobilých výdajů projektu</a:t>
            </a:r>
            <a:r>
              <a:rPr lang="cs-CZ" sz="2000" dirty="0" smtClean="0"/>
              <a:t>,</a:t>
            </a:r>
          </a:p>
          <a:p>
            <a:pPr lvl="0"/>
            <a:r>
              <a:rPr lang="cs-CZ" sz="2000" dirty="0"/>
              <a:t>výdaje na </a:t>
            </a:r>
            <a:r>
              <a:rPr lang="cs-CZ" sz="2000" dirty="0" smtClean="0"/>
              <a:t>nezbytné vyvlastnění </a:t>
            </a:r>
            <a:r>
              <a:rPr lang="cs-CZ" sz="2000" dirty="0"/>
              <a:t>nemovitostí </a:t>
            </a:r>
            <a:r>
              <a:rPr lang="cs-CZ" sz="2000" dirty="0" smtClean="0"/>
              <a:t>na základě pravomocného rozhodnutí o vyvlastnění maximálně do výše náhrady stanovené </a:t>
            </a:r>
            <a:r>
              <a:rPr lang="cs-CZ" sz="2000" dirty="0"/>
              <a:t>v </a:t>
            </a:r>
            <a:r>
              <a:rPr lang="cs-CZ" sz="2000" dirty="0" smtClean="0"/>
              <a:t>rozhodnutí o </a:t>
            </a:r>
            <a:r>
              <a:rPr lang="cs-CZ" sz="2000" dirty="0"/>
              <a:t>vyvlastnění</a:t>
            </a:r>
            <a:r>
              <a:rPr lang="cs-CZ" sz="2000" dirty="0" smtClean="0"/>
              <a:t> a celkově </a:t>
            </a:r>
            <a:r>
              <a:rPr lang="cs-CZ" sz="2000" dirty="0"/>
              <a:t>do </a:t>
            </a:r>
            <a:r>
              <a:rPr lang="cs-CZ" sz="2000" dirty="0" smtClean="0"/>
              <a:t>výše</a:t>
            </a:r>
            <a:br>
              <a:rPr lang="cs-CZ" sz="2000" dirty="0" smtClean="0"/>
            </a:br>
            <a:r>
              <a:rPr lang="cs-CZ" sz="2000" dirty="0" smtClean="0"/>
              <a:t>10 </a:t>
            </a:r>
            <a:r>
              <a:rPr lang="cs-CZ" sz="2000" dirty="0"/>
              <a:t>% celkových způsobilých výdajů </a:t>
            </a:r>
            <a:r>
              <a:rPr lang="cs-CZ" sz="2000" dirty="0" smtClean="0"/>
              <a:t>projektu,</a:t>
            </a:r>
          </a:p>
          <a:p>
            <a:pPr lvl="0"/>
            <a:r>
              <a:rPr lang="cs-CZ" sz="2000" dirty="0"/>
              <a:t>výdaje na úhradu odvodů za odnětí půdy ze zemědělského a lesního půdního </a:t>
            </a:r>
            <a:r>
              <a:rPr lang="cs-CZ" sz="2000" dirty="0" smtClean="0"/>
              <a:t>fondu.</a:t>
            </a:r>
            <a:endParaRPr lang="cs-CZ" sz="20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32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974"/>
            <a:ext cx="8229600" cy="53042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 smtClean="0"/>
              <a:t>Způsobilé výdaje na </a:t>
            </a:r>
            <a:r>
              <a:rPr lang="pl-PL" sz="2000" b="1" u="sng" dirty="0" smtClean="0"/>
              <a:t>vedlejší aktivity</a:t>
            </a:r>
            <a:r>
              <a:rPr lang="pl-PL" sz="2000" b="1" dirty="0" smtClean="0"/>
              <a:t> projektu: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/>
              <a:t>ZABEZPEČENÍ VÝSTAVBY</a:t>
            </a:r>
            <a:endParaRPr lang="cs-CZ" sz="2000" dirty="0"/>
          </a:p>
          <a:p>
            <a:pPr lvl="0"/>
            <a:r>
              <a:rPr lang="cs-CZ" sz="2000" dirty="0"/>
              <a:t>výdaje na zabezpečení výstavby:</a:t>
            </a:r>
          </a:p>
          <a:p>
            <a:pPr lvl="1"/>
            <a:r>
              <a:rPr lang="cs-CZ" sz="2000" dirty="0"/>
              <a:t>technický dozor investora (TDI),</a:t>
            </a:r>
          </a:p>
          <a:p>
            <a:pPr lvl="1"/>
            <a:r>
              <a:rPr lang="cs-CZ" sz="2000" dirty="0"/>
              <a:t>autorský dozor (AD),</a:t>
            </a:r>
          </a:p>
          <a:p>
            <a:pPr lvl="1"/>
            <a:r>
              <a:rPr lang="cs-CZ" sz="2000" dirty="0"/>
              <a:t>zajištění bezpečnosti a ochrany zdraví při práci (BOZP),</a:t>
            </a:r>
          </a:p>
          <a:p>
            <a:pPr lvl="0"/>
            <a:r>
              <a:rPr lang="cs-CZ" sz="2000" dirty="0"/>
              <a:t>výdaje spojené s inženýrskou činností:</a:t>
            </a:r>
          </a:p>
          <a:p>
            <a:pPr lvl="1"/>
            <a:r>
              <a:rPr lang="cs-CZ" sz="2000" dirty="0"/>
              <a:t>výdaje na </a:t>
            </a:r>
            <a:r>
              <a:rPr lang="cs-CZ" sz="2000" dirty="0" err="1"/>
              <a:t>inženýring</a:t>
            </a:r>
            <a:r>
              <a:rPr lang="cs-CZ" sz="2000" dirty="0"/>
              <a:t> projektu zahrnující projednání a podání projektových </a:t>
            </a:r>
            <a:r>
              <a:rPr lang="cs-CZ" sz="2000" dirty="0" smtClean="0"/>
              <a:t>dokumentací,</a:t>
            </a:r>
          </a:p>
          <a:p>
            <a:pPr lvl="1"/>
            <a:r>
              <a:rPr lang="cs-CZ" sz="2000" dirty="0" smtClean="0"/>
              <a:t>výdaje </a:t>
            </a:r>
            <a:r>
              <a:rPr lang="cs-CZ" sz="2000" dirty="0"/>
              <a:t>na činnost supervizora (správce stavby</a:t>
            </a:r>
            <a:r>
              <a:rPr lang="cs-CZ" sz="2000" dirty="0" smtClean="0"/>
              <a:t>).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974"/>
            <a:ext cx="8229600" cy="53042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 smtClean="0"/>
              <a:t>Způsobilé výdaje na </a:t>
            </a:r>
            <a:r>
              <a:rPr lang="pl-PL" sz="2000" b="1" u="sng" dirty="0" smtClean="0"/>
              <a:t>vedlejší aktivity</a:t>
            </a:r>
            <a:r>
              <a:rPr lang="pl-PL" sz="2000" b="1" dirty="0" smtClean="0"/>
              <a:t> projektu: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b="1" dirty="0" smtClean="0"/>
          </a:p>
          <a:p>
            <a:pPr marL="0" indent="0">
              <a:buNone/>
            </a:pPr>
            <a:r>
              <a:rPr lang="cs-CZ" sz="2000" b="1" dirty="0" smtClean="0"/>
              <a:t>POŘÍZENÍ SLUŽEB BEZPROSTŘEDNĚ SOUVISEJÍCÍCH</a:t>
            </a:r>
            <a:br>
              <a:rPr lang="cs-CZ" sz="2000" b="1" dirty="0" smtClean="0"/>
            </a:br>
            <a:r>
              <a:rPr lang="cs-CZ" sz="2000" b="1" dirty="0" smtClean="0"/>
              <a:t>S REALIZACÍ PROJEKTU</a:t>
            </a:r>
            <a:endParaRPr lang="cs-CZ" sz="2000" dirty="0"/>
          </a:p>
          <a:p>
            <a:pPr lvl="0"/>
            <a:r>
              <a:rPr lang="cs-CZ" sz="2000" dirty="0"/>
              <a:t>výdaje na zpracování studie </a:t>
            </a:r>
            <a:r>
              <a:rPr lang="cs-CZ" sz="2000" dirty="0" smtClean="0"/>
              <a:t>proveditelnosti.</a:t>
            </a:r>
          </a:p>
          <a:p>
            <a:pPr lvl="0"/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POVINNÁ PUBLICITA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cap="all" dirty="0" smtClean="0"/>
              <a:t>Daň z přidané hodnoty</a:t>
            </a:r>
            <a:endParaRPr lang="cs-CZ" sz="2000" cap="all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8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000" b="1" u="sng" dirty="0" smtClean="0"/>
              <a:t>Povinné přílohy k žádosti o podporu</a:t>
            </a:r>
          </a:p>
          <a:p>
            <a:pPr marL="0" lvl="0" indent="0">
              <a:buNone/>
            </a:pPr>
            <a:r>
              <a:rPr lang="cs-CZ" sz="2000" b="1" dirty="0" smtClean="0"/>
              <a:t>1.	Plná moc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v případě přenesení pravomocí na jinou osobu, v MS2014+</a:t>
            </a:r>
          </a:p>
          <a:p>
            <a:pPr marL="0" lvl="0" indent="0">
              <a:buNone/>
            </a:pPr>
            <a:r>
              <a:rPr lang="cs-CZ" sz="2000" b="1" dirty="0" smtClean="0"/>
              <a:t>2.	Zápis z jednání krajského zastupitelstva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lze jím nahradit plnou moc</a:t>
            </a:r>
            <a:endParaRPr lang="cs-CZ" sz="2000" i="1" dirty="0"/>
          </a:p>
          <a:p>
            <a:pPr marL="0" lvl="0" indent="0">
              <a:buNone/>
            </a:pPr>
            <a:r>
              <a:rPr lang="cs-CZ" sz="2000" b="1" dirty="0" smtClean="0"/>
              <a:t>3.	Dokumentace </a:t>
            </a:r>
            <a:r>
              <a:rPr lang="cs-CZ" sz="2000" b="1" dirty="0"/>
              <a:t>k zadávacím a výběrovým </a:t>
            </a:r>
            <a:r>
              <a:rPr lang="cs-CZ" sz="2000" b="1" dirty="0" smtClean="0"/>
              <a:t>řízením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která se konala před podáním žádosti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 smtClean="0"/>
              <a:t>4.	Územní rozhodnutí nebo územní souhlas nebo veřejnoprávní 	smlouva nahrazující územní řízení</a:t>
            </a:r>
            <a:endParaRPr lang="cs-CZ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 smtClean="0"/>
              <a:t>5.	Žádost o stavební povolení nebo ohlášení, případně stavební 	povolení nebo souhlas s provedením ohlášeného stavebního 	záměru </a:t>
            </a:r>
            <a:r>
              <a:rPr lang="cs-CZ" sz="2000" b="1" dirty="0"/>
              <a:t>nebo </a:t>
            </a:r>
            <a:r>
              <a:rPr lang="cs-CZ" sz="2000" b="1" dirty="0" smtClean="0"/>
              <a:t>smlouva nahrazující stavební povolení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it-IT" dirty="0"/>
              <a:t>Pravidla pro žadatele a příjemce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4324"/>
            <a:ext cx="8705850" cy="4893868"/>
          </a:xfrm>
        </p:spPr>
        <p:txBody>
          <a:bodyPr>
            <a:normAutofit/>
          </a:bodyPr>
          <a:lstStyle/>
          <a:p>
            <a:pPr marL="400050" lvl="1" indent="0">
              <a:spcAft>
                <a:spcPts val="600"/>
              </a:spcAft>
              <a:buNone/>
              <a:defRPr/>
            </a:pPr>
            <a:endParaRPr lang="cs-CZ" sz="2400" u="sng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u="sng" dirty="0" smtClean="0">
                <a:cs typeface="Arial" charset="0"/>
              </a:rPr>
              <a:t>Obecná pravidla</a:t>
            </a:r>
            <a:r>
              <a:rPr lang="cs-CZ" sz="2400" b="1" dirty="0" smtClean="0">
                <a:cs typeface="Arial" charset="0"/>
              </a:rPr>
              <a:t> - </a:t>
            </a:r>
            <a:r>
              <a:rPr lang="cs-CZ" sz="2400" i="1" dirty="0" smtClean="0">
                <a:cs typeface="Arial" charset="0"/>
              </a:rPr>
              <a:t>závazná pro všechny specifické cíle a výzvy</a:t>
            </a:r>
            <a:endParaRPr lang="cs-CZ" sz="2400" i="1" u="sng" dirty="0"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cs-CZ" sz="2400" dirty="0" smtClean="0">
                <a:hlinkClick r:id="rId2"/>
              </a:rPr>
              <a:t>dotaceEU.cz/IROP</a:t>
            </a:r>
            <a:endParaRPr lang="cs-CZ" sz="2400" dirty="0" smtClean="0"/>
          </a:p>
          <a:p>
            <a:pPr marL="457200" lvl="1" indent="0">
              <a:buNone/>
              <a:defRPr/>
            </a:pPr>
            <a:endParaRPr lang="cs-CZ" sz="2400" dirty="0"/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u="sng" dirty="0">
                <a:cs typeface="Arial" charset="0"/>
              </a:rPr>
              <a:t>Specifická </a:t>
            </a:r>
            <a:r>
              <a:rPr lang="cs-CZ" sz="2400" b="1" u="sng" dirty="0" smtClean="0">
                <a:cs typeface="Arial" charset="0"/>
              </a:rPr>
              <a:t>pravidla</a:t>
            </a:r>
            <a:r>
              <a:rPr lang="cs-CZ" sz="2400" b="1" dirty="0" smtClean="0">
                <a:cs typeface="Arial" charset="0"/>
              </a:rPr>
              <a:t> - </a:t>
            </a:r>
            <a:r>
              <a:rPr lang="cs-CZ" sz="2400" i="1" dirty="0" smtClean="0">
                <a:cs typeface="Arial" charset="0"/>
              </a:rPr>
              <a:t>pro každou výzvu samostatný dokument</a:t>
            </a:r>
            <a:r>
              <a:rPr lang="cs-CZ" sz="2400" i="1" u="sng" dirty="0" smtClean="0">
                <a:cs typeface="Arial" charset="0"/>
              </a:rPr>
              <a:t> </a:t>
            </a:r>
            <a:endParaRPr lang="cs-CZ" sz="2400" i="1" u="sng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dirty="0" smtClean="0">
                <a:cs typeface="Arial" charset="0"/>
                <a:hlinkClick r:id="rId3"/>
              </a:rPr>
              <a:t>dotaceEU.cz/IROP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podporované </a:t>
            </a:r>
            <a:r>
              <a:rPr lang="cs-CZ" sz="2400" dirty="0">
                <a:cs typeface="Arial" charset="0"/>
              </a:rPr>
              <a:t>aktivity, způsobilé výdaje, hodnotící kritéria</a:t>
            </a:r>
            <a:r>
              <a:rPr lang="cs-CZ" sz="2400" dirty="0" smtClean="0">
                <a:cs typeface="Arial" charset="0"/>
              </a:rPr>
              <a:t>, indikátory, </a:t>
            </a:r>
            <a:r>
              <a:rPr lang="cs-CZ" sz="2400" dirty="0">
                <a:cs typeface="Arial" charset="0"/>
              </a:rPr>
              <a:t>povinné </a:t>
            </a:r>
            <a:r>
              <a:rPr lang="cs-CZ" sz="2400" dirty="0" smtClean="0">
                <a:cs typeface="Arial" charset="0"/>
              </a:rPr>
              <a:t>přílohy k žádosti o podporu</a:t>
            </a: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000" b="1" u="sng" dirty="0" smtClean="0"/>
              <a:t>Povinné přílohy k žádosti o podporu</a:t>
            </a:r>
          </a:p>
          <a:p>
            <a:pPr marL="0" lvl="0" indent="0">
              <a:buNone/>
            </a:pPr>
            <a:r>
              <a:rPr lang="cs-CZ" sz="2000" b="1" dirty="0" smtClean="0"/>
              <a:t>6.	Projektová dokumentace pro vydání stavebního povolení nebo 	pro ohlášení stavby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případně také projektová dokumentace pro provádění stavby</a:t>
            </a:r>
          </a:p>
          <a:p>
            <a:pPr marL="0" lvl="0" indent="0">
              <a:buNone/>
            </a:pPr>
            <a:r>
              <a:rPr lang="cs-CZ" sz="2000" b="1" dirty="0"/>
              <a:t>7</a:t>
            </a:r>
            <a:r>
              <a:rPr lang="cs-CZ" sz="2000" b="1" dirty="0" smtClean="0"/>
              <a:t>.	Položkový rozpočet stavby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dle jednotného ceníku stavebních prací, potvrzený autorizovaným 	projektantem a v XC4, případně </a:t>
            </a:r>
            <a:r>
              <a:rPr lang="cs-CZ" sz="2000" i="1" dirty="0" err="1" smtClean="0"/>
              <a:t>vysoutěžená</a:t>
            </a:r>
            <a:r>
              <a:rPr lang="cs-CZ" sz="2000" i="1" dirty="0" smtClean="0"/>
              <a:t> cenová nabídka</a:t>
            </a:r>
            <a:endParaRPr lang="cs-CZ" sz="2000" i="1" dirty="0"/>
          </a:p>
          <a:p>
            <a:pPr marL="0" lvl="0" indent="0">
              <a:buNone/>
            </a:pPr>
            <a:r>
              <a:rPr lang="cs-CZ" sz="2000" b="1" dirty="0"/>
              <a:t>8</a:t>
            </a:r>
            <a:r>
              <a:rPr lang="cs-CZ" sz="2000" b="1" dirty="0" smtClean="0"/>
              <a:t>.	Studie proveditelnosti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k posouzení potřebnosti a realizovatelnosti projektu</a:t>
            </a:r>
          </a:p>
          <a:p>
            <a:pPr marL="457200" lvl="0" indent="-457200">
              <a:buAutoNum type="arabicPeriod" startAt="9"/>
            </a:pPr>
            <a:r>
              <a:rPr lang="cs-CZ" sz="2000" b="1" dirty="0" smtClean="0"/>
              <a:t>Doklady k výkupu nemovitostí </a:t>
            </a:r>
            <a:r>
              <a:rPr lang="cs-CZ" sz="2000" i="1" dirty="0" smtClean="0"/>
              <a:t>pořízeným před podáním žádosti</a:t>
            </a:r>
          </a:p>
          <a:p>
            <a:pPr marL="0" lvl="0" indent="0">
              <a:buNone/>
            </a:pPr>
            <a:r>
              <a:rPr lang="cs-CZ" sz="2000" b="1" dirty="0" smtClean="0"/>
              <a:t>10.	Seznam objednávek – přímých nákupů</a:t>
            </a:r>
            <a:endParaRPr lang="cs-CZ" sz="2000" b="1" dirty="0"/>
          </a:p>
          <a:p>
            <a:pPr marL="449263" indent="-449263">
              <a:buNone/>
            </a:pPr>
            <a:r>
              <a:rPr lang="cs-CZ" sz="2000" dirty="0"/>
              <a:t>	</a:t>
            </a:r>
            <a:r>
              <a:rPr lang="cs-CZ" sz="2000" i="1" dirty="0"/>
              <a:t>ve výši od 100 tis. do 400 tis. </a:t>
            </a:r>
            <a:r>
              <a:rPr lang="cs-CZ" sz="2000" i="1" dirty="0" smtClean="0"/>
              <a:t>Kč bez </a:t>
            </a:r>
            <a:r>
              <a:rPr lang="cs-CZ" sz="2000" i="1" dirty="0"/>
              <a:t>DPH </a:t>
            </a:r>
            <a:r>
              <a:rPr lang="cs-CZ" sz="2000" i="1" dirty="0" smtClean="0"/>
              <a:t> provedené před   podáním </a:t>
            </a:r>
            <a:r>
              <a:rPr lang="cs-CZ" sz="2000" i="1" dirty="0"/>
              <a:t>žádosti o podporu</a:t>
            </a:r>
            <a:endParaRPr lang="cs-CZ" sz="2000" b="1" i="1" dirty="0"/>
          </a:p>
          <a:p>
            <a:pPr marL="0" indent="0">
              <a:buNone/>
            </a:pPr>
            <a:endParaRPr lang="cs-CZ" sz="2000" dirty="0"/>
          </a:p>
          <a:p>
            <a:pPr marL="457200" lvl="0" indent="-457200">
              <a:buAutoNum type="arabicPeriod" startAt="9"/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endParaRPr lang="cs-CZ" sz="20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0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77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200" b="1" dirty="0" smtClean="0"/>
              <a:t>Nejpozději </a:t>
            </a:r>
            <a:r>
              <a:rPr lang="cs-CZ" sz="2200" b="1" dirty="0"/>
              <a:t>do vydání Rozhodnutí </a:t>
            </a:r>
            <a:r>
              <a:rPr lang="cs-CZ" sz="2200" b="1" dirty="0" smtClean="0"/>
              <a:t>o poskytnutí dotace </a:t>
            </a:r>
            <a:r>
              <a:rPr lang="cs-CZ" sz="2200" dirty="0" smtClean="0"/>
              <a:t>musí </a:t>
            </a:r>
            <a:r>
              <a:rPr lang="cs-CZ" sz="2200" dirty="0"/>
              <a:t>žadatel </a:t>
            </a:r>
            <a:r>
              <a:rPr lang="cs-CZ" sz="2200" b="1" dirty="0" smtClean="0"/>
              <a:t>doložit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cs-CZ" sz="2200" b="1" dirty="0" smtClean="0"/>
              <a:t>stavební </a:t>
            </a:r>
            <a:r>
              <a:rPr lang="cs-CZ" sz="2200" b="1" dirty="0"/>
              <a:t>povolení s nabytím právní moci </a:t>
            </a:r>
            <a:r>
              <a:rPr lang="cs-CZ" sz="2200" dirty="0"/>
              <a:t>nebo souhlas s provedením ohlášeného stavebního záměru nebo veřejnoprávní smlouvu nahrazující stavební povolení, pokud tyto dokumenty nepředložil při podání žádosti o podporu</a:t>
            </a:r>
            <a:r>
              <a:rPr lang="cs-CZ" sz="2200" dirty="0" smtClean="0"/>
              <a:t>.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cs-CZ" sz="2200" dirty="0" smtClean="0"/>
              <a:t>Proces </a:t>
            </a:r>
            <a:r>
              <a:rPr lang="cs-CZ" sz="2200" dirty="0"/>
              <a:t>administrace musí být ukončen do 7 měsíců od data podání žádosti v MS2014</a:t>
            </a:r>
            <a:r>
              <a:rPr lang="cs-CZ" sz="2200" dirty="0" smtClean="0"/>
              <a:t>+.</a:t>
            </a:r>
            <a:endParaRPr lang="cs-CZ" sz="2200" dirty="0"/>
          </a:p>
          <a:p>
            <a:pPr marL="457200" lvl="0" indent="-457200">
              <a:buAutoNum type="arabicPeriod" startAt="9"/>
            </a:pPr>
            <a:endParaRPr lang="cs-CZ" sz="2200" dirty="0"/>
          </a:p>
          <a:p>
            <a:pPr marL="0" indent="0">
              <a:lnSpc>
                <a:spcPct val="120000"/>
              </a:lnSpc>
              <a:buNone/>
            </a:pPr>
            <a:endParaRPr lang="cs-CZ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28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614476"/>
          </a:xfrm>
        </p:spPr>
        <p:txBody>
          <a:bodyPr>
            <a:no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200" b="1" dirty="0" smtClean="0"/>
              <a:t>Osnova studie proveditelnosti</a:t>
            </a:r>
            <a:endParaRPr lang="cs-CZ" sz="2200" dirty="0"/>
          </a:p>
          <a:p>
            <a:pPr marL="0" indent="0">
              <a:lnSpc>
                <a:spcPct val="120000"/>
              </a:lnSpc>
              <a:buNone/>
            </a:pPr>
            <a:endParaRPr lang="cs-CZ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10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963161"/>
              </p:ext>
            </p:extLst>
          </p:nvPr>
        </p:nvGraphicFramePr>
        <p:xfrm>
          <a:off x="539849" y="1788482"/>
          <a:ext cx="8004076" cy="441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151"/>
                <a:gridCol w="3971925"/>
              </a:tblGrid>
              <a:tr h="42131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Úvodní informace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Výstupy projektu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63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Základní informace o žadateli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Připravenost projektu k realizaci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Charakteristika</a:t>
                      </a:r>
                      <a:r>
                        <a:rPr lang="cs-CZ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projektu a jeho soulad </a:t>
                      </a:r>
                      <a:br>
                        <a:rPr lang="cs-CZ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cs-CZ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 programem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Finanční toky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51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Podrobný popis projektu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Plán údržby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Zdůvodnění</a:t>
                      </a:r>
                      <a:r>
                        <a:rPr lang="cs-CZ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potřebnosti realizace projektu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Analýza a řízení rizik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Management projektu a řízení lidských zdrojů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Vliv projektu na horizontální kritéria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Technické a technologické řešení projektu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Závěrečné hodnocení efektivity</a:t>
                      </a:r>
                      <a:b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 udržitelnosti projektu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911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Vliv projektu na životní prostředí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Podklady pro výpočet ukazatelů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CBA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Dlouhodobý a oběžný majetek, pojištění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Upozornění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200" b="1" dirty="0" smtClean="0"/>
              <a:t>Podmínky Rozhodnutí o poskytnutí dotace</a:t>
            </a:r>
            <a:endParaRPr lang="cs-CZ" sz="2200" b="1" dirty="0" smtClean="0"/>
          </a:p>
          <a:p>
            <a:pPr marL="0" indent="0">
              <a:buNone/>
            </a:pPr>
            <a:endParaRPr lang="cs-CZ" sz="800" dirty="0"/>
          </a:p>
          <a:p>
            <a:r>
              <a:rPr lang="cs-CZ" sz="2200" dirty="0" smtClean="0"/>
              <a:t>nedílná součást právního aktu – </a:t>
            </a:r>
            <a:r>
              <a:rPr lang="cs-CZ" sz="2200" dirty="0" err="1" smtClean="0"/>
              <a:t>RoD</a:t>
            </a:r>
            <a:endParaRPr lang="cs-CZ" sz="2200" dirty="0" smtClean="0"/>
          </a:p>
          <a:p>
            <a:r>
              <a:rPr lang="cs-CZ" sz="2200" dirty="0" smtClean="0"/>
              <a:t>pravidla, kterými se musí příjemce řídit po celou dobu realizace</a:t>
            </a:r>
            <a:br>
              <a:rPr lang="cs-CZ" sz="2200" dirty="0" smtClean="0"/>
            </a:br>
            <a:r>
              <a:rPr lang="cs-CZ" sz="2200" dirty="0" smtClean="0"/>
              <a:t>a udržitelnosti projektu</a:t>
            </a:r>
            <a:endParaRPr lang="cs-CZ" sz="2200" dirty="0" smtClean="0"/>
          </a:p>
          <a:p>
            <a:r>
              <a:rPr lang="cs-CZ" sz="2200" dirty="0" smtClean="0"/>
              <a:t>5 částí – Obecná ustanovení, Finanční rámec, Podmínky, na které je poskytnutí dotace vázáno (16 podmínek), Pozastavení nebo vrácení dotace, Závěrečná ustanovení</a:t>
            </a:r>
          </a:p>
          <a:p>
            <a:r>
              <a:rPr lang="cs-CZ" sz="2200" dirty="0" smtClean="0"/>
              <a:t>vzor – příloha č. 2 Specifických pravidel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 smtClean="0"/>
              <a:t>Publicita</a:t>
            </a:r>
            <a:endParaRPr lang="cs-CZ" sz="2200" b="1" dirty="0"/>
          </a:p>
          <a:p>
            <a:pPr marL="0" indent="0">
              <a:buNone/>
            </a:pPr>
            <a:endParaRPr lang="cs-CZ" sz="800" dirty="0"/>
          </a:p>
          <a:p>
            <a:r>
              <a:rPr lang="cs-CZ" sz="2200" dirty="0" smtClean="0"/>
              <a:t>informování veřejnosti o podpoře z ESIF během realizace i po ukončení projektu</a:t>
            </a:r>
            <a:endParaRPr lang="cs-CZ" sz="2200" dirty="0"/>
          </a:p>
          <a:p>
            <a:r>
              <a:rPr lang="cs-CZ" sz="2200" dirty="0" smtClean="0"/>
              <a:t>povinné informační a propagační nástroje – internetové stránky, dočasný billboard nebo plakát, stálá pamětní deska nebo stálý billboard</a:t>
            </a:r>
            <a:endParaRPr lang="cs-CZ" sz="2200" dirty="0"/>
          </a:p>
          <a:p>
            <a:r>
              <a:rPr lang="cs-CZ" sz="2200" dirty="0"/>
              <a:t>p</a:t>
            </a:r>
            <a:r>
              <a:rPr lang="cs-CZ" sz="2200" dirty="0" smtClean="0"/>
              <a:t>rvky povinné publicity – logo IROP, logo MMR ČR</a:t>
            </a:r>
            <a:endParaRPr lang="cs-CZ" sz="2200" dirty="0" smtClean="0"/>
          </a:p>
          <a:p>
            <a:r>
              <a:rPr lang="cs-CZ" sz="2200" dirty="0" smtClean="0"/>
              <a:t>podrobná pravidla publicity – kapitola 13 Obecných pravidel</a:t>
            </a:r>
            <a:endParaRPr lang="cs-CZ" sz="22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09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u="sng" dirty="0" smtClean="0"/>
              <a:t>Indikátory výstupu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200" b="1" dirty="0" smtClean="0"/>
              <a:t>Délka nových silnic II. třídy</a:t>
            </a:r>
          </a:p>
          <a:p>
            <a:r>
              <a:rPr lang="cs-CZ" sz="2200" b="1" dirty="0" smtClean="0"/>
              <a:t>Délka nových silnic III. třídy</a:t>
            </a:r>
          </a:p>
          <a:p>
            <a:r>
              <a:rPr lang="cs-CZ" sz="2200" b="1" dirty="0" smtClean="0"/>
              <a:t>Délka rekonstruovaných silnic II. třídy</a:t>
            </a:r>
          </a:p>
          <a:p>
            <a:r>
              <a:rPr lang="cs-CZ" sz="2200" b="1" dirty="0"/>
              <a:t>Délka rekonstruovaných silnic </a:t>
            </a:r>
            <a:r>
              <a:rPr lang="cs-CZ" sz="2200" b="1" dirty="0" smtClean="0"/>
              <a:t>III</a:t>
            </a:r>
            <a:r>
              <a:rPr lang="cs-CZ" sz="2200" b="1" dirty="0"/>
              <a:t>. třídy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900" dirty="0"/>
          </a:p>
          <a:p>
            <a:r>
              <a:rPr lang="cs-CZ" sz="2200" dirty="0"/>
              <a:t>p</a:t>
            </a:r>
            <a:r>
              <a:rPr lang="cs-CZ" sz="2200" dirty="0" smtClean="0"/>
              <a:t>ro každý projekt výběr a naplnění příslušného indikátoru</a:t>
            </a:r>
            <a:endParaRPr lang="cs-CZ" sz="2200" dirty="0"/>
          </a:p>
          <a:p>
            <a:r>
              <a:rPr lang="cs-CZ" sz="2200" dirty="0"/>
              <a:t>výchozí hodnota indikátoru je vždy 0</a:t>
            </a:r>
          </a:p>
          <a:p>
            <a:r>
              <a:rPr lang="cs-CZ" sz="2200" dirty="0"/>
              <a:t>cílová hodnota indikátoru </a:t>
            </a:r>
            <a:r>
              <a:rPr lang="cs-CZ" sz="2200" dirty="0" smtClean="0"/>
              <a:t>odpovídá délce nových nebo rekonstruovaných/modernizovaných silnic v projektu</a:t>
            </a:r>
            <a:endParaRPr lang="cs-CZ" sz="2200" i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31" y="-93890"/>
            <a:ext cx="9137469" cy="1219199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výzva IROP</a:t>
            </a:r>
            <a:br>
              <a:rPr lang="cs-CZ" dirty="0" smtClean="0"/>
            </a:br>
            <a:r>
              <a:rPr lang="cs-CZ" dirty="0" smtClean="0"/>
              <a:t>„Vybrané úseky silnic II. a III. třídy“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11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123826"/>
            <a:ext cx="9137469" cy="846137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DALŠÍ </a:t>
            </a:r>
            <a:r>
              <a:rPr lang="cs-CZ" dirty="0" err="1" smtClean="0"/>
              <a:t>výzvY</a:t>
            </a:r>
            <a:r>
              <a:rPr lang="cs-CZ" dirty="0" smtClean="0"/>
              <a:t> v </a:t>
            </a:r>
            <a:r>
              <a:rPr lang="cs-CZ" dirty="0" err="1" smtClean="0"/>
              <a:t>sc</a:t>
            </a:r>
            <a:r>
              <a:rPr lang="cs-CZ" dirty="0" smtClean="0"/>
              <a:t> 1.1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24"/>
            <a:ext cx="8229600" cy="48938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/>
              <a:t>„ITI - VYBRANÉ </a:t>
            </a:r>
            <a:r>
              <a:rPr lang="cs-CZ" sz="1800" b="1" dirty="0"/>
              <a:t>ÚSEKY SILNIC II. A III. TŘÍDY“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Předpokládaná alokace</a:t>
            </a:r>
            <a:r>
              <a:rPr lang="cs-CZ" sz="1800" dirty="0"/>
              <a:t>: 	</a:t>
            </a:r>
            <a:r>
              <a:rPr lang="cs-CZ" sz="1800" b="1" dirty="0"/>
              <a:t> 4,586</a:t>
            </a:r>
            <a:r>
              <a:rPr lang="cs-CZ" sz="1800" b="1" dirty="0" smtClean="0"/>
              <a:t> </a:t>
            </a:r>
            <a:r>
              <a:rPr lang="cs-CZ" sz="1800" b="1" dirty="0"/>
              <a:t>mld. Kč </a:t>
            </a:r>
            <a:r>
              <a:rPr lang="cs-CZ" sz="1800" dirty="0"/>
              <a:t>(85 % EFRR; 5 % SR; 10 % </a:t>
            </a:r>
            <a:r>
              <a:rPr lang="cs-CZ" sz="1800" dirty="0" smtClean="0"/>
              <a:t>žadatel)</a:t>
            </a:r>
            <a:endParaRPr lang="cs-CZ" sz="18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1800" dirty="0" smtClean="0"/>
              <a:t>Předpokládané vyhlášení výzvy</a:t>
            </a:r>
            <a:r>
              <a:rPr lang="cs-CZ" sz="1800" dirty="0"/>
              <a:t>: 	</a:t>
            </a:r>
            <a:r>
              <a:rPr lang="cs-CZ" sz="1800" b="1" dirty="0" smtClean="0"/>
              <a:t>březen 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8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/>
              <a:t>„IPRÚ - VYBRANÉ </a:t>
            </a:r>
            <a:r>
              <a:rPr lang="cs-CZ" sz="1800" b="1" dirty="0"/>
              <a:t>ÚSEKY SILNIC II. A III. TŘÍDY“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Předpokládaná </a:t>
            </a:r>
            <a:r>
              <a:rPr lang="cs-CZ" sz="1800" dirty="0" smtClean="0"/>
              <a:t>alokace</a:t>
            </a:r>
            <a:r>
              <a:rPr lang="cs-CZ" sz="1800" dirty="0"/>
              <a:t>: 	</a:t>
            </a:r>
            <a:r>
              <a:rPr lang="cs-CZ" sz="1800" b="1" dirty="0"/>
              <a:t> 1,529</a:t>
            </a:r>
            <a:r>
              <a:rPr lang="cs-CZ" sz="1800" b="1" dirty="0" smtClean="0"/>
              <a:t> </a:t>
            </a:r>
            <a:r>
              <a:rPr lang="cs-CZ" sz="1800" b="1" dirty="0"/>
              <a:t>mld. Kč </a:t>
            </a:r>
            <a:r>
              <a:rPr lang="cs-CZ" sz="1800" dirty="0"/>
              <a:t>(85 % EFRR; 5 % SR; 10 % </a:t>
            </a:r>
            <a:r>
              <a:rPr lang="cs-CZ" sz="1800" dirty="0" smtClean="0"/>
              <a:t>žadatel)</a:t>
            </a:r>
            <a:endParaRPr lang="cs-CZ" sz="18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1800" dirty="0"/>
              <a:t>Předpokládané vyhlášení </a:t>
            </a:r>
            <a:r>
              <a:rPr lang="cs-CZ" sz="1800" dirty="0" smtClean="0"/>
              <a:t>výzvy: </a:t>
            </a:r>
            <a:r>
              <a:rPr lang="cs-CZ" sz="1800" dirty="0"/>
              <a:t>	</a:t>
            </a:r>
            <a:r>
              <a:rPr lang="cs-CZ" sz="1800" b="1" dirty="0" smtClean="0"/>
              <a:t>březen 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/>
              <a:t>„VYBRANÉ ÚSEKY SILNIC II. A III. TŘÍDY“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Předpokládaná </a:t>
            </a:r>
            <a:r>
              <a:rPr lang="cs-CZ" sz="1800" dirty="0" smtClean="0"/>
              <a:t>alokace:	</a:t>
            </a:r>
            <a:r>
              <a:rPr lang="cs-CZ" sz="1800" b="1" dirty="0" smtClean="0"/>
              <a:t>12,230 mld. Kč </a:t>
            </a:r>
            <a:r>
              <a:rPr lang="cs-CZ" sz="1800" dirty="0" smtClean="0"/>
              <a:t>(85 % EFRR; 5 % SR;10 % žadatel)</a:t>
            </a:r>
            <a:endParaRPr lang="cs-CZ" sz="18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1800" dirty="0"/>
              <a:t>Předpokládané vyhlášení </a:t>
            </a:r>
            <a:r>
              <a:rPr lang="cs-CZ" sz="1800" dirty="0" smtClean="0"/>
              <a:t>výzvy</a:t>
            </a:r>
            <a:r>
              <a:rPr lang="cs-CZ" sz="1800" dirty="0"/>
              <a:t>: 	</a:t>
            </a:r>
            <a:r>
              <a:rPr lang="cs-CZ" sz="1800" b="1" dirty="0" smtClean="0"/>
              <a:t>listopad 2016</a:t>
            </a:r>
            <a:endParaRPr lang="cs-CZ" sz="18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it-IT" dirty="0"/>
              <a:t>Pravidla pro žadatele a příjemce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cs typeface="Arial" charset="0"/>
              </a:rPr>
              <a:t>Kapitoly Obecných pravidel</a:t>
            </a:r>
            <a:endParaRPr lang="cs-CZ" sz="2400" dirty="0">
              <a:cs typeface="Arial" charset="0"/>
            </a:endParaRP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6</a:t>
            </a:fld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22681"/>
            <a:ext cx="8315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9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603"/>
            <a:ext cx="8229600" cy="1155801"/>
          </a:xfrm>
        </p:spPr>
        <p:txBody>
          <a:bodyPr/>
          <a:lstStyle/>
          <a:p>
            <a:r>
              <a:rPr lang="cs-CZ" dirty="0" smtClean="0"/>
              <a:t>Harmonogram výzev IROP 2015</a:t>
            </a:r>
            <a:endParaRPr lang="it-IT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128009"/>
              </p:ext>
            </p:extLst>
          </p:nvPr>
        </p:nvGraphicFramePr>
        <p:xfrm>
          <a:off x="539849" y="706442"/>
          <a:ext cx="8004076" cy="5216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171153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SC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sng" strike="noStrike" dirty="0" smtClean="0">
                          <a:effectLst/>
                        </a:rPr>
                        <a:t>Výzvy,</a:t>
                      </a:r>
                      <a:r>
                        <a:rPr lang="cs-CZ" sz="1800" b="1" u="sng" strike="noStrike" baseline="0" dirty="0" smtClean="0">
                          <a:effectLst/>
                        </a:rPr>
                        <a:t> ve kterých jsou příjemci kraje</a:t>
                      </a:r>
                      <a:endParaRPr lang="cs-CZ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Vyhlášení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Vybrané úseky silnic II. a III. třídy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Podpora veřejné dopravy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Technika pro </a:t>
                      </a:r>
                      <a:r>
                        <a:rPr lang="cs-CZ" sz="1800" u="none" strike="noStrike" dirty="0" smtClean="0">
                          <a:effectLst/>
                        </a:rPr>
                        <a:t>integrovaný záchranný systém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12/2015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err="1">
                          <a:effectLst/>
                        </a:rPr>
                        <a:t>Deinstitucionalizace</a:t>
                      </a:r>
                      <a:r>
                        <a:rPr lang="cs-CZ" sz="1800" u="none" strike="noStrike" dirty="0">
                          <a:effectLst/>
                        </a:rPr>
                        <a:t> sociálních </a:t>
                      </a:r>
                      <a:r>
                        <a:rPr lang="cs-CZ" sz="1800" u="none" strike="noStrike" dirty="0" smtClean="0">
                          <a:effectLst/>
                        </a:rPr>
                        <a:t>služeb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09/2015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Sociální podnikání </a:t>
                      </a:r>
                      <a:r>
                        <a:rPr lang="cs-CZ" sz="1800" u="none" strike="noStrike" dirty="0" smtClean="0">
                          <a:effectLst/>
                        </a:rPr>
                        <a:t>v sociálně vyloučených lokalitách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09/2015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Sociální podnikání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10/2015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Vysoce specializovaná péče v oblastech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onkogynekologie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perinatologie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Infrastruktura pro předškolní vzdělávání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11/2015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Infrastruktura pro předškolní vzdělávání </a:t>
                      </a:r>
                      <a:r>
                        <a:rPr lang="cs-CZ" sz="1800" u="none" strike="noStrike" dirty="0" smtClean="0">
                          <a:effectLst/>
                        </a:rPr>
                        <a:t>v sociálně vyloučených lokalitách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Energetické úspory v bytových domech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Revitalizace souboru vybraných památek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Aktivity vedoucí k úplnému elektronickému podání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09/2015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err="1">
                          <a:effectLst/>
                        </a:rPr>
                        <a:t>Kyberbezpečnost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10/2015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Strukt</a:t>
            </a:r>
            <a:r>
              <a:rPr lang="cs-CZ" dirty="0" smtClean="0"/>
              <a:t>U</a:t>
            </a:r>
            <a:r>
              <a:rPr lang="en-US" dirty="0" smtClean="0"/>
              <a:t>ra </a:t>
            </a:r>
            <a:r>
              <a:rPr lang="en-US" dirty="0"/>
              <a:t>IROP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56879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211"/>
            <a:ext cx="8229600" cy="91924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1: </a:t>
            </a:r>
            <a:r>
              <a:rPr lang="cs-CZ" sz="2000" dirty="0" smtClean="0"/>
              <a:t>Konkurenceschopné</a:t>
            </a:r>
            <a:r>
              <a:rPr lang="cs-CZ" sz="2000" dirty="0"/>
              <a:t>, dostupné a bezpečné regiony</a:t>
            </a:r>
            <a:r>
              <a:rPr lang="cs-CZ" sz="3600" dirty="0"/>
              <a:t/>
            </a:r>
            <a:br>
              <a:rPr lang="cs-CZ" sz="3600" dirty="0"/>
            </a:br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4" y="704057"/>
            <a:ext cx="4653015" cy="305689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1" y="3751422"/>
            <a:ext cx="5281286" cy="3106578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72"/>
            <a:ext cx="4581524" cy="3054350"/>
          </a:xfrm>
        </p:spPr>
      </p:pic>
    </p:spTree>
    <p:extLst>
      <p:ext uri="{BB962C8B-B14F-4D97-AF65-F5344CB8AC3E}">
        <p14:creationId xmlns:p14="http://schemas.microsoft.com/office/powerpoint/2010/main" val="25268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E9813AA5530D4AAC2B4611BDF26DD7" ma:contentTypeVersion="0" ma:contentTypeDescription="Vytvoří nový dokument" ma:contentTypeScope="" ma:versionID="5f09c946f50ad25c68b4d7d1396217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c98b5e5f0a4b7642889d07697278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BE06D-B319-48B7-B5A2-AEB520ADF61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35533C-2364-4BB7-BD2B-4E37E12FD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ECBAF2-612A-4AE4-9F88-62784706A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2259</Words>
  <Application>Microsoft Office PowerPoint</Application>
  <PresentationFormat>Předvádění na obrazovce (4:3)</PresentationFormat>
  <Paragraphs>549</Paragraphs>
  <Slides>55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Office Theme</vt:lpstr>
      <vt:lpstr>seminář pro žadatele k 1. výzvě IROP  „Vybrané úseky silnic II. a III. třídy“</vt:lpstr>
      <vt:lpstr>Program SEMINÁŘE</vt:lpstr>
      <vt:lpstr>Integrovaný regionální operační program</vt:lpstr>
      <vt:lpstr>Role MMR A CRR</vt:lpstr>
      <vt:lpstr>Pravidla pro žadatele a příjemce</vt:lpstr>
      <vt:lpstr>Pravidla pro žadatele a příjemce</vt:lpstr>
      <vt:lpstr>Harmonogram výzev IROP 2015</vt:lpstr>
      <vt:lpstr> StruktUra IROP </vt:lpstr>
      <vt:lpstr>Prioritní osa 1: Konkurenceschopné, dostupné a bezpečné regiony </vt:lpstr>
      <vt:lpstr> PRIORITNÍ OSA 1 </vt:lpstr>
      <vt:lpstr>Prezentace aplikace PowerPoint</vt:lpstr>
      <vt:lpstr>Prezentace aplikace PowerPoint</vt:lpstr>
      <vt:lpstr>Prezentace aplikace PowerPoint</vt:lpstr>
      <vt:lpstr>Prioritní osa 2: Zkvalitnění veřejných služeb a podmínek života pro obyvatele regionů </vt:lpstr>
      <vt:lpstr> prioritní osa 2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PRIORITNÍ OSA 3: Dobrá správa území a zefektivnění veřejných institucí </vt:lpstr>
      <vt:lpstr> prioritní osa 3 </vt:lpstr>
      <vt:lpstr>Prezentace aplikace PowerPoint</vt:lpstr>
      <vt:lpstr>Prezentace aplikace PowerPoint</vt:lpstr>
      <vt:lpstr> prioritní osa 4 </vt:lpstr>
      <vt:lpstr>Prezentace aplikace PowerPoint</vt:lpstr>
      <vt:lpstr> 1. výzva IROP „Vybrané úseky silnic II. a III. třídy“ SC 1.1 – Zvýšení regionální mobility prostřednictvím modernizace a rozvoje sítí regionální silniční infrastruktury navazující na síť TEN-T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1. výzva IROP „Vybrané úseky silnic II. a III. třídy“ </vt:lpstr>
      <vt:lpstr> DALŠÍ výzvY v sc 1.1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STŘEDNĚ DLOUHÝ  NADPIS NA DVA ŘÁDKY</dc:title>
  <dc:creator>Misa Sisa</dc:creator>
  <cp:lastModifiedBy>Martin Janda</cp:lastModifiedBy>
  <cp:revision>257</cp:revision>
  <dcterms:created xsi:type="dcterms:W3CDTF">2013-09-17T08:01:02Z</dcterms:created>
  <dcterms:modified xsi:type="dcterms:W3CDTF">2015-08-17T07:58:26Z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0x010100F2E9813AA5530D4AAC2B4611BDF26DD7</vt:lpwstr>
  </property>
</Properties>
</file>