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1"/>
  </p:sldMasterIdLst>
  <p:notesMasterIdLst>
    <p:notesMasterId r:id="rId37"/>
  </p:notesMasterIdLst>
  <p:sldIdLst>
    <p:sldId id="259" r:id="rId2"/>
    <p:sldId id="260" r:id="rId3"/>
    <p:sldId id="266" r:id="rId4"/>
    <p:sldId id="278" r:id="rId5"/>
    <p:sldId id="279" r:id="rId6"/>
    <p:sldId id="292" r:id="rId7"/>
    <p:sldId id="291" r:id="rId8"/>
    <p:sldId id="295" r:id="rId9"/>
    <p:sldId id="294" r:id="rId10"/>
    <p:sldId id="293" r:id="rId11"/>
    <p:sldId id="286" r:id="rId12"/>
    <p:sldId id="261" r:id="rId13"/>
    <p:sldId id="264" r:id="rId14"/>
    <p:sldId id="269" r:id="rId15"/>
    <p:sldId id="270" r:id="rId16"/>
    <p:sldId id="280" r:id="rId17"/>
    <p:sldId id="262" r:id="rId18"/>
    <p:sldId id="267" r:id="rId19"/>
    <p:sldId id="268" r:id="rId20"/>
    <p:sldId id="271" r:id="rId21"/>
    <p:sldId id="272" r:id="rId22"/>
    <p:sldId id="273" r:id="rId23"/>
    <p:sldId id="281" r:id="rId24"/>
    <p:sldId id="274" r:id="rId25"/>
    <p:sldId id="282" r:id="rId26"/>
    <p:sldId id="296" r:id="rId27"/>
    <p:sldId id="297" r:id="rId28"/>
    <p:sldId id="298" r:id="rId29"/>
    <p:sldId id="299" r:id="rId30"/>
    <p:sldId id="289" r:id="rId31"/>
    <p:sldId id="283" r:id="rId32"/>
    <p:sldId id="284" r:id="rId33"/>
    <p:sldId id="288" r:id="rId34"/>
    <p:sldId id="285" r:id="rId35"/>
    <p:sldId id="263" r:id="rId36"/>
  </p:sldIdLst>
  <p:sldSz cx="9144000" cy="6840538"/>
  <p:notesSz cx="6858000" cy="9144000"/>
  <p:defaultTextStyle>
    <a:defPPr>
      <a:defRPr lang="fr-FR"/>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5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5B3B8"/>
    <a:srgbClr val="96BD0D"/>
    <a:srgbClr val="878375"/>
    <a:srgbClr val="F08B27"/>
    <a:srgbClr val="AF1E75"/>
    <a:srgbClr val="C4007B"/>
    <a:srgbClr val="FBCF39"/>
    <a:srgbClr val="9073AC"/>
    <a:srgbClr val="7273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5" autoAdjust="0"/>
    <p:restoredTop sz="83465" autoAdjust="0"/>
  </p:normalViewPr>
  <p:slideViewPr>
    <p:cSldViewPr snapToGrid="0" snapToObjects="1" showGuides="1">
      <p:cViewPr>
        <p:scale>
          <a:sx n="90" d="100"/>
          <a:sy n="90" d="100"/>
        </p:scale>
        <p:origin x="-798" y="648"/>
      </p:cViewPr>
      <p:guideLst>
        <p:guide orient="horz" pos="2155"/>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36FD8D-4A12-4627-AD0D-85D2B21481AE}" type="datetimeFigureOut">
              <a:rPr lang="en-GB" smtClean="0"/>
              <a:t>12/12/2016</a:t>
            </a:fld>
            <a:endParaRPr lang="en-GB"/>
          </a:p>
        </p:txBody>
      </p:sp>
      <p:sp>
        <p:nvSpPr>
          <p:cNvPr id="4" name="Espace réservé de l'image des diapositives 3"/>
          <p:cNvSpPr>
            <a:spLocks noGrp="1" noRot="1" noChangeAspect="1"/>
          </p:cNvSpPr>
          <p:nvPr>
            <p:ph type="sldImg" idx="2"/>
          </p:nvPr>
        </p:nvSpPr>
        <p:spPr>
          <a:xfrm>
            <a:off x="1138238" y="685800"/>
            <a:ext cx="45815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88B859-111D-47F7-BBEC-F653417A8972}" type="slidenum">
              <a:rPr lang="en-GB" smtClean="0"/>
              <a:t>‹#›</a:t>
            </a:fld>
            <a:endParaRPr lang="en-GB"/>
          </a:p>
        </p:txBody>
      </p:sp>
    </p:spTree>
    <p:extLst>
      <p:ext uri="{BB962C8B-B14F-4D97-AF65-F5344CB8AC3E}">
        <p14:creationId xmlns:p14="http://schemas.microsoft.com/office/powerpoint/2010/main" val="223166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Operační program URBACT</a:t>
            </a:r>
            <a:r>
              <a:rPr lang="cs-CZ" baseline="0" dirty="0" smtClean="0"/>
              <a:t> III je programem Evropské územní spolupráce. Navazuje na program URBACT II.</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0688B859-111D-47F7-BBEC-F653417A8972}" type="slidenum">
              <a:rPr lang="en-GB" smtClean="0"/>
              <a:t>1</a:t>
            </a:fld>
            <a:endParaRPr lang="en-GB"/>
          </a:p>
        </p:txBody>
      </p:sp>
    </p:spTree>
    <p:extLst>
      <p:ext uri="{BB962C8B-B14F-4D97-AF65-F5344CB8AC3E}">
        <p14:creationId xmlns:p14="http://schemas.microsoft.com/office/powerpoint/2010/main" val="3877576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V</a:t>
            </a:r>
            <a:r>
              <a:rPr lang="cs-CZ" baseline="0" dirty="0" smtClean="0"/>
              <a:t> rámci programu se lze zapojit do 3 různých typů sítí. </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Prvním  typem  sítě  jsou  </a:t>
            </a:r>
            <a:r>
              <a:rPr lang="cs-CZ" b="1" dirty="0" smtClean="0"/>
              <a:t>Sítě  měst  (</a:t>
            </a:r>
            <a:r>
              <a:rPr lang="cs-CZ" b="1" dirty="0" err="1" smtClean="0"/>
              <a:t>Action</a:t>
            </a:r>
            <a:r>
              <a:rPr lang="cs-CZ" b="1" dirty="0" smtClean="0"/>
              <a:t>  </a:t>
            </a:r>
            <a:r>
              <a:rPr lang="cs-CZ" b="1" dirty="0" err="1" smtClean="0"/>
              <a:t>Planning</a:t>
            </a:r>
            <a:r>
              <a:rPr lang="cs-CZ" b="1" dirty="0" smtClean="0"/>
              <a:t>  </a:t>
            </a:r>
            <a:r>
              <a:rPr lang="cs-CZ" b="1" dirty="0" err="1" smtClean="0"/>
              <a:t>Networks</a:t>
            </a:r>
            <a:r>
              <a:rPr lang="cs-CZ" b="1" dirty="0" smtClean="0"/>
              <a:t>)</a:t>
            </a:r>
            <a:r>
              <a:rPr lang="cs-CZ" dirty="0" smtClean="0"/>
              <a:t>,  jejichž prostřednictvím  by  města  měla  připravit  integrované  strategie  k vymezenému tématu.</a:t>
            </a:r>
          </a:p>
          <a:p>
            <a:r>
              <a:rPr lang="cs-CZ" dirty="0" smtClean="0"/>
              <a:t>Cílem druhého typu sítí - </a:t>
            </a:r>
            <a:r>
              <a:rPr lang="cs-CZ" b="1" dirty="0" smtClean="0"/>
              <a:t>Implementační sítích (</a:t>
            </a:r>
            <a:r>
              <a:rPr lang="cs-CZ" b="1" dirty="0" err="1" smtClean="0"/>
              <a:t>Implementation</a:t>
            </a:r>
            <a:r>
              <a:rPr lang="cs-CZ" b="1" dirty="0" smtClean="0"/>
              <a:t> </a:t>
            </a:r>
            <a:r>
              <a:rPr lang="cs-CZ" b="1" dirty="0" err="1" smtClean="0"/>
              <a:t>Networks</a:t>
            </a:r>
            <a:r>
              <a:rPr lang="cs-CZ" b="1" dirty="0" smtClean="0"/>
              <a:t>) </a:t>
            </a:r>
            <a:r>
              <a:rPr lang="cs-CZ" dirty="0" smtClean="0"/>
              <a:t>je  poskytnout  podporu  městům  při  implementaci  strategie/akčního  plánu udržitelného  městského  rozvoje. </a:t>
            </a:r>
          </a:p>
          <a:p>
            <a:r>
              <a:rPr lang="cs-CZ" b="1" dirty="0" smtClean="0"/>
              <a:t>Sítě  přenosu (Transfer  </a:t>
            </a:r>
            <a:r>
              <a:rPr lang="cs-CZ" b="1" dirty="0" err="1" smtClean="0"/>
              <a:t>Networks</a:t>
            </a:r>
            <a:r>
              <a:rPr lang="cs-CZ" b="1" dirty="0" smtClean="0"/>
              <a:t>)</a:t>
            </a:r>
            <a:r>
              <a:rPr lang="cs-CZ" dirty="0" smtClean="0"/>
              <a:t> pak mají podpořit města v přenosu strategie/akčního  plánu udržitelného  městského  rozvoje a jeho následné adaptaci na místní úrovni.</a:t>
            </a:r>
          </a:p>
          <a:p>
            <a:endParaRPr lang="en-US" dirty="0"/>
          </a:p>
        </p:txBody>
      </p:sp>
      <p:sp>
        <p:nvSpPr>
          <p:cNvPr id="4" name="Slide Number Placeholder 3"/>
          <p:cNvSpPr>
            <a:spLocks noGrp="1"/>
          </p:cNvSpPr>
          <p:nvPr>
            <p:ph type="sldNum" sz="quarter" idx="10"/>
          </p:nvPr>
        </p:nvSpPr>
        <p:spPr/>
        <p:txBody>
          <a:bodyPr/>
          <a:lstStyle/>
          <a:p>
            <a:fld id="{0688B859-111D-47F7-BBEC-F653417A8972}" type="slidenum">
              <a:rPr lang="en-GB" smtClean="0"/>
              <a:t>11</a:t>
            </a:fld>
            <a:endParaRPr lang="en-GB"/>
          </a:p>
        </p:txBody>
      </p:sp>
    </p:spTree>
    <p:extLst>
      <p:ext uri="{BB962C8B-B14F-4D97-AF65-F5344CB8AC3E}">
        <p14:creationId xmlns:p14="http://schemas.microsoft.com/office/powerpoint/2010/main" val="3734251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Focus on Sodertalje good practice: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all started with Sodertalje (84 000 people) and its good practice for Tasty and healthy food, Organically grown, Less meat, more vegetables and wholegrain, Seasonal food, Locally produced, Reduced food waste. These principles apply to 84 public canteens with  17 000 meals/day  and  57% organic food. What is really important and amazing here is that the local food is purchased directly by the city and all the actions are put in place by the city itself, with no public procurement!   </a:t>
            </a:r>
            <a:endParaRPr lang="en-US" dirty="0" smtClean="0">
              <a:effectLst/>
            </a:endParaRPr>
          </a:p>
          <a:p>
            <a:endParaRPr lang="en-US" sz="120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b="1" i="0" dirty="0" err="1" smtClean="0">
                <a:solidFill>
                  <a:srgbClr val="878375"/>
                </a:solidFill>
                <a:latin typeface="Century Gothic" panose="020B0502020202020204" pitchFamily="34" charset="0"/>
              </a:rPr>
              <a:t>Mollet</a:t>
            </a:r>
            <a:r>
              <a:rPr lang="en-US" b="1" i="0" baseline="0" dirty="0" smtClean="0">
                <a:solidFill>
                  <a:srgbClr val="878375"/>
                </a:solidFill>
                <a:latin typeface="Century Gothic" panose="020B0502020202020204" pitchFamily="34" charset="0"/>
              </a:rPr>
              <a:t> del Valles: </a:t>
            </a:r>
            <a:r>
              <a:rPr lang="en-US" i="0" dirty="0" smtClean="0">
                <a:solidFill>
                  <a:srgbClr val="878375"/>
                </a:solidFill>
                <a:latin typeface="Century Gothic" panose="020B0502020202020204" pitchFamily="34" charset="0"/>
              </a:rPr>
              <a:t>Implementation of a </a:t>
            </a:r>
            <a:r>
              <a:rPr lang="en-US" b="1" i="0" dirty="0" smtClean="0">
                <a:solidFill>
                  <a:srgbClr val="878375"/>
                </a:solidFill>
                <a:latin typeface="Century Gothic" panose="020B0502020202020204" pitchFamily="34" charset="0"/>
              </a:rPr>
              <a:t>New Diet Policy </a:t>
            </a:r>
            <a:r>
              <a:rPr lang="en-US" i="0" dirty="0" smtClean="0">
                <a:solidFill>
                  <a:srgbClr val="878375"/>
                </a:solidFill>
                <a:latin typeface="Century Gothic" panose="020B0502020202020204" pitchFamily="34" charset="0"/>
              </a:rPr>
              <a:t>transforming 7 kindergarten canteens into ecological ones by using local products, reducing meat consumption and reintroducing the canteen’s cook!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15</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1" kern="1200" dirty="0" smtClean="0">
                <a:solidFill>
                  <a:schemeClr val="tx1"/>
                </a:solidFill>
                <a:effectLst/>
                <a:latin typeface="+mn-lt"/>
                <a:ea typeface="+mn-ea"/>
                <a:cs typeface="+mn-cs"/>
              </a:rPr>
              <a:t>REFER to Diet for green planet</a:t>
            </a:r>
            <a:r>
              <a:rPr lang="en-US" sz="1200" b="1" kern="1200" baseline="0" dirty="0" smtClean="0">
                <a:solidFill>
                  <a:schemeClr val="tx1"/>
                </a:solidFill>
                <a:effectLst/>
                <a:latin typeface="+mn-lt"/>
                <a:ea typeface="+mn-ea"/>
                <a:cs typeface="+mn-cs"/>
              </a:rPr>
              <a:t> - </a:t>
            </a:r>
            <a:r>
              <a:rPr lang="en-US" sz="1200" b="1" kern="1200" dirty="0" err="1" smtClean="0">
                <a:solidFill>
                  <a:schemeClr val="tx1"/>
                </a:solidFill>
                <a:effectLst/>
                <a:latin typeface="+mn-lt"/>
                <a:ea typeface="+mn-ea"/>
                <a:cs typeface="+mn-cs"/>
              </a:rPr>
              <a:t>Mollet</a:t>
            </a:r>
            <a:r>
              <a:rPr lang="en-US" sz="1200" b="1" kern="1200" baseline="0" dirty="0" smtClean="0">
                <a:solidFill>
                  <a:schemeClr val="tx1"/>
                </a:solidFill>
                <a:effectLst/>
                <a:latin typeface="+mn-lt"/>
                <a:ea typeface="+mn-ea"/>
                <a:cs typeface="+mn-cs"/>
              </a:rPr>
              <a:t> del Valles example of transfer:</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Understand: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Mollet</a:t>
            </a:r>
            <a:r>
              <a:rPr lang="en-US" sz="1200" kern="1200" dirty="0" smtClean="0">
                <a:solidFill>
                  <a:schemeClr val="tx1"/>
                </a:solidFill>
                <a:effectLst/>
                <a:latin typeface="+mn-lt"/>
                <a:ea typeface="+mn-ea"/>
                <a:cs typeface="+mn-cs"/>
              </a:rPr>
              <a:t> del Valles (52 000 people) before joining the network had no diet policy at local level but an ambition to promote the surrounding rural area and stimulate local economy. Albert Garcia says that for them Sodertalje was like a "UFO" something that was completely new and unusual from Spanish standards but at the same time an unexpected way to fulfil their goals. When joined the network, the city undertook a survey to the users of school canteens, gathered perceptions, facts and data. Thanks to this survey, the City </a:t>
            </a:r>
            <a:r>
              <a:rPr lang="en-US" sz="1200" kern="1200" dirty="0" err="1" smtClean="0">
                <a:solidFill>
                  <a:schemeClr val="tx1"/>
                </a:solidFill>
                <a:effectLst/>
                <a:latin typeface="+mn-lt"/>
                <a:ea typeface="+mn-ea"/>
                <a:cs typeface="+mn-cs"/>
              </a:rPr>
              <a:t>realised</a:t>
            </a:r>
            <a:r>
              <a:rPr lang="en-US" sz="1200" kern="1200" dirty="0" smtClean="0">
                <a:solidFill>
                  <a:schemeClr val="tx1"/>
                </a:solidFill>
                <a:effectLst/>
                <a:latin typeface="+mn-lt"/>
                <a:ea typeface="+mn-ea"/>
                <a:cs typeface="+mn-cs"/>
              </a:rPr>
              <a:t> that school canteens were using pre-cooked and frozen food and meals, the food was coming from thousand of Km away, and the cooks were heating food rather than cooking it.  </a:t>
            </a:r>
            <a:br>
              <a:rPr lang="en-US" sz="1200" kern="1200" dirty="0" smtClean="0">
                <a:solidFill>
                  <a:schemeClr val="tx1"/>
                </a:solidFill>
                <a:effectLst/>
                <a:latin typeface="+mn-lt"/>
                <a:ea typeface="+mn-ea"/>
                <a:cs typeface="+mn-cs"/>
              </a:rPr>
            </a:br>
            <a:endParaRPr lang="en-US" dirty="0" smtClean="0">
              <a:effectLst/>
            </a:endParaRPr>
          </a:p>
          <a:p>
            <a:r>
              <a:rPr lang="en-US" sz="1200" b="1" kern="1200" dirty="0" smtClean="0">
                <a:solidFill>
                  <a:schemeClr val="tx1"/>
                </a:solidFill>
                <a:effectLst/>
                <a:latin typeface="+mn-lt"/>
                <a:ea typeface="+mn-ea"/>
                <a:cs typeface="+mn-cs"/>
              </a:rPr>
              <a:t>Adapt &amp; Reuse: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Mollet</a:t>
            </a:r>
            <a:r>
              <a:rPr lang="en-US" sz="1200" kern="1200" dirty="0" smtClean="0">
                <a:solidFill>
                  <a:schemeClr val="tx1"/>
                </a:solidFill>
                <a:effectLst/>
                <a:latin typeface="+mn-lt"/>
                <a:ea typeface="+mn-ea"/>
                <a:cs typeface="+mn-cs"/>
              </a:rPr>
              <a:t> decided to change this, and adapt the model to Sodertalje  to their legal framework. Unlikely Sodertalje, they used public procurement in Sept 2014 as a tool to integrate healthy habits and principles in the public canteens. The city also adopted a Diet Policy at local level and established the Food Council to give advise to public canteens. By September 2016, </a:t>
            </a:r>
            <a:r>
              <a:rPr lang="en-US" sz="1200" kern="1200" dirty="0" err="1" smtClean="0">
                <a:solidFill>
                  <a:schemeClr val="tx1"/>
                </a:solidFill>
                <a:effectLst/>
                <a:latin typeface="+mn-lt"/>
                <a:ea typeface="+mn-ea"/>
                <a:cs typeface="+mn-cs"/>
              </a:rPr>
              <a:t>Mollet</a:t>
            </a:r>
            <a:r>
              <a:rPr lang="en-US" sz="1200" kern="1200" dirty="0" smtClean="0">
                <a:solidFill>
                  <a:schemeClr val="tx1"/>
                </a:solidFill>
                <a:effectLst/>
                <a:latin typeface="+mn-lt"/>
                <a:ea typeface="+mn-ea"/>
                <a:cs typeface="+mn-cs"/>
              </a:rPr>
              <a:t> has transformed their 7 public canteens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following Sodertalje model and has established a monitoring system to follow up progress and changes.</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19</a:t>
            </a:fld>
            <a:endParaRPr lang="en-GB"/>
          </a:p>
        </p:txBody>
      </p:sp>
    </p:spTree>
    <p:extLst>
      <p:ext uri="{BB962C8B-B14F-4D97-AF65-F5344CB8AC3E}">
        <p14:creationId xmlns:p14="http://schemas.microsoft.com/office/powerpoint/2010/main" val="2274676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88B859-111D-47F7-BBEC-F653417A8972}" type="slidenum">
              <a:rPr lang="en-GB" smtClean="0"/>
              <a:t>22</a:t>
            </a:fld>
            <a:endParaRPr lang="en-GB"/>
          </a:p>
        </p:txBody>
      </p:sp>
    </p:spTree>
    <p:extLst>
      <p:ext uri="{BB962C8B-B14F-4D97-AF65-F5344CB8AC3E}">
        <p14:creationId xmlns:p14="http://schemas.microsoft.com/office/powerpoint/2010/main" val="426767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24</a:t>
            </a:fld>
            <a:endParaRPr lang="en-GB"/>
          </a:p>
        </p:txBody>
      </p:sp>
    </p:spTree>
    <p:extLst>
      <p:ext uri="{BB962C8B-B14F-4D97-AF65-F5344CB8AC3E}">
        <p14:creationId xmlns:p14="http://schemas.microsoft.com/office/powerpoint/2010/main" val="167940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fr-FR" sz="1200" kern="0" dirty="0" smtClean="0">
                <a:solidFill>
                  <a:srgbClr val="000066"/>
                </a:solidFill>
                <a:latin typeface="+mn-lt"/>
                <a:ea typeface="+mn-ea"/>
                <a:cs typeface="ＭＳ Ｐゴシック" charset="0"/>
              </a:rPr>
              <a:t>1. </a:t>
            </a:r>
            <a:r>
              <a:rPr lang="cs-CZ" altLang="fr-FR" sz="1200" kern="0" dirty="0" smtClean="0">
                <a:solidFill>
                  <a:srgbClr val="000066"/>
                </a:solidFill>
                <a:latin typeface="+mn-lt"/>
                <a:ea typeface="+mn-ea"/>
                <a:cs typeface="ＭＳ Ｐゴシック" charset="0"/>
              </a:rPr>
              <a:t>Komunikace a poskytování informací o programu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fr-FR" sz="1200" kern="0" dirty="0" smtClean="0">
                <a:solidFill>
                  <a:srgbClr val="000066"/>
                </a:solidFill>
                <a:latin typeface="+mn-lt"/>
                <a:ea typeface="+mn-ea"/>
                <a:cs typeface="ＭＳ Ｐゴシック" charset="0"/>
              </a:rPr>
              <a:t>2. </a:t>
            </a:r>
            <a:r>
              <a:rPr lang="cs-CZ" altLang="fr-FR" sz="1200" kern="0" dirty="0" smtClean="0">
                <a:solidFill>
                  <a:srgbClr val="000066"/>
                </a:solidFill>
                <a:latin typeface="+mn-lt"/>
                <a:ea typeface="+mn-ea"/>
                <a:cs typeface="ＭＳ Ｐゴシック" charset="0"/>
              </a:rPr>
              <a:t>Šíření výstupů z projektů OP URBACT</a:t>
            </a:r>
          </a:p>
          <a:p>
            <a:pPr algn="just">
              <a:spcBef>
                <a:spcPts val="500"/>
              </a:spcBef>
              <a:buClr>
                <a:srgbClr val="FF3300"/>
              </a:buClr>
              <a:buSzPct val="120000"/>
              <a:defRPr/>
            </a:pPr>
            <a:endParaRPr lang="en-US" sz="1400" kern="1200" dirty="0" smtClean="0">
              <a:solidFill>
                <a:srgbClr val="000090"/>
              </a:solidFill>
              <a:latin typeface="+mn-lt"/>
              <a:ea typeface="+mn-ea"/>
              <a:cs typeface="Arial" panose="020B0604020202020204" pitchFamily="34" charset="0"/>
            </a:endParaRPr>
          </a:p>
          <a:p>
            <a:pPr marL="342900" indent="-342900" algn="just">
              <a:spcBef>
                <a:spcPts val="500"/>
              </a:spcBef>
              <a:buClr>
                <a:srgbClr val="FF3300"/>
              </a:buClr>
              <a:buSzPct val="120000"/>
              <a:buFont typeface="Wingdings" pitchFamily="2" charset="2"/>
              <a:buChar char="§"/>
              <a:defRPr/>
            </a:pPr>
            <a:r>
              <a:rPr lang="en-US" altLang="fr-FR" sz="1200" kern="0" dirty="0" smtClean="0">
                <a:solidFill>
                  <a:srgbClr val="000066"/>
                </a:solidFill>
                <a:latin typeface="+mn-lt"/>
                <a:ea typeface="+mn-ea"/>
                <a:cs typeface="ＭＳ Ｐゴシック" charset="0"/>
              </a:rPr>
              <a:t>3. </a:t>
            </a:r>
            <a:r>
              <a:rPr lang="cs-CZ" altLang="fr-FR" sz="1200" kern="0" dirty="0" smtClean="0">
                <a:solidFill>
                  <a:srgbClr val="000066"/>
                </a:solidFill>
                <a:latin typeface="+mn-lt"/>
                <a:ea typeface="+mn-ea"/>
                <a:cs typeface="ＭＳ Ｐゴシック" charset="0"/>
              </a:rPr>
              <a:t>Podpora dialogu mezi místní, regionální a národní úrovní v oblasti udržitelného integrovaného městského rozvoje </a:t>
            </a:r>
          </a:p>
          <a:p>
            <a:pPr algn="just">
              <a:spcBef>
                <a:spcPts val="500"/>
              </a:spcBef>
              <a:buClr>
                <a:srgbClr val="FF3300"/>
              </a:buClr>
              <a:buSzPct val="120000"/>
              <a:defRPr/>
            </a:pPr>
            <a:endParaRPr lang="en-US" sz="1400" kern="1200" dirty="0" smtClean="0">
              <a:solidFill>
                <a:srgbClr val="000090"/>
              </a:solidFill>
              <a:latin typeface="+mn-lt"/>
              <a:ea typeface="+mn-ea"/>
              <a:cs typeface="Arial" panose="020B0604020202020204" pitchFamily="34" charset="0"/>
            </a:endParaRPr>
          </a:p>
          <a:p>
            <a:pPr marL="342900" indent="-342900" algn="just">
              <a:spcBef>
                <a:spcPts val="500"/>
              </a:spcBef>
              <a:buClr>
                <a:srgbClr val="FF3300"/>
              </a:buClr>
              <a:buSzPct val="120000"/>
              <a:buFont typeface="Wingdings" pitchFamily="2" charset="2"/>
              <a:buChar char="§"/>
              <a:defRPr/>
            </a:pPr>
            <a:r>
              <a:rPr lang="en-US" altLang="fr-FR" sz="1200" kern="0" dirty="0" smtClean="0">
                <a:solidFill>
                  <a:srgbClr val="000066"/>
                </a:solidFill>
                <a:latin typeface="+mn-lt"/>
                <a:ea typeface="+mn-ea"/>
                <a:cs typeface="ＭＳ Ｐゴシック" charset="0"/>
                <a:sym typeface="Wingdings" pitchFamily="2" charset="2"/>
              </a:rPr>
              <a:t>4.</a:t>
            </a:r>
            <a:r>
              <a:rPr lang="cs-CZ" altLang="fr-FR" sz="1200" kern="0" dirty="0" smtClean="0">
                <a:solidFill>
                  <a:srgbClr val="000066"/>
                </a:solidFill>
                <a:latin typeface="+mn-lt"/>
                <a:ea typeface="+mn-ea"/>
                <a:cs typeface="ＭＳ Ｐゴシック" charset="0"/>
                <a:sym typeface="Wingdings" pitchFamily="2" charset="2"/>
              </a:rPr>
              <a:t> Podpora při organizaci vzdělávacích akcí OP URBACT</a:t>
            </a:r>
          </a:p>
          <a:p>
            <a:pPr algn="just">
              <a:spcBef>
                <a:spcPts val="500"/>
              </a:spcBef>
              <a:buClr>
                <a:srgbClr val="FF3300"/>
              </a:buClr>
              <a:buSzPct val="120000"/>
              <a:defRPr/>
            </a:pPr>
            <a:endParaRPr lang="en-US" sz="1400" kern="1200" dirty="0" smtClean="0">
              <a:solidFill>
                <a:srgbClr val="000090"/>
              </a:solidFill>
              <a:latin typeface="+mn-lt"/>
              <a:ea typeface="+mn-ea"/>
              <a:cs typeface="Arial" panose="020B0604020202020204" pitchFamily="34" charset="0"/>
            </a:endParaRPr>
          </a:p>
          <a:p>
            <a:pPr marL="342900" indent="-342900" algn="just">
              <a:spcBef>
                <a:spcPts val="500"/>
              </a:spcBef>
              <a:buClr>
                <a:srgbClr val="FF3300"/>
              </a:buClr>
              <a:buSzPct val="120000"/>
              <a:buFont typeface="Wingdings" pitchFamily="2" charset="2"/>
              <a:buChar char="§"/>
              <a:defRPr/>
            </a:pPr>
            <a:r>
              <a:rPr lang="en-US" altLang="fr-FR" sz="1200" kern="0" dirty="0" smtClean="0">
                <a:solidFill>
                  <a:srgbClr val="000066"/>
                </a:solidFill>
                <a:latin typeface="+mn-lt"/>
                <a:ea typeface="+mn-ea"/>
                <a:cs typeface="ＭＳ Ｐゴシック" charset="0"/>
                <a:sym typeface="Wingdings" pitchFamily="2" charset="2"/>
              </a:rPr>
              <a:t>5. </a:t>
            </a:r>
            <a:r>
              <a:rPr lang="cs-CZ" altLang="fr-FR" sz="1200" kern="0" dirty="0" smtClean="0">
                <a:solidFill>
                  <a:srgbClr val="000066"/>
                </a:solidFill>
                <a:latin typeface="+mn-lt"/>
                <a:ea typeface="+mn-ea"/>
                <a:cs typeface="ＭＳ Ｐゴシック" charset="0"/>
                <a:sym typeface="Wingdings" pitchFamily="2" charset="2"/>
              </a:rPr>
              <a:t>koordinace </a:t>
            </a:r>
            <a:r>
              <a:rPr lang="en-US" altLang="fr-FR" sz="1200" kern="0" dirty="0" smtClean="0">
                <a:solidFill>
                  <a:srgbClr val="000066"/>
                </a:solidFill>
                <a:latin typeface="+mn-lt"/>
                <a:ea typeface="+mn-ea"/>
                <a:cs typeface="ＭＳ Ｐゴシック" charset="0"/>
                <a:sym typeface="Wingdings" pitchFamily="2" charset="2"/>
              </a:rPr>
              <a:t>NUP </a:t>
            </a:r>
            <a:endParaRPr lang="en-US" dirty="0"/>
          </a:p>
        </p:txBody>
      </p:sp>
      <p:sp>
        <p:nvSpPr>
          <p:cNvPr id="4" name="Slide Number Placeholder 3"/>
          <p:cNvSpPr>
            <a:spLocks noGrp="1"/>
          </p:cNvSpPr>
          <p:nvPr>
            <p:ph type="sldNum" sz="quarter" idx="10"/>
          </p:nvPr>
        </p:nvSpPr>
        <p:spPr/>
        <p:txBody>
          <a:bodyPr/>
          <a:lstStyle/>
          <a:p>
            <a:fld id="{0688B859-111D-47F7-BBEC-F653417A8972}" type="slidenum">
              <a:rPr lang="en-GB" smtClean="0"/>
              <a:t>26</a:t>
            </a:fld>
            <a:endParaRPr lang="en-GB"/>
          </a:p>
        </p:txBody>
      </p:sp>
    </p:spTree>
    <p:extLst>
      <p:ext uri="{BB962C8B-B14F-4D97-AF65-F5344CB8AC3E}">
        <p14:creationId xmlns:p14="http://schemas.microsoft.com/office/powerpoint/2010/main" val="2316862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Do</a:t>
            </a:r>
            <a:r>
              <a:rPr lang="cs-CZ" baseline="0" dirty="0" smtClean="0"/>
              <a:t> programu URBACT III se v první výzvě zapojilo 6 českých měst se 7 projekty. </a:t>
            </a:r>
          </a:p>
          <a:p>
            <a:r>
              <a:rPr lang="cs-CZ" baseline="0" dirty="0" smtClean="0"/>
              <a:t>Ostrava se zapojila hned do dvou projektů. V projektu </a:t>
            </a:r>
            <a:r>
              <a:rPr lang="cs-CZ" baseline="0" dirty="0" err="1" smtClean="0"/>
              <a:t>Refill</a:t>
            </a:r>
            <a:r>
              <a:rPr lang="cs-CZ" baseline="0" dirty="0" smtClean="0"/>
              <a:t> s partnerskými městy řeší dočasné využíváním nevyužitých prostor. V projektu </a:t>
            </a:r>
            <a:r>
              <a:rPr lang="cs-CZ" baseline="0" dirty="0" err="1" smtClean="0"/>
              <a:t>InFocus</a:t>
            </a:r>
            <a:r>
              <a:rPr lang="cs-CZ" baseline="0" dirty="0" smtClean="0"/>
              <a:t> se pak zabývá strategiemi inteligentní specializace.</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Praha  9 v rámci projektu </a:t>
            </a:r>
            <a:r>
              <a:rPr lang="cs-CZ" baseline="0" dirty="0" err="1" smtClean="0"/>
              <a:t>Procure</a:t>
            </a:r>
            <a:r>
              <a:rPr lang="cs-CZ" baseline="0" dirty="0" smtClean="0"/>
              <a:t> řeší veřejné zakázky. Ústí nad Labem se zabývá využitím veřejných </a:t>
            </a:r>
            <a:r>
              <a:rPr lang="cs-CZ" baseline="0" dirty="0" err="1" smtClean="0"/>
              <a:t>prostranctví</a:t>
            </a:r>
            <a:r>
              <a:rPr lang="cs-CZ" baseline="0" dirty="0" smtClean="0"/>
              <a:t> ke sportovním účelům s cílem sociální inkluze. Brno se snaží o zahušťování zástavby namísto jejího rozrůstání do krajiny v projektu </a:t>
            </a:r>
            <a:r>
              <a:rPr lang="cs-CZ" baseline="0" dirty="0" err="1" smtClean="0"/>
              <a:t>SubUrban</a:t>
            </a:r>
            <a:r>
              <a:rPr lang="cs-CZ" baseline="0" dirty="0" smtClean="0"/>
              <a:t>. Liberec se zaměřil na maloobchod v projektu </a:t>
            </a:r>
            <a:r>
              <a:rPr lang="cs-CZ" baseline="0" dirty="0" err="1" smtClean="0"/>
              <a:t>RetaiLink</a:t>
            </a:r>
            <a:r>
              <a:rPr lang="cs-CZ" baseline="0" dirty="0" smtClean="0"/>
              <a:t>. Valašské Meziříčí se zasazuje o revitalizaci centra města v projektu City Centre </a:t>
            </a:r>
            <a:r>
              <a:rPr lang="cs-CZ" baseline="0" dirty="0" err="1" smtClean="0"/>
              <a:t>Doctor</a:t>
            </a:r>
            <a:r>
              <a:rPr lang="cs-CZ" baseline="0" dirty="0" smtClean="0"/>
              <a:t>.</a:t>
            </a:r>
          </a:p>
          <a:p>
            <a:endParaRPr lang="cs-CZ" dirty="0"/>
          </a:p>
        </p:txBody>
      </p:sp>
      <p:sp>
        <p:nvSpPr>
          <p:cNvPr id="4" name="Zástupný symbol pro číslo snímku 3"/>
          <p:cNvSpPr>
            <a:spLocks noGrp="1"/>
          </p:cNvSpPr>
          <p:nvPr>
            <p:ph type="sldNum" sz="quarter" idx="10"/>
          </p:nvPr>
        </p:nvSpPr>
        <p:spPr/>
        <p:txBody>
          <a:bodyPr/>
          <a:lstStyle/>
          <a:p>
            <a:fld id="{0688B859-111D-47F7-BBEC-F653417A8972}" type="slidenum">
              <a:rPr lang="en-GB" smtClean="0"/>
              <a:t>31</a:t>
            </a:fld>
            <a:endParaRPr lang="en-GB"/>
          </a:p>
        </p:txBody>
      </p:sp>
    </p:spTree>
    <p:extLst>
      <p:ext uri="{BB962C8B-B14F-4D97-AF65-F5344CB8AC3E}">
        <p14:creationId xmlns:p14="http://schemas.microsoft.com/office/powerpoint/2010/main" val="274821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88B859-111D-47F7-BBEC-F653417A8972}" type="slidenum">
              <a:rPr lang="en-GB" smtClean="0"/>
              <a:t>2</a:t>
            </a:fld>
            <a:endParaRPr lang="en-GB"/>
          </a:p>
        </p:txBody>
      </p:sp>
    </p:spTree>
    <p:extLst>
      <p:ext uri="{BB962C8B-B14F-4D97-AF65-F5344CB8AC3E}">
        <p14:creationId xmlns:p14="http://schemas.microsoft.com/office/powerpoint/2010/main" val="268877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Operační program URBACT III v programovém období 2014 – 2020 otevírá možnost všem městům posílit kvalitu strategického řízení, podporuje výměnu zkušeností mezi evropskými městy a dále uplatnění a šíření znalostí ve všech oblastech spojených s udržitelným rozvojem měst. </a:t>
            </a:r>
            <a:endParaRPr lang="en-US" dirty="0"/>
          </a:p>
        </p:txBody>
      </p:sp>
      <p:sp>
        <p:nvSpPr>
          <p:cNvPr id="4" name="Slide Number Placeholder 3"/>
          <p:cNvSpPr>
            <a:spLocks noGrp="1"/>
          </p:cNvSpPr>
          <p:nvPr>
            <p:ph type="sldNum" sz="quarter" idx="10"/>
          </p:nvPr>
        </p:nvSpPr>
        <p:spPr/>
        <p:txBody>
          <a:bodyPr/>
          <a:lstStyle/>
          <a:p>
            <a:fld id="{0688B859-111D-47F7-BBEC-F653417A8972}" type="slidenum">
              <a:rPr lang="en-GB" smtClean="0"/>
              <a:t>3</a:t>
            </a:fld>
            <a:endParaRPr lang="en-GB"/>
          </a:p>
        </p:txBody>
      </p:sp>
    </p:spTree>
    <p:extLst>
      <p:ext uri="{BB962C8B-B14F-4D97-AF65-F5344CB8AC3E}">
        <p14:creationId xmlns:p14="http://schemas.microsoft.com/office/powerpoint/2010/main" val="209720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8B859-111D-47F7-BBEC-F653417A8972}" type="slidenum">
              <a:rPr lang="en-GB" smtClean="0"/>
              <a:t>4</a:t>
            </a:fld>
            <a:endParaRPr lang="en-GB"/>
          </a:p>
        </p:txBody>
      </p:sp>
    </p:spTree>
    <p:extLst>
      <p:ext uri="{BB962C8B-B14F-4D97-AF65-F5344CB8AC3E}">
        <p14:creationId xmlns:p14="http://schemas.microsoft.com/office/powerpoint/2010/main" val="1426013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Networks: </a:t>
            </a:r>
            <a:r>
              <a:rPr lang="fr-FR" dirty="0" err="1" smtClean="0"/>
              <a:t>three</a:t>
            </a:r>
            <a:r>
              <a:rPr lang="fr-FR" dirty="0" smtClean="0"/>
              <a:t> </a:t>
            </a:r>
            <a:r>
              <a:rPr lang="fr-FR" dirty="0" err="1" smtClean="0"/>
              <a:t>different</a:t>
            </a:r>
            <a:r>
              <a:rPr lang="fr-FR" dirty="0" smtClean="0"/>
              <a:t> types of networks- action planning</a:t>
            </a:r>
            <a:r>
              <a:rPr lang="fr-FR" baseline="0" dirty="0" smtClean="0"/>
              <a:t> (to </a:t>
            </a:r>
            <a:r>
              <a:rPr lang="fr-FR" baseline="0" dirty="0" err="1" smtClean="0"/>
              <a:t>create</a:t>
            </a:r>
            <a:r>
              <a:rPr lang="fr-FR" baseline="0" dirty="0" smtClean="0"/>
              <a:t> a Local Action Plan), </a:t>
            </a:r>
            <a:r>
              <a:rPr lang="fr-FR" baseline="0" dirty="0" err="1" smtClean="0"/>
              <a:t>Implementation</a:t>
            </a:r>
            <a:r>
              <a:rPr lang="fr-FR" baseline="0" dirty="0" smtClean="0"/>
              <a:t> (to </a:t>
            </a:r>
            <a:r>
              <a:rPr lang="fr-FR" baseline="0" dirty="0" err="1" smtClean="0"/>
              <a:t>overcome</a:t>
            </a:r>
            <a:r>
              <a:rPr lang="fr-FR" baseline="0" dirty="0" smtClean="0"/>
              <a:t> challenges </a:t>
            </a:r>
            <a:r>
              <a:rPr lang="fr-FR" baseline="0" dirty="0" err="1" smtClean="0"/>
              <a:t>related</a:t>
            </a:r>
            <a:r>
              <a:rPr lang="fr-FR" baseline="0" dirty="0" smtClean="0"/>
              <a:t> to </a:t>
            </a:r>
            <a:r>
              <a:rPr lang="fr-FR" baseline="0" dirty="0" err="1" smtClean="0"/>
              <a:t>implementation</a:t>
            </a:r>
            <a:r>
              <a:rPr lang="fr-FR" baseline="0" dirty="0" smtClean="0"/>
              <a:t> of local </a:t>
            </a:r>
            <a:r>
              <a:rPr lang="fr-FR" baseline="0" dirty="0" err="1" smtClean="0"/>
              <a:t>policies</a:t>
            </a:r>
            <a:r>
              <a:rPr lang="fr-FR" baseline="0" dirty="0" smtClean="0"/>
              <a:t>), Transfer (one </a:t>
            </a:r>
            <a:r>
              <a:rPr lang="fr-FR" baseline="0" dirty="0" err="1" smtClean="0"/>
              <a:t>identified</a:t>
            </a:r>
            <a:r>
              <a:rPr lang="fr-FR" baseline="0" dirty="0" smtClean="0"/>
              <a:t> good practice to </a:t>
            </a:r>
            <a:r>
              <a:rPr lang="fr-FR" baseline="0" dirty="0" err="1" smtClean="0"/>
              <a:t>be</a:t>
            </a:r>
            <a:r>
              <a:rPr lang="fr-FR" baseline="0" dirty="0" smtClean="0"/>
              <a:t> </a:t>
            </a:r>
            <a:r>
              <a:rPr lang="fr-FR" baseline="0" dirty="0" err="1" smtClean="0"/>
              <a:t>transferred</a:t>
            </a:r>
            <a:r>
              <a:rPr lang="fr-FR" baseline="0" dirty="0" smtClean="0"/>
              <a:t> to </a:t>
            </a:r>
            <a:r>
              <a:rPr lang="fr-FR" baseline="0" dirty="0" err="1" smtClean="0"/>
              <a:t>other</a:t>
            </a:r>
            <a:r>
              <a:rPr lang="fr-FR" baseline="0" dirty="0" smtClean="0"/>
              <a:t> </a:t>
            </a:r>
            <a:r>
              <a:rPr lang="fr-FR" baseline="0" dirty="0" err="1" smtClean="0"/>
              <a:t>cities</a:t>
            </a:r>
            <a:r>
              <a:rPr lang="fr-FR" baseline="0" dirty="0" smtClean="0"/>
              <a:t>)</a:t>
            </a:r>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Města</a:t>
            </a:r>
            <a:r>
              <a:rPr lang="cs-CZ" baseline="0" dirty="0" smtClean="0"/>
              <a:t> se zapojují do mezinárodních sítí k vybranému tématu. </a:t>
            </a:r>
            <a:r>
              <a:rPr lang="cs-CZ" dirty="0" smtClean="0"/>
              <a:t>Výstupem spolupráce měst v rámci těchto partnerských </a:t>
            </a:r>
            <a:r>
              <a:rPr lang="cs-CZ" baseline="0" dirty="0" smtClean="0"/>
              <a:t>měst</a:t>
            </a:r>
            <a:r>
              <a:rPr lang="cs-CZ" dirty="0" smtClean="0"/>
              <a:t> jsou místní akční plány každého z měst,</a:t>
            </a:r>
            <a:r>
              <a:rPr lang="cs-CZ" baseline="0" dirty="0" smtClean="0"/>
              <a:t> jež obsahují </a:t>
            </a:r>
            <a:r>
              <a:rPr lang="cs-CZ" dirty="0" smtClean="0"/>
              <a:t>řešení daného problému na místní úrovni.</a:t>
            </a:r>
            <a:r>
              <a:rPr lang="cs-CZ" baseline="0" dirty="0" smtClean="0"/>
              <a:t> Tyto akční plány</a:t>
            </a:r>
            <a:r>
              <a:rPr lang="cs-CZ" dirty="0" smtClean="0"/>
              <a:t> jsou tvořeny za podpory místních podpůrných skupin. V</a:t>
            </a:r>
            <a:r>
              <a:rPr lang="cs-CZ" baseline="0" dirty="0" smtClean="0"/>
              <a:t> rámci programu se lze zapojit do 3 různých typů sítí. </a:t>
            </a:r>
            <a:endParaRPr lang="cs-CZ" dirty="0" smtClean="0"/>
          </a:p>
          <a:p>
            <a:endParaRPr lang="fr-FR" baseline="0" dirty="0" smtClean="0"/>
          </a:p>
          <a:p>
            <a:r>
              <a:rPr lang="fr-FR" b="1" baseline="0" dirty="0" err="1" smtClean="0"/>
              <a:t>Capacity</a:t>
            </a:r>
            <a:r>
              <a:rPr lang="fr-FR" b="1" baseline="0" dirty="0" smtClean="0"/>
              <a:t>-building: </a:t>
            </a:r>
            <a:r>
              <a:rPr lang="fr-FR" b="0" baseline="0" dirty="0" smtClean="0"/>
              <a:t>National and EU trainings on how to put in place </a:t>
            </a:r>
            <a:r>
              <a:rPr lang="fr-FR" b="0" baseline="0" dirty="0" err="1" smtClean="0"/>
              <a:t>integrated</a:t>
            </a:r>
            <a:r>
              <a:rPr lang="fr-FR" b="0" baseline="0" dirty="0" smtClean="0"/>
              <a:t> and </a:t>
            </a:r>
            <a:r>
              <a:rPr lang="fr-FR" b="0" baseline="0" dirty="0" err="1" smtClean="0"/>
              <a:t>participatory</a:t>
            </a:r>
            <a:r>
              <a:rPr lang="fr-FR" b="0" baseline="0" dirty="0" smtClean="0"/>
              <a:t> </a:t>
            </a:r>
            <a:r>
              <a:rPr lang="fr-FR" b="0" baseline="0" dirty="0" err="1" smtClean="0"/>
              <a:t>approaches</a:t>
            </a:r>
            <a:r>
              <a:rPr lang="fr-FR" b="0" baseline="0" dirty="0" smtClean="0"/>
              <a:t>/ local </a:t>
            </a:r>
            <a:r>
              <a:rPr lang="fr-FR" b="0" baseline="0" dirty="0" err="1" smtClean="0"/>
              <a:t>policies</a:t>
            </a:r>
            <a:endParaRPr lang="fr-FR" b="0" baseline="0" dirty="0" smtClean="0"/>
          </a:p>
          <a:p>
            <a:endParaRPr lang="fr-FR" b="1" baseline="0" dirty="0" smtClean="0"/>
          </a:p>
          <a:p>
            <a:r>
              <a:rPr lang="fr-FR" b="1" baseline="0" dirty="0" smtClean="0"/>
              <a:t>Capitalisation-communication: </a:t>
            </a:r>
            <a:r>
              <a:rPr lang="fr-FR" b="0" baseline="0" dirty="0" smtClean="0"/>
              <a:t>publications, </a:t>
            </a:r>
            <a:r>
              <a:rPr lang="fr-FR" b="0" baseline="0" dirty="0" err="1" smtClean="0"/>
              <a:t>events</a:t>
            </a:r>
            <a:r>
              <a:rPr lang="fr-FR" b="0" baseline="0" dirty="0" smtClean="0"/>
              <a:t>, </a:t>
            </a:r>
            <a:r>
              <a:rPr lang="fr-FR" b="0" baseline="0" dirty="0" err="1" smtClean="0"/>
              <a:t>website</a:t>
            </a:r>
            <a:r>
              <a:rPr lang="fr-FR" b="0" baseline="0" dirty="0" smtClean="0"/>
              <a:t>, National URBACT Points</a:t>
            </a:r>
            <a:endParaRPr lang="fr-FR" b="0"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5</a:t>
            </a:fld>
            <a:endParaRPr lang="en-GB"/>
          </a:p>
        </p:txBody>
      </p:sp>
    </p:spTree>
    <p:extLst>
      <p:ext uri="{BB962C8B-B14F-4D97-AF65-F5344CB8AC3E}">
        <p14:creationId xmlns:p14="http://schemas.microsoft.com/office/powerpoint/2010/main" val="331051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8B859-111D-47F7-BBEC-F653417A8972}" type="slidenum">
              <a:rPr lang="en-GB" smtClean="0"/>
              <a:t>6</a:t>
            </a:fld>
            <a:endParaRPr lang="en-GB"/>
          </a:p>
        </p:txBody>
      </p:sp>
    </p:spTree>
    <p:extLst>
      <p:ext uri="{BB962C8B-B14F-4D97-AF65-F5344CB8AC3E}">
        <p14:creationId xmlns:p14="http://schemas.microsoft.com/office/powerpoint/2010/main" val="142601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8B859-111D-47F7-BBEC-F653417A8972}" type="slidenum">
              <a:rPr lang="en-GB" smtClean="0"/>
              <a:t>7</a:t>
            </a:fld>
            <a:endParaRPr lang="en-GB"/>
          </a:p>
        </p:txBody>
      </p:sp>
    </p:spTree>
    <p:extLst>
      <p:ext uri="{BB962C8B-B14F-4D97-AF65-F5344CB8AC3E}">
        <p14:creationId xmlns:p14="http://schemas.microsoft.com/office/powerpoint/2010/main" val="1426013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500"/>
              </a:spcBef>
              <a:buClr>
                <a:srgbClr val="FF3300"/>
              </a:buClr>
              <a:buSzPct val="120000"/>
              <a:buFont typeface="Wingdings" pitchFamily="2" charset="2"/>
              <a:buChar char="§"/>
              <a:defRPr/>
            </a:pPr>
            <a:r>
              <a:rPr lang="cs-CZ" sz="1200" kern="1200" dirty="0" smtClean="0">
                <a:solidFill>
                  <a:srgbClr val="000090"/>
                </a:solidFill>
                <a:latin typeface="+mn-lt"/>
                <a:ea typeface="+mn-ea"/>
                <a:cs typeface="Arial" panose="020B0604020202020204" pitchFamily="34" charset="0"/>
              </a:rPr>
              <a:t>Se uskutečnila v Rotterdamu 24. – 26. srpna 2016 v Rotterdamu</a:t>
            </a:r>
          </a:p>
          <a:p>
            <a:pPr algn="just">
              <a:spcBef>
                <a:spcPts val="500"/>
              </a:spcBef>
              <a:buClr>
                <a:srgbClr val="FF3300"/>
              </a:buClr>
              <a:buSzPct val="120000"/>
              <a:defRPr/>
            </a:pPr>
            <a:endParaRPr lang="cs-CZ" sz="1200" kern="1200" dirty="0" smtClean="0">
              <a:solidFill>
                <a:srgbClr val="000090"/>
              </a:solidFill>
              <a:latin typeface="+mn-lt"/>
              <a:ea typeface="+mn-ea"/>
              <a:cs typeface="Arial" panose="020B0604020202020204" pitchFamily="34" charset="0"/>
            </a:endParaRPr>
          </a:p>
          <a:p>
            <a:pPr marL="342900" indent="-342900" algn="just">
              <a:spcBef>
                <a:spcPts val="500"/>
              </a:spcBef>
              <a:buClr>
                <a:srgbClr val="FF3300"/>
              </a:buClr>
              <a:buSzPct val="120000"/>
              <a:buFont typeface="Wingdings" pitchFamily="2" charset="2"/>
              <a:buChar char="§"/>
              <a:defRPr/>
            </a:pPr>
            <a:r>
              <a:rPr lang="cs-CZ" sz="1200" kern="1200" dirty="0" smtClean="0">
                <a:solidFill>
                  <a:srgbClr val="000090"/>
                </a:solidFill>
                <a:latin typeface="+mn-lt"/>
                <a:ea typeface="+mn-ea"/>
                <a:cs typeface="Arial" panose="020B0604020202020204" pitchFamily="34" charset="0"/>
              </a:rPr>
              <a:t>438 účastníků z 28 zemí </a:t>
            </a:r>
          </a:p>
          <a:p>
            <a:pPr algn="just">
              <a:spcBef>
                <a:spcPts val="500"/>
              </a:spcBef>
              <a:buClr>
                <a:srgbClr val="FF3300"/>
              </a:buClr>
              <a:buSzPct val="120000"/>
              <a:defRPr/>
            </a:pPr>
            <a:endParaRPr lang="en-US" sz="1200" kern="1200" dirty="0" smtClean="0">
              <a:solidFill>
                <a:srgbClr val="000090"/>
              </a:solidFill>
              <a:latin typeface="+mn-lt"/>
              <a:ea typeface="+mn-ea"/>
              <a:cs typeface="Arial" panose="020B0604020202020204" pitchFamily="34" charset="0"/>
            </a:endParaRPr>
          </a:p>
          <a:p>
            <a:pPr marL="342900" indent="-342900" algn="just">
              <a:spcBef>
                <a:spcPts val="500"/>
              </a:spcBef>
              <a:buClr>
                <a:srgbClr val="FF3300"/>
              </a:buClr>
              <a:buSzPct val="120000"/>
              <a:buFont typeface="Wingdings" pitchFamily="2" charset="2"/>
              <a:buChar char="§"/>
              <a:defRPr/>
            </a:pPr>
            <a:r>
              <a:rPr lang="cs-CZ" sz="1200" kern="1200" dirty="0" smtClean="0">
                <a:solidFill>
                  <a:srgbClr val="000090"/>
                </a:solidFill>
                <a:latin typeface="+mn-lt"/>
                <a:ea typeface="+mn-ea"/>
                <a:cs typeface="Arial" panose="020B0604020202020204" pitchFamily="34" charset="0"/>
              </a:rPr>
              <a:t>Letní univerzita URBACT byla jedinečnou vzdělávací příležitostí, která byla zaměřena na zvyšování kapacit a schopností odborníků z měst zapojených do sítí programu URBACT</a:t>
            </a:r>
          </a:p>
          <a:p>
            <a:endParaRPr lang="en-US" dirty="0"/>
          </a:p>
        </p:txBody>
      </p:sp>
      <p:sp>
        <p:nvSpPr>
          <p:cNvPr id="4" name="Slide Number Placeholder 3"/>
          <p:cNvSpPr>
            <a:spLocks noGrp="1"/>
          </p:cNvSpPr>
          <p:nvPr>
            <p:ph type="sldNum" sz="quarter" idx="10"/>
          </p:nvPr>
        </p:nvSpPr>
        <p:spPr/>
        <p:txBody>
          <a:bodyPr/>
          <a:lstStyle/>
          <a:p>
            <a:fld id="{0688B859-111D-47F7-BBEC-F653417A8972}" type="slidenum">
              <a:rPr lang="en-GB" smtClean="0"/>
              <a:t>8</a:t>
            </a:fld>
            <a:endParaRPr lang="en-GB"/>
          </a:p>
        </p:txBody>
      </p:sp>
    </p:spTree>
    <p:extLst>
      <p:ext uri="{BB962C8B-B14F-4D97-AF65-F5344CB8AC3E}">
        <p14:creationId xmlns:p14="http://schemas.microsoft.com/office/powerpoint/2010/main" val="65404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500"/>
              </a:spcBef>
              <a:buClr>
                <a:srgbClr val="FF3300"/>
              </a:buClr>
              <a:buSzPct val="120000"/>
              <a:buFont typeface="Wingdings" pitchFamily="2" charset="2"/>
              <a:buChar char="§"/>
              <a:defRPr/>
            </a:pPr>
            <a:r>
              <a:rPr lang="cs-CZ" sz="1200" kern="1200" dirty="0" smtClean="0">
                <a:solidFill>
                  <a:srgbClr val="000090"/>
                </a:solidFill>
                <a:latin typeface="+mn-lt"/>
                <a:ea typeface="+mn-ea"/>
                <a:cs typeface="Arial" panose="020B0604020202020204" pitchFamily="34" charset="0"/>
              </a:rPr>
              <a:t>Se uskutečnila v Rotterdamu 24. – 26. srpna 2016 v Rotterdamu</a:t>
            </a:r>
          </a:p>
          <a:p>
            <a:pPr algn="just">
              <a:spcBef>
                <a:spcPts val="500"/>
              </a:spcBef>
              <a:buClr>
                <a:srgbClr val="FF3300"/>
              </a:buClr>
              <a:buSzPct val="120000"/>
              <a:defRPr/>
            </a:pPr>
            <a:endParaRPr lang="cs-CZ" sz="1200" kern="1200" dirty="0" smtClean="0">
              <a:solidFill>
                <a:srgbClr val="000090"/>
              </a:solidFill>
              <a:latin typeface="+mn-lt"/>
              <a:ea typeface="+mn-ea"/>
              <a:cs typeface="Arial" panose="020B0604020202020204" pitchFamily="34" charset="0"/>
            </a:endParaRPr>
          </a:p>
          <a:p>
            <a:pPr marL="342900" indent="-342900" algn="just">
              <a:spcBef>
                <a:spcPts val="500"/>
              </a:spcBef>
              <a:buClr>
                <a:srgbClr val="FF3300"/>
              </a:buClr>
              <a:buSzPct val="120000"/>
              <a:buFont typeface="Wingdings" pitchFamily="2" charset="2"/>
              <a:buChar char="§"/>
              <a:defRPr/>
            </a:pPr>
            <a:r>
              <a:rPr lang="cs-CZ" sz="1200" kern="1200" dirty="0" smtClean="0">
                <a:solidFill>
                  <a:srgbClr val="000090"/>
                </a:solidFill>
                <a:latin typeface="+mn-lt"/>
                <a:ea typeface="+mn-ea"/>
                <a:cs typeface="Arial" panose="020B0604020202020204" pitchFamily="34" charset="0"/>
              </a:rPr>
              <a:t>438 účastníků z 28 zemí </a:t>
            </a:r>
          </a:p>
          <a:p>
            <a:pPr algn="just">
              <a:spcBef>
                <a:spcPts val="500"/>
              </a:spcBef>
              <a:buClr>
                <a:srgbClr val="FF3300"/>
              </a:buClr>
              <a:buSzPct val="120000"/>
              <a:defRPr/>
            </a:pPr>
            <a:endParaRPr lang="en-US" sz="1200" kern="1200" dirty="0" smtClean="0">
              <a:solidFill>
                <a:srgbClr val="000090"/>
              </a:solidFill>
              <a:latin typeface="+mn-lt"/>
              <a:ea typeface="+mn-ea"/>
              <a:cs typeface="Arial" panose="020B0604020202020204" pitchFamily="34" charset="0"/>
            </a:endParaRPr>
          </a:p>
          <a:p>
            <a:pPr marL="342900" indent="-342900" algn="just">
              <a:spcBef>
                <a:spcPts val="500"/>
              </a:spcBef>
              <a:buClr>
                <a:srgbClr val="FF3300"/>
              </a:buClr>
              <a:buSzPct val="120000"/>
              <a:buFont typeface="Wingdings" pitchFamily="2" charset="2"/>
              <a:buChar char="§"/>
              <a:defRPr/>
            </a:pPr>
            <a:r>
              <a:rPr lang="cs-CZ" sz="1200" kern="1200" dirty="0" smtClean="0">
                <a:solidFill>
                  <a:srgbClr val="000090"/>
                </a:solidFill>
                <a:latin typeface="+mn-lt"/>
                <a:ea typeface="+mn-ea"/>
                <a:cs typeface="Arial" panose="020B0604020202020204" pitchFamily="34" charset="0"/>
              </a:rPr>
              <a:t>Letní univerzita URBACT byla jedinečnou vzdělávací příležitostí, která byla zaměřena na zvyšování kapacit a schopností odborníků z měst zapojených do sítí programu URBACT</a:t>
            </a:r>
          </a:p>
          <a:p>
            <a:endParaRPr lang="en-US" dirty="0"/>
          </a:p>
        </p:txBody>
      </p:sp>
      <p:sp>
        <p:nvSpPr>
          <p:cNvPr id="4" name="Slide Number Placeholder 3"/>
          <p:cNvSpPr>
            <a:spLocks noGrp="1"/>
          </p:cNvSpPr>
          <p:nvPr>
            <p:ph type="sldNum" sz="quarter" idx="10"/>
          </p:nvPr>
        </p:nvSpPr>
        <p:spPr/>
        <p:txBody>
          <a:bodyPr/>
          <a:lstStyle/>
          <a:p>
            <a:fld id="{0688B859-111D-47F7-BBEC-F653417A8972}" type="slidenum">
              <a:rPr lang="en-GB" smtClean="0"/>
              <a:t>9</a:t>
            </a:fld>
            <a:endParaRPr lang="en-GB"/>
          </a:p>
        </p:txBody>
      </p:sp>
    </p:spTree>
    <p:extLst>
      <p:ext uri="{BB962C8B-B14F-4D97-AF65-F5344CB8AC3E}">
        <p14:creationId xmlns:p14="http://schemas.microsoft.com/office/powerpoint/2010/main" val="654049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Cover-1">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9143999" cy="6812462"/>
          </a:xfrm>
          <a:prstGeom prst="rect">
            <a:avLst/>
          </a:prstGeom>
        </p:spPr>
      </p:pic>
    </p:spTree>
    <p:extLst>
      <p:ext uri="{BB962C8B-B14F-4D97-AF65-F5344CB8AC3E}">
        <p14:creationId xmlns:p14="http://schemas.microsoft.com/office/powerpoint/2010/main" val="175249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Image+legend">
    <p:spTree>
      <p:nvGrpSpPr>
        <p:cNvPr id="1" name=""/>
        <p:cNvGrpSpPr/>
        <p:nvPr/>
      </p:nvGrpSpPr>
      <p:grpSpPr>
        <a:xfrm>
          <a:off x="0" y="0"/>
          <a:ext cx="0" cy="0"/>
          <a:chOff x="0" y="0"/>
          <a:chExt cx="0" cy="0"/>
        </a:xfrm>
      </p:grpSpPr>
      <p:sp>
        <p:nvSpPr>
          <p:cNvPr id="10" name="Espace réservé du texte 9"/>
          <p:cNvSpPr>
            <a:spLocks noGrp="1"/>
          </p:cNvSpPr>
          <p:nvPr>
            <p:ph type="body" sz="quarter" idx="13"/>
          </p:nvPr>
        </p:nvSpPr>
        <p:spPr>
          <a:xfrm>
            <a:off x="6119997" y="3710045"/>
            <a:ext cx="1944000" cy="2139950"/>
          </a:xfrm>
        </p:spPr>
        <p:txBody>
          <a:bodyPr lIns="108000" anchor="b" anchorCtr="0">
            <a:normAutofit/>
          </a:bodyPr>
          <a:lstStyle>
            <a:lvl1pPr marL="7938" indent="0">
              <a:buFont typeface="Arial" charset="0"/>
              <a:buNone/>
              <a:defRPr sz="1200" b="1" i="0">
                <a:solidFill>
                  <a:srgbClr val="F08B27"/>
                </a:solidFill>
                <a:latin typeface="Arial" charset="0"/>
                <a:ea typeface="Arial" charset="0"/>
                <a:cs typeface="Arial" charset="0"/>
              </a:defRPr>
            </a:lvl1pPr>
            <a:lvl2pPr marL="7938" indent="0">
              <a:buFont typeface="Arial" charset="0"/>
              <a:buNone/>
              <a:defRPr sz="1200" b="0">
                <a:solidFill>
                  <a:srgbClr val="F08B27"/>
                </a:solidFill>
              </a:defRPr>
            </a:lvl2pPr>
            <a:lvl3pPr marL="222250" indent="-214313">
              <a:buFont typeface="Cambria" charset="0"/>
              <a:buChar char="⎼"/>
              <a:tabLst/>
              <a:defRPr sz="1200">
                <a:solidFill>
                  <a:srgbClr val="F08B27"/>
                </a:solidFill>
              </a:defRPr>
            </a:lvl3pPr>
            <a:lvl4pPr marL="222250" indent="0">
              <a:buFont typeface="Arial" charset="0"/>
              <a:buNone/>
              <a:tabLst/>
              <a:defRPr sz="1200">
                <a:solidFill>
                  <a:srgbClr val="F08B27"/>
                </a:solidFill>
              </a:defRPr>
            </a:lvl4pPr>
            <a:lvl5pPr marL="222250" indent="0">
              <a:buNone/>
              <a:tabLst/>
              <a:defRPr sz="1200">
                <a:solidFill>
                  <a:srgbClr val="F08B27"/>
                </a:solidFill>
              </a:defRPr>
            </a:lvl5pPr>
          </a:lstStyle>
          <a:p>
            <a:pPr lvl="0"/>
            <a:r>
              <a:rPr lang="fr-FR" smtClean="0"/>
              <a:t>Modifiez les styles du texte du masque</a:t>
            </a:r>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5" name="Espace réservé pour une image  4"/>
          <p:cNvSpPr>
            <a:spLocks noGrp="1" noChangeAspect="1"/>
          </p:cNvSpPr>
          <p:nvPr>
            <p:ph type="pic" sz="quarter" idx="14"/>
          </p:nvPr>
        </p:nvSpPr>
        <p:spPr>
          <a:xfrm>
            <a:off x="719997" y="1799995"/>
            <a:ext cx="5400000" cy="4050000"/>
          </a:xfrm>
        </p:spPr>
        <p:txBody>
          <a:bodyPr/>
          <a:lstStyle/>
          <a:p>
            <a:r>
              <a:rPr lang="fr-FR" smtClean="0"/>
              <a:t>Cliquez sur l'icône pour ajouter une image</a:t>
            </a:r>
            <a:endParaRPr lang="fr-FR"/>
          </a:p>
        </p:txBody>
      </p:sp>
    </p:spTree>
    <p:extLst>
      <p:ext uri="{BB962C8B-B14F-4D97-AF65-F5344CB8AC3E}">
        <p14:creationId xmlns:p14="http://schemas.microsoft.com/office/powerpoint/2010/main" val="20325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en-Cover-2">
    <p:bg>
      <p:bgPr>
        <a:solidFill>
          <a:srgbClr val="FFFFFF"/>
        </a:solidFill>
        <a:effectLst/>
      </p:bgPr>
    </p:bg>
    <p:spTree>
      <p:nvGrpSpPr>
        <p:cNvPr id="1" name=""/>
        <p:cNvGrpSpPr/>
        <p:nvPr/>
      </p:nvGrpSpPr>
      <p:grpSpPr>
        <a:xfrm>
          <a:off x="0" y="0"/>
          <a:ext cx="0" cy="0"/>
          <a:chOff x="0" y="0"/>
          <a:chExt cx="0" cy="0"/>
        </a:xfrm>
      </p:grpSpPr>
      <p:pic>
        <p:nvPicPr>
          <p:cNvPr id="15" name="Image 14"/>
          <p:cNvPicPr>
            <a:picLocks noChangeAspect="1"/>
          </p:cNvPicPr>
          <p:nvPr userDrawn="1"/>
        </p:nvPicPr>
        <p:blipFill rotWithShape="1">
          <a:blip r:embed="rId2">
            <a:extLst>
              <a:ext uri="{28A0092B-C50C-407E-A947-70E740481C1C}">
                <a14:useLocalDpi xmlns:a14="http://schemas.microsoft.com/office/drawing/2010/main" val="0"/>
              </a:ext>
            </a:extLst>
          </a:blip>
          <a:srcRect t="1922" b="40857"/>
          <a:stretch/>
        </p:blipFill>
        <p:spPr>
          <a:xfrm flipH="1">
            <a:off x="0" y="2743895"/>
            <a:ext cx="9144000" cy="3492000"/>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885" y="5075538"/>
            <a:ext cx="1814799" cy="1633319"/>
          </a:xfrm>
          <a:prstGeom prst="rect">
            <a:avLst/>
          </a:prstGeom>
        </p:spPr>
      </p:pic>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885" y="346457"/>
            <a:ext cx="2653103" cy="1049207"/>
          </a:xfrm>
          <a:prstGeom prst="rect">
            <a:avLst/>
          </a:prstGeom>
        </p:spPr>
      </p:pic>
      <p:pic>
        <p:nvPicPr>
          <p:cNvPr id="14" name="Imag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5788" y="125548"/>
            <a:ext cx="2999875" cy="981777"/>
          </a:xfrm>
          <a:prstGeom prst="rect">
            <a:avLst/>
          </a:prstGeom>
        </p:spPr>
      </p:pic>
      <p:grpSp>
        <p:nvGrpSpPr>
          <p:cNvPr id="5" name="Grouper 4"/>
          <p:cNvGrpSpPr/>
          <p:nvPr userDrawn="1"/>
        </p:nvGrpSpPr>
        <p:grpSpPr>
          <a:xfrm>
            <a:off x="4443320" y="1175173"/>
            <a:ext cx="4620787" cy="5091726"/>
            <a:chOff x="4443320" y="1175173"/>
            <a:chExt cx="4620787" cy="5091726"/>
          </a:xfrm>
        </p:grpSpPr>
        <p:sp>
          <p:nvSpPr>
            <p:cNvPr id="3" name="Pentagone 2"/>
            <p:cNvSpPr/>
            <p:nvPr userDrawn="1"/>
          </p:nvSpPr>
          <p:spPr>
            <a:xfrm rot="1595350">
              <a:off x="4443320" y="1873255"/>
              <a:ext cx="4620787" cy="4393644"/>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Pentagone 3"/>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orme libre 5"/>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1" name="Imag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40129" y="2804755"/>
            <a:ext cx="390506" cy="380230"/>
          </a:xfrm>
          <a:prstGeom prst="rect">
            <a:avLst/>
          </a:prstGeom>
        </p:spPr>
      </p:pic>
      <p:sp>
        <p:nvSpPr>
          <p:cNvPr id="12" name="Titre 11"/>
          <p:cNvSpPr>
            <a:spLocks noGrp="1"/>
          </p:cNvSpPr>
          <p:nvPr userDrawn="1">
            <p:ph type="title"/>
          </p:nvPr>
        </p:nvSpPr>
        <p:spPr>
          <a:xfrm>
            <a:off x="5342021" y="3368841"/>
            <a:ext cx="2810275" cy="738664"/>
          </a:xfrm>
        </p:spPr>
        <p:txBody>
          <a:bodyPr anchor="t" anchorCtr="0"/>
          <a:lstStyle>
            <a:lvl1pPr>
              <a:defRPr sz="2400" cap="all" baseline="0">
                <a:solidFill>
                  <a:srgbClr val="FFFFFF"/>
                </a:solidFill>
              </a:defRPr>
            </a:lvl1pPr>
          </a:lstStyle>
          <a:p>
            <a:r>
              <a:rPr lang="fr-FR" smtClean="0"/>
              <a:t>Modifiez le style du titre</a:t>
            </a:r>
            <a:endParaRPr lang="fr-FR" dirty="0"/>
          </a:p>
        </p:txBody>
      </p:sp>
    </p:spTree>
    <p:extLst>
      <p:ext uri="{BB962C8B-B14F-4D97-AF65-F5344CB8AC3E}">
        <p14:creationId xmlns:p14="http://schemas.microsoft.com/office/powerpoint/2010/main" val="154796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Chapter-1">
    <p:spTree>
      <p:nvGrpSpPr>
        <p:cNvPr id="1" name=""/>
        <p:cNvGrpSpPr/>
        <p:nvPr/>
      </p:nvGrpSpPr>
      <p:grpSpPr>
        <a:xfrm>
          <a:off x="0" y="0"/>
          <a:ext cx="0" cy="0"/>
          <a:chOff x="0" y="0"/>
          <a:chExt cx="0" cy="0"/>
        </a:xfrm>
      </p:grpSpPr>
      <p:sp>
        <p:nvSpPr>
          <p:cNvPr id="9" name="Rectangle 8"/>
          <p:cNvSpPr/>
          <p:nvPr userDrawn="1"/>
        </p:nvSpPr>
        <p:spPr>
          <a:xfrm>
            <a:off x="0" y="2835275"/>
            <a:ext cx="9144000" cy="3402965"/>
          </a:xfrm>
          <a:prstGeom prst="rect">
            <a:avLst/>
          </a:prstGeom>
          <a:solidFill>
            <a:srgbClr val="F08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3492000" y="3146886"/>
            <a:ext cx="5679440" cy="492443"/>
          </a:xfrm>
        </p:spPr>
        <p:txBody>
          <a:bodyPr wrap="square" lIns="0" tIns="0" rIns="0" bIns="0">
            <a:spAutoFit/>
          </a:bodyPr>
          <a:lstStyle>
            <a:lvl1pPr>
              <a:defRPr sz="3200" b="1" i="0">
                <a:solidFill>
                  <a:srgbClr val="FFFFFF"/>
                </a:solidFill>
                <a:latin typeface="Century Gothic" charset="0"/>
                <a:ea typeface="Century Gothic" charset="0"/>
                <a:cs typeface="Century Gothic" charset="0"/>
              </a:defRPr>
            </a:lvl1pPr>
          </a:lstStyle>
          <a:p>
            <a:r>
              <a:rPr lang="fr-FR" smtClean="0"/>
              <a:t>Modifiez le style du titre</a:t>
            </a:r>
            <a:endParaRPr lang="fr-FR" dirty="0"/>
          </a:p>
        </p:txBody>
      </p:sp>
      <p:sp>
        <p:nvSpPr>
          <p:cNvPr id="11" name="Espace réservé de la date 2"/>
          <p:cNvSpPr txBox="1">
            <a:spLocks/>
          </p:cNvSpPr>
          <p:nvPr userDrawn="1"/>
        </p:nvSpPr>
        <p:spPr>
          <a:xfrm>
            <a:off x="6361927" y="6361910"/>
            <a:ext cx="2057400" cy="364195"/>
          </a:xfrm>
          <a:prstGeom prst="rect">
            <a:avLst/>
          </a:prstGeom>
        </p:spPr>
        <p:txBody>
          <a:bodyPr vert="horz" lIns="0" tIns="0" rIns="0" bIns="0" rtlCol="0" anchor="ctr" anchorCtr="0"/>
          <a:lstStyle>
            <a:defPPr>
              <a:defRPr lang="fr-FR"/>
            </a:defPPr>
            <a:lvl1pPr algn="r" defTabSz="457200" rtl="0" fontAlgn="base">
              <a:spcBef>
                <a:spcPct val="0"/>
              </a:spcBef>
              <a:spcAft>
                <a:spcPct val="0"/>
              </a:spcAft>
              <a:defRPr sz="105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dirty="0" smtClean="0">
                <a:solidFill>
                  <a:srgbClr val="878375"/>
                </a:solidFill>
              </a:rPr>
              <a:t>28 octobre 2016</a:t>
            </a:r>
            <a:endParaRPr lang="fr-FR" dirty="0">
              <a:solidFill>
                <a:srgbClr val="878375"/>
              </a:solidFill>
            </a:endParaRPr>
          </a:p>
        </p:txBody>
      </p:sp>
      <p:sp>
        <p:nvSpPr>
          <p:cNvPr id="12"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878375"/>
                </a:solidFill>
              </a:defRPr>
            </a:lvl1pPr>
          </a:lstStyle>
          <a:p>
            <a:fld id="{9D7EC0D4-C4D4-784B-B144-181491B88AD4}" type="slidenum">
              <a:rPr lang="fr-FR" smtClean="0"/>
              <a:pPr/>
              <a:t>‹#›</a:t>
            </a:fld>
            <a:endParaRPr lang="fr-FR" dirty="0"/>
          </a:p>
        </p:txBody>
      </p:sp>
      <p:sp>
        <p:nvSpPr>
          <p:cNvPr id="15" name="Espace réservé du texte 11"/>
          <p:cNvSpPr>
            <a:spLocks noGrp="1"/>
          </p:cNvSpPr>
          <p:nvPr>
            <p:ph type="body" sz="quarter" idx="10"/>
          </p:nvPr>
        </p:nvSpPr>
        <p:spPr>
          <a:xfrm>
            <a:off x="3492000" y="3638550"/>
            <a:ext cx="5679440" cy="1847850"/>
          </a:xfrm>
        </p:spPr>
        <p:txBody>
          <a:bodyPr>
            <a:noAutofit/>
          </a:bodyPr>
          <a:lstStyle>
            <a:lvl1pPr marL="9525" indent="0">
              <a:buNone/>
              <a:tabLst/>
              <a:defRPr sz="2400" b="0" i="0">
                <a:solidFill>
                  <a:srgbClr val="FFFFFF"/>
                </a:solidFill>
                <a:latin typeface="Century Gothic" charset="0"/>
                <a:ea typeface="Century Gothic" charset="0"/>
                <a:cs typeface="Century Gothic" charset="0"/>
              </a:defRPr>
            </a:lvl1pPr>
            <a:lvl2pPr marL="9525" indent="0">
              <a:buNone/>
              <a:tabLst/>
              <a:defRPr sz="2400" b="0" i="0">
                <a:solidFill>
                  <a:srgbClr val="FFFFFF"/>
                </a:solidFill>
                <a:latin typeface="Century Gothic" charset="0"/>
                <a:ea typeface="Century Gothic" charset="0"/>
                <a:cs typeface="Century Gothic" charset="0"/>
              </a:defRPr>
            </a:lvl2pPr>
            <a:lvl3pPr marL="9525" indent="0">
              <a:buNone/>
              <a:tabLst/>
              <a:defRPr sz="2400" b="0" i="0">
                <a:solidFill>
                  <a:srgbClr val="FFFFFF"/>
                </a:solidFill>
                <a:latin typeface="Century Gothic" charset="0"/>
                <a:ea typeface="Century Gothic" charset="0"/>
                <a:cs typeface="Century Gothic" charset="0"/>
              </a:defRPr>
            </a:lvl3pPr>
            <a:lvl4pPr marL="9525" indent="0">
              <a:buNone/>
              <a:tabLst/>
              <a:defRPr sz="2400" b="0" i="0">
                <a:solidFill>
                  <a:srgbClr val="FFFFFF"/>
                </a:solidFill>
                <a:latin typeface="Century Gothic" charset="0"/>
                <a:ea typeface="Century Gothic" charset="0"/>
                <a:cs typeface="Century Gothic" charset="0"/>
              </a:defRPr>
            </a:lvl4pPr>
            <a:lvl5pPr marL="9525" indent="0">
              <a:buNone/>
              <a:tabLst/>
              <a:defRPr sz="2400" b="0" i="0">
                <a:solidFill>
                  <a:srgbClr val="FFFFFF"/>
                </a:solidFill>
                <a:latin typeface="Century Gothic" charset="0"/>
                <a:ea typeface="Century Gothic" charset="0"/>
                <a:cs typeface="Century Gothic"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6" name="Espace réservé du texte 13"/>
          <p:cNvSpPr>
            <a:spLocks noGrp="1"/>
          </p:cNvSpPr>
          <p:nvPr>
            <p:ph type="body" sz="quarter" idx="11"/>
          </p:nvPr>
        </p:nvSpPr>
        <p:spPr>
          <a:xfrm>
            <a:off x="3492000" y="2368746"/>
            <a:ext cx="3901439" cy="517964"/>
          </a:xfrm>
        </p:spPr>
        <p:txBody>
          <a:bodyPr>
            <a:noAutofit/>
          </a:bodyPr>
          <a:lstStyle>
            <a:lvl1pPr marL="9525" indent="0">
              <a:buNone/>
              <a:tabLst/>
              <a:defRPr sz="2000" b="0" i="0">
                <a:solidFill>
                  <a:srgbClr val="878375"/>
                </a:solidFill>
                <a:latin typeface="Century Gothic" charset="0"/>
                <a:ea typeface="Century Gothic" charset="0"/>
                <a:cs typeface="Century Gothic" charset="0"/>
              </a:defRPr>
            </a:lvl1pPr>
            <a:lvl2pPr marL="9525" indent="0">
              <a:buNone/>
              <a:tabLst/>
              <a:defRPr sz="2000" b="0" i="0">
                <a:solidFill>
                  <a:srgbClr val="878375"/>
                </a:solidFill>
                <a:latin typeface="Century Gothic" charset="0"/>
                <a:ea typeface="Century Gothic" charset="0"/>
                <a:cs typeface="Century Gothic" charset="0"/>
              </a:defRPr>
            </a:lvl2pPr>
            <a:lvl3pPr marL="9525" indent="0">
              <a:buNone/>
              <a:tabLst/>
              <a:defRPr sz="2000" b="0" i="0">
                <a:solidFill>
                  <a:srgbClr val="878375"/>
                </a:solidFill>
                <a:latin typeface="Century Gothic" charset="0"/>
                <a:ea typeface="Century Gothic" charset="0"/>
                <a:cs typeface="Century Gothic" charset="0"/>
              </a:defRPr>
            </a:lvl3pPr>
            <a:lvl4pPr marL="9525" indent="0">
              <a:buNone/>
              <a:tabLst/>
              <a:defRPr sz="2000" b="0" i="0">
                <a:solidFill>
                  <a:srgbClr val="878375"/>
                </a:solidFill>
                <a:latin typeface="Century Gothic" charset="0"/>
                <a:ea typeface="Century Gothic" charset="0"/>
                <a:cs typeface="Century Gothic" charset="0"/>
              </a:defRPr>
            </a:lvl4pPr>
            <a:lvl5pPr marL="9525" indent="0">
              <a:buNone/>
              <a:tabLst/>
              <a:defRPr sz="2000" b="0" i="0">
                <a:solidFill>
                  <a:srgbClr val="878375"/>
                </a:solidFill>
                <a:latin typeface="Century Gothic" charset="0"/>
                <a:ea typeface="Century Gothic" charset="0"/>
                <a:cs typeface="Century Gothic"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grpSp>
        <p:nvGrpSpPr>
          <p:cNvPr id="17" name="Grouper 16"/>
          <p:cNvGrpSpPr/>
          <p:nvPr userDrawn="1"/>
        </p:nvGrpSpPr>
        <p:grpSpPr>
          <a:xfrm>
            <a:off x="392382" y="1482936"/>
            <a:ext cx="2843367" cy="2807547"/>
            <a:chOff x="6652583" y="1175173"/>
            <a:chExt cx="1847784" cy="1824506"/>
          </a:xfrm>
        </p:grpSpPr>
        <p:sp>
          <p:nvSpPr>
            <p:cNvPr id="18" name="Pentagone 17"/>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orme libre 19"/>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Pentagone 20"/>
          <p:cNvSpPr>
            <a:spLocks noChangeAspect="1"/>
          </p:cNvSpPr>
          <p:nvPr userDrawn="1"/>
        </p:nvSpPr>
        <p:spPr>
          <a:xfrm>
            <a:off x="8470766" y="6467414"/>
            <a:ext cx="144000" cy="137143"/>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878375"/>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193185954"/>
      </p:ext>
    </p:extLst>
  </p:cSld>
  <p:clrMapOvr>
    <a:masterClrMapping/>
  </p:clrMapOvr>
  <p:extLst>
    <p:ext uri="{DCECCB84-F9BA-43D5-87BE-67443E8EF086}">
      <p15:sldGuideLst xmlns:p15="http://schemas.microsoft.com/office/powerpoint/2012/main" xmlns="">
        <p15:guide id="1" orient="horz" pos="2155"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Chapter-2">
    <p:spTree>
      <p:nvGrpSpPr>
        <p:cNvPr id="1" name=""/>
        <p:cNvGrpSpPr/>
        <p:nvPr/>
      </p:nvGrpSpPr>
      <p:grpSpPr>
        <a:xfrm>
          <a:off x="0" y="0"/>
          <a:ext cx="0" cy="0"/>
          <a:chOff x="0" y="0"/>
          <a:chExt cx="0" cy="0"/>
        </a:xfrm>
      </p:grpSpPr>
      <p:sp>
        <p:nvSpPr>
          <p:cNvPr id="9" name="Rectangle 8"/>
          <p:cNvSpPr/>
          <p:nvPr userDrawn="1"/>
        </p:nvSpPr>
        <p:spPr>
          <a:xfrm>
            <a:off x="0" y="4893228"/>
            <a:ext cx="9144000" cy="1345012"/>
          </a:xfrm>
          <a:prstGeom prst="rect">
            <a:avLst/>
          </a:prstGeom>
          <a:solidFill>
            <a:srgbClr val="F08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e la date 2"/>
          <p:cNvSpPr txBox="1">
            <a:spLocks/>
          </p:cNvSpPr>
          <p:nvPr userDrawn="1"/>
        </p:nvSpPr>
        <p:spPr>
          <a:xfrm>
            <a:off x="6361927" y="6361910"/>
            <a:ext cx="2057400" cy="364195"/>
          </a:xfrm>
          <a:prstGeom prst="rect">
            <a:avLst/>
          </a:prstGeom>
        </p:spPr>
        <p:txBody>
          <a:bodyPr vert="horz" lIns="0" tIns="0" rIns="0" bIns="0" rtlCol="0" anchor="ctr" anchorCtr="0"/>
          <a:lstStyle>
            <a:defPPr>
              <a:defRPr lang="fr-FR"/>
            </a:defPPr>
            <a:lvl1pPr algn="r" defTabSz="457200" rtl="0" fontAlgn="base">
              <a:spcBef>
                <a:spcPct val="0"/>
              </a:spcBef>
              <a:spcAft>
                <a:spcPct val="0"/>
              </a:spcAft>
              <a:defRPr sz="105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dirty="0" smtClean="0">
                <a:solidFill>
                  <a:srgbClr val="878375"/>
                </a:solidFill>
              </a:rPr>
              <a:t>28 octobre 2016</a:t>
            </a:r>
            <a:endParaRPr lang="fr-FR" dirty="0">
              <a:solidFill>
                <a:srgbClr val="878375"/>
              </a:solidFill>
            </a:endParaRPr>
          </a:p>
        </p:txBody>
      </p:sp>
      <p:sp>
        <p:nvSpPr>
          <p:cNvPr id="12"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878375"/>
                </a:solidFill>
              </a:defRPr>
            </a:lvl1pPr>
          </a:lstStyle>
          <a:p>
            <a:fld id="{9D7EC0D4-C4D4-784B-B144-181491B88AD4}" type="slidenum">
              <a:rPr lang="fr-FR" smtClean="0"/>
              <a:pPr/>
              <a:t>‹#›</a:t>
            </a:fld>
            <a:endParaRPr lang="fr-FR" dirty="0"/>
          </a:p>
        </p:txBody>
      </p:sp>
      <p:sp>
        <p:nvSpPr>
          <p:cNvPr id="13"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878375"/>
                </a:solidFill>
                <a:latin typeface="Century Gothic" charset="0"/>
                <a:ea typeface="Century Gothic" charset="0"/>
                <a:cs typeface="Century Gothic" charset="0"/>
              </a:defRPr>
            </a:lvl1pPr>
          </a:lstStyle>
          <a:p>
            <a:endParaRPr lang="fr-FR" dirty="0"/>
          </a:p>
        </p:txBody>
      </p:sp>
      <p:sp>
        <p:nvSpPr>
          <p:cNvPr id="15" name="Espace réservé du texte 11"/>
          <p:cNvSpPr>
            <a:spLocks noGrp="1"/>
          </p:cNvSpPr>
          <p:nvPr>
            <p:ph type="body" sz="quarter" idx="10"/>
          </p:nvPr>
        </p:nvSpPr>
        <p:spPr>
          <a:xfrm>
            <a:off x="3492000" y="4992688"/>
            <a:ext cx="4948559" cy="1245552"/>
          </a:xfrm>
        </p:spPr>
        <p:txBody>
          <a:bodyPr>
            <a:noAutofit/>
          </a:bodyPr>
          <a:lstStyle>
            <a:lvl1pPr marL="9525" indent="0">
              <a:buNone/>
              <a:tabLst/>
              <a:defRPr sz="2400" b="0" i="0">
                <a:solidFill>
                  <a:srgbClr val="FFFFFF"/>
                </a:solidFill>
                <a:latin typeface="Century Gothic" charset="0"/>
                <a:ea typeface="Century Gothic" charset="0"/>
                <a:cs typeface="Century Gothic" charset="0"/>
              </a:defRPr>
            </a:lvl1pPr>
            <a:lvl2pPr marL="9525" indent="0">
              <a:buNone/>
              <a:tabLst/>
              <a:defRPr sz="2400" b="0" i="0">
                <a:solidFill>
                  <a:srgbClr val="FFFFFF"/>
                </a:solidFill>
                <a:latin typeface="Century Gothic" charset="0"/>
                <a:ea typeface="Century Gothic" charset="0"/>
                <a:cs typeface="Century Gothic" charset="0"/>
              </a:defRPr>
            </a:lvl2pPr>
            <a:lvl3pPr marL="9525" indent="0">
              <a:buNone/>
              <a:tabLst/>
              <a:defRPr sz="2400" b="0" i="0">
                <a:solidFill>
                  <a:srgbClr val="FFFFFF"/>
                </a:solidFill>
                <a:latin typeface="Century Gothic" charset="0"/>
                <a:ea typeface="Century Gothic" charset="0"/>
                <a:cs typeface="Century Gothic" charset="0"/>
              </a:defRPr>
            </a:lvl3pPr>
            <a:lvl4pPr marL="9525" indent="0">
              <a:buNone/>
              <a:tabLst/>
              <a:defRPr sz="2400" b="0" i="0">
                <a:solidFill>
                  <a:srgbClr val="FFFFFF"/>
                </a:solidFill>
                <a:latin typeface="Century Gothic" charset="0"/>
                <a:ea typeface="Century Gothic" charset="0"/>
                <a:cs typeface="Century Gothic" charset="0"/>
              </a:defRPr>
            </a:lvl4pPr>
            <a:lvl5pPr marL="9525" indent="0">
              <a:buNone/>
              <a:tabLst/>
              <a:defRPr sz="2400" b="0" i="0">
                <a:solidFill>
                  <a:srgbClr val="FFFFFF"/>
                </a:solidFill>
                <a:latin typeface="Century Gothic" charset="0"/>
                <a:ea typeface="Century Gothic" charset="0"/>
                <a:cs typeface="Century Gothic" charset="0"/>
              </a:defRPr>
            </a:lvl5pPr>
          </a:lstStyle>
          <a:p>
            <a:pPr lvl="0"/>
            <a:r>
              <a:rPr lang="fr-FR" smtClean="0"/>
              <a:t>Modifiez les styles du texte du masque</a:t>
            </a:r>
          </a:p>
        </p:txBody>
      </p:sp>
      <p:sp>
        <p:nvSpPr>
          <p:cNvPr id="16" name="Espace réservé du texte 13"/>
          <p:cNvSpPr>
            <a:spLocks noGrp="1"/>
          </p:cNvSpPr>
          <p:nvPr>
            <p:ph type="body" sz="quarter" idx="11"/>
          </p:nvPr>
        </p:nvSpPr>
        <p:spPr>
          <a:xfrm>
            <a:off x="3492000" y="4517868"/>
            <a:ext cx="3901439" cy="375360"/>
          </a:xfrm>
        </p:spPr>
        <p:txBody>
          <a:bodyPr>
            <a:noAutofit/>
          </a:bodyPr>
          <a:lstStyle>
            <a:lvl1pPr marL="9525" indent="0">
              <a:buNone/>
              <a:tabLst/>
              <a:defRPr sz="2000" b="0" i="0">
                <a:solidFill>
                  <a:srgbClr val="878375"/>
                </a:solidFill>
                <a:latin typeface="Century Gothic" charset="0"/>
                <a:ea typeface="Century Gothic" charset="0"/>
                <a:cs typeface="Century Gothic" charset="0"/>
              </a:defRPr>
            </a:lvl1pPr>
            <a:lvl2pPr marL="9525" indent="0">
              <a:buNone/>
              <a:tabLst/>
              <a:defRPr sz="2000" b="0" i="0">
                <a:solidFill>
                  <a:srgbClr val="878375"/>
                </a:solidFill>
                <a:latin typeface="Century Gothic" charset="0"/>
                <a:ea typeface="Century Gothic" charset="0"/>
                <a:cs typeface="Century Gothic" charset="0"/>
              </a:defRPr>
            </a:lvl2pPr>
            <a:lvl3pPr marL="9525" indent="0">
              <a:buNone/>
              <a:tabLst/>
              <a:defRPr sz="2000" b="0" i="0">
                <a:solidFill>
                  <a:srgbClr val="878375"/>
                </a:solidFill>
                <a:latin typeface="Century Gothic" charset="0"/>
                <a:ea typeface="Century Gothic" charset="0"/>
                <a:cs typeface="Century Gothic" charset="0"/>
              </a:defRPr>
            </a:lvl3pPr>
            <a:lvl4pPr marL="9525" indent="0">
              <a:buNone/>
              <a:tabLst/>
              <a:defRPr sz="2000" b="0" i="0">
                <a:solidFill>
                  <a:srgbClr val="878375"/>
                </a:solidFill>
                <a:latin typeface="Century Gothic" charset="0"/>
                <a:ea typeface="Century Gothic" charset="0"/>
                <a:cs typeface="Century Gothic" charset="0"/>
              </a:defRPr>
            </a:lvl4pPr>
            <a:lvl5pPr marL="9525" indent="0">
              <a:buNone/>
              <a:tabLst/>
              <a:defRPr sz="2000" b="0" i="0">
                <a:solidFill>
                  <a:srgbClr val="878375"/>
                </a:solidFill>
                <a:latin typeface="Century Gothic" charset="0"/>
                <a:ea typeface="Century Gothic" charset="0"/>
                <a:cs typeface="Century Gothic" charset="0"/>
              </a:defRPr>
            </a:lvl5pPr>
          </a:lstStyle>
          <a:p>
            <a:pPr lvl="0"/>
            <a:r>
              <a:rPr lang="fr-FR" smtClean="0"/>
              <a:t>Modifiez les styles du texte du masque</a:t>
            </a:r>
          </a:p>
        </p:txBody>
      </p:sp>
      <p:grpSp>
        <p:nvGrpSpPr>
          <p:cNvPr id="17" name="Grouper 16"/>
          <p:cNvGrpSpPr/>
          <p:nvPr userDrawn="1"/>
        </p:nvGrpSpPr>
        <p:grpSpPr>
          <a:xfrm>
            <a:off x="959058" y="4038771"/>
            <a:ext cx="1546445" cy="1526963"/>
            <a:chOff x="6652583" y="1175173"/>
            <a:chExt cx="1847784" cy="1824506"/>
          </a:xfrm>
        </p:grpSpPr>
        <p:sp>
          <p:nvSpPr>
            <p:cNvPr id="18" name="Pentagone 17"/>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orme libre 19"/>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Pentagone 20"/>
          <p:cNvSpPr>
            <a:spLocks noChangeAspect="1"/>
          </p:cNvSpPr>
          <p:nvPr userDrawn="1"/>
        </p:nvSpPr>
        <p:spPr>
          <a:xfrm>
            <a:off x="8470766" y="6467414"/>
            <a:ext cx="144000" cy="137143"/>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770760"/>
      </p:ext>
    </p:extLst>
  </p:cSld>
  <p:clrMapOvr>
    <a:masterClrMapping/>
  </p:clrMapOvr>
  <p:extLst>
    <p:ext uri="{DCECCB84-F9BA-43D5-87BE-67443E8EF086}">
      <p15:sldGuideLst xmlns:p15="http://schemas.microsoft.com/office/powerpoint/2012/main" xmlns="">
        <p15:guide id="1" orient="horz" pos="2155">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ContentText-1col">
    <p:spTree>
      <p:nvGrpSpPr>
        <p:cNvPr id="1" name=""/>
        <p:cNvGrpSpPr/>
        <p:nvPr/>
      </p:nvGrpSpPr>
      <p:grpSpPr>
        <a:xfrm>
          <a:off x="0" y="0"/>
          <a:ext cx="0" cy="0"/>
          <a:chOff x="0" y="0"/>
          <a:chExt cx="0" cy="0"/>
        </a:xfrm>
      </p:grpSpPr>
      <p:sp>
        <p:nvSpPr>
          <p:cNvPr id="2" name="Titre 1"/>
          <p:cNvSpPr>
            <a:spLocks noGrp="1"/>
          </p:cNvSpPr>
          <p:nvPr>
            <p:ph type="title"/>
          </p:nvPr>
        </p:nvSpPr>
        <p:spPr>
          <a:xfrm>
            <a:off x="720004" y="1800000"/>
            <a:ext cx="7704000" cy="492443"/>
          </a:xfrm>
        </p:spPr>
        <p:txBody>
          <a:body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292443"/>
            <a:ext cx="7699327" cy="3186677"/>
          </a:xfrm>
        </p:spPr>
        <p:txBody>
          <a:bodyPr numCol="1" spcCol="180000"/>
          <a:lstStyle>
            <a:lvl1pPr>
              <a:defRPr b="1" i="0">
                <a:latin typeface="Arial" charset="0"/>
                <a:ea typeface="Arial" charset="0"/>
                <a:cs typeface="Arial" charset="0"/>
              </a:defRPr>
            </a:lvl1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Rectangle 6"/>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9"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11"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5" name="Pentagone 14"/>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837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ContentText-2col">
    <p:spTree>
      <p:nvGrpSpPr>
        <p:cNvPr id="1" name=""/>
        <p:cNvGrpSpPr/>
        <p:nvPr/>
      </p:nvGrpSpPr>
      <p:grpSpPr>
        <a:xfrm>
          <a:off x="0" y="0"/>
          <a:ext cx="0" cy="0"/>
          <a:chOff x="0" y="0"/>
          <a:chExt cx="0" cy="0"/>
        </a:xfrm>
      </p:grpSpPr>
      <p:sp>
        <p:nvSpPr>
          <p:cNvPr id="11" name="Espace réservé du texte 3"/>
          <p:cNvSpPr>
            <a:spLocks noGrp="1"/>
          </p:cNvSpPr>
          <p:nvPr>
            <p:ph type="body" sz="quarter" idx="17"/>
          </p:nvPr>
        </p:nvSpPr>
        <p:spPr>
          <a:xfrm>
            <a:off x="720000" y="1800000"/>
            <a:ext cx="3600000" cy="1697182"/>
          </a:xfrm>
          <a:ln w="31750">
            <a:noFill/>
          </a:ln>
        </p:spPr>
        <p:txBody>
          <a:bodyPr wrap="square"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cxnSp>
        <p:nvCxnSpPr>
          <p:cNvPr id="7" name="Connecteur droit 6"/>
          <p:cNvCxnSpPr/>
          <p:nvPr userDrawn="1"/>
        </p:nvCxnSpPr>
        <p:spPr>
          <a:xfrm>
            <a:off x="4572666" y="1800000"/>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20"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21" name="Pentagone 20"/>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12" name="Espace réservé du texte 3"/>
          <p:cNvSpPr>
            <a:spLocks noGrp="1"/>
          </p:cNvSpPr>
          <p:nvPr>
            <p:ph type="body" sz="quarter" idx="18"/>
          </p:nvPr>
        </p:nvSpPr>
        <p:spPr>
          <a:xfrm>
            <a:off x="4824000" y="1800000"/>
            <a:ext cx="3600000" cy="1697182"/>
          </a:xfrm>
          <a:ln w="31750">
            <a:noFill/>
          </a:ln>
        </p:spPr>
        <p:txBody>
          <a:bodyPr wrap="square"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198343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ContentText-3col">
    <p:spTree>
      <p:nvGrpSpPr>
        <p:cNvPr id="1" name=""/>
        <p:cNvGrpSpPr/>
        <p:nvPr/>
      </p:nvGrpSpPr>
      <p:grpSpPr>
        <a:xfrm>
          <a:off x="0" y="0"/>
          <a:ext cx="0" cy="0"/>
          <a:chOff x="0" y="0"/>
          <a:chExt cx="0" cy="0"/>
        </a:xfrm>
      </p:grpSpPr>
      <p:sp>
        <p:nvSpPr>
          <p:cNvPr id="11" name="Espace réservé du texte 3"/>
          <p:cNvSpPr>
            <a:spLocks noGrp="1"/>
          </p:cNvSpPr>
          <p:nvPr>
            <p:ph type="body" sz="quarter" idx="17"/>
          </p:nvPr>
        </p:nvSpPr>
        <p:spPr>
          <a:xfrm>
            <a:off x="720000" y="1799999"/>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5" name="Espace réservé du texte 3"/>
          <p:cNvSpPr>
            <a:spLocks noGrp="1"/>
          </p:cNvSpPr>
          <p:nvPr>
            <p:ph type="body" sz="quarter" idx="18"/>
          </p:nvPr>
        </p:nvSpPr>
        <p:spPr>
          <a:xfrm>
            <a:off x="3402000" y="1799999"/>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6" name="Espace réservé du texte 3"/>
          <p:cNvSpPr>
            <a:spLocks noGrp="1"/>
          </p:cNvSpPr>
          <p:nvPr>
            <p:ph type="body" sz="quarter" idx="19"/>
          </p:nvPr>
        </p:nvSpPr>
        <p:spPr>
          <a:xfrm>
            <a:off x="6084000" y="1800000"/>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cxnSp>
        <p:nvCxnSpPr>
          <p:cNvPr id="7" name="Connecteur droit 6"/>
          <p:cNvCxnSpPr/>
          <p:nvPr userDrawn="1"/>
        </p:nvCxnSpPr>
        <p:spPr>
          <a:xfrm>
            <a:off x="3231000" y="1799999"/>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userDrawn="1"/>
        </p:nvCxnSpPr>
        <p:spPr>
          <a:xfrm>
            <a:off x="5913000" y="1800000"/>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20"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21" name="Pentagone 20"/>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85982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ContentText+Frame">
    <p:spTree>
      <p:nvGrpSpPr>
        <p:cNvPr id="1" name=""/>
        <p:cNvGrpSpPr/>
        <p:nvPr/>
      </p:nvGrpSpPr>
      <p:grpSpPr>
        <a:xfrm>
          <a:off x="0" y="0"/>
          <a:ext cx="0" cy="0"/>
          <a:chOff x="0" y="0"/>
          <a:chExt cx="0" cy="0"/>
        </a:xfrm>
      </p:grpSpPr>
      <p:sp>
        <p:nvSpPr>
          <p:cNvPr id="2" name="Titre 1"/>
          <p:cNvSpPr>
            <a:spLocks noGrp="1"/>
          </p:cNvSpPr>
          <p:nvPr>
            <p:ph type="title"/>
          </p:nvPr>
        </p:nvSpPr>
        <p:spPr>
          <a:xfrm>
            <a:off x="720000" y="1800000"/>
            <a:ext cx="4573360" cy="369332"/>
          </a:xfrm>
        </p:spPr>
        <p:txBody>
          <a:bodyPr lIns="0"/>
          <a:lstStyle>
            <a:lvl1pPr>
              <a:defRPr sz="2400"/>
            </a:lvl1p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169332"/>
            <a:ext cx="4573360" cy="2139950"/>
          </a:xfrm>
        </p:spPr>
        <p:txBody>
          <a:bodyPr/>
          <a:lstStyle>
            <a:lvl1pPr marL="7938" indent="0">
              <a:buFont typeface="Arial" charset="0"/>
              <a:buNone/>
              <a:defRPr sz="1600" b="1" i="0">
                <a:latin typeface="Arial" charset="0"/>
                <a:ea typeface="Arial" charset="0"/>
                <a:cs typeface="Arial" charset="0"/>
              </a:defRPr>
            </a:lvl1pPr>
            <a:lvl2pPr marL="7938" indent="0">
              <a:buFont typeface="Arial" charset="0"/>
              <a:buNone/>
              <a:defRPr sz="1600" b="0">
                <a:solidFill>
                  <a:schemeClr val="tx1"/>
                </a:solidFill>
              </a:defRPr>
            </a:lvl2pPr>
            <a:lvl3pPr marL="222250" indent="-214313">
              <a:buFont typeface="Cambria" charset="0"/>
              <a:buChar char="⎼"/>
              <a:tabLst/>
              <a:defRPr sz="1400"/>
            </a:lvl3pPr>
            <a:lvl4pPr marL="222250" indent="0">
              <a:buFont typeface="Arial" charset="0"/>
              <a:buNone/>
              <a:tabLst/>
              <a:defRPr/>
            </a:lvl4pPr>
            <a:lvl5pPr marL="222250" indent="0">
              <a:buNone/>
              <a:tabLst/>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quarter" idx="17"/>
          </p:nvPr>
        </p:nvSpPr>
        <p:spPr>
          <a:xfrm>
            <a:off x="5544000" y="1800000"/>
            <a:ext cx="2880000" cy="2157102"/>
          </a:xfrm>
          <a:ln w="31750">
            <a:solidFill>
              <a:srgbClr val="878375"/>
            </a:solidFill>
          </a:ln>
        </p:spPr>
        <p:txBody>
          <a:bodyPr lIns="108000" tIns="108000" rIns="10800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194939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ContentText+image">
    <p:spTree>
      <p:nvGrpSpPr>
        <p:cNvPr id="1" name=""/>
        <p:cNvGrpSpPr/>
        <p:nvPr/>
      </p:nvGrpSpPr>
      <p:grpSpPr>
        <a:xfrm>
          <a:off x="0" y="0"/>
          <a:ext cx="0" cy="0"/>
          <a:chOff x="0" y="0"/>
          <a:chExt cx="0" cy="0"/>
        </a:xfrm>
      </p:grpSpPr>
      <p:sp>
        <p:nvSpPr>
          <p:cNvPr id="2" name="Titre 1"/>
          <p:cNvSpPr>
            <a:spLocks noGrp="1"/>
          </p:cNvSpPr>
          <p:nvPr>
            <p:ph type="title"/>
          </p:nvPr>
        </p:nvSpPr>
        <p:spPr>
          <a:xfrm>
            <a:off x="720000" y="1800000"/>
            <a:ext cx="4573360" cy="369332"/>
          </a:xfrm>
        </p:spPr>
        <p:txBody>
          <a:bodyPr lIns="0"/>
          <a:lstStyle>
            <a:lvl1pPr>
              <a:defRPr sz="2400"/>
            </a:lvl1p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169332"/>
            <a:ext cx="4573360" cy="2139950"/>
          </a:xfrm>
        </p:spPr>
        <p:txBody>
          <a:bodyPr/>
          <a:lstStyle>
            <a:lvl1pPr marL="7938" indent="0">
              <a:buFont typeface="Arial" charset="0"/>
              <a:buNone/>
              <a:defRPr sz="1600" b="1" i="0">
                <a:latin typeface="Arial" charset="0"/>
                <a:ea typeface="Arial" charset="0"/>
                <a:cs typeface="Arial" charset="0"/>
              </a:defRPr>
            </a:lvl1pPr>
            <a:lvl2pPr marL="7938" indent="0">
              <a:buFont typeface="Arial" charset="0"/>
              <a:buNone/>
              <a:defRPr sz="1600" b="0">
                <a:solidFill>
                  <a:schemeClr val="tx1"/>
                </a:solidFill>
              </a:defRPr>
            </a:lvl2pPr>
            <a:lvl3pPr marL="222250" indent="-214313">
              <a:buFont typeface="Cambria" charset="0"/>
              <a:buChar char="⎼"/>
              <a:tabLst/>
              <a:defRPr sz="1400"/>
            </a:lvl3pPr>
            <a:lvl4pPr marL="222250" indent="0">
              <a:buFont typeface="Arial" charset="0"/>
              <a:buNone/>
              <a:tabLst/>
              <a:defRPr/>
            </a:lvl4pPr>
            <a:lvl5pPr marL="222250" indent="0">
              <a:buNone/>
              <a:tabLst/>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5" name="Espace réservé pour une image  4"/>
          <p:cNvSpPr>
            <a:spLocks noGrp="1"/>
          </p:cNvSpPr>
          <p:nvPr>
            <p:ph type="pic" sz="quarter" idx="14"/>
          </p:nvPr>
        </p:nvSpPr>
        <p:spPr>
          <a:xfrm>
            <a:off x="5597525" y="1800000"/>
            <a:ext cx="3546475" cy="4164293"/>
          </a:xfrm>
        </p:spPr>
        <p:txBody>
          <a:bodyPr/>
          <a:lstStyle/>
          <a:p>
            <a:r>
              <a:rPr lang="fr-FR" smtClean="0"/>
              <a:t>Cliquez sur l'icône pour ajouter une image</a:t>
            </a:r>
            <a:endParaRPr lang="fr-FR"/>
          </a:p>
        </p:txBody>
      </p:sp>
    </p:spTree>
    <p:extLst>
      <p:ext uri="{BB962C8B-B14F-4D97-AF65-F5344CB8AC3E}">
        <p14:creationId xmlns:p14="http://schemas.microsoft.com/office/powerpoint/2010/main" val="23705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14616" y="2548469"/>
            <a:ext cx="6900734" cy="492443"/>
          </a:xfrm>
          <a:prstGeom prst="rect">
            <a:avLst/>
          </a:prstGeom>
        </p:spPr>
        <p:txBody>
          <a:bodyPr vert="horz" wrap="square" lIns="288000" tIns="0" rIns="0" bIns="0" rtlCol="0" anchor="b" anchorCtr="0">
            <a:spAutoFit/>
          </a:bodyPr>
          <a:lstStyle/>
          <a:p>
            <a:r>
              <a:rPr lang="fr-FR" dirty="0" smtClean="0"/>
              <a:t>Cliquez et modifiez le titre</a:t>
            </a:r>
            <a:endParaRPr lang="fr-FR" dirty="0"/>
          </a:p>
        </p:txBody>
      </p:sp>
      <p:sp>
        <p:nvSpPr>
          <p:cNvPr id="6" name="Espace réservé du texte 5"/>
          <p:cNvSpPr>
            <a:spLocks noGrp="1"/>
          </p:cNvSpPr>
          <p:nvPr>
            <p:ph type="body" idx="1"/>
          </p:nvPr>
        </p:nvSpPr>
        <p:spPr>
          <a:xfrm>
            <a:off x="1614616" y="3072712"/>
            <a:ext cx="6900734" cy="303085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1589" y="359263"/>
            <a:ext cx="1733885" cy="685689"/>
          </a:xfrm>
          <a:prstGeom prst="rect">
            <a:avLst/>
          </a:prstGeom>
        </p:spPr>
      </p:pic>
      <p:pic>
        <p:nvPicPr>
          <p:cNvPr id="17" name="Imag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2955" y="-2676"/>
            <a:ext cx="3905071" cy="1278023"/>
          </a:xfrm>
          <a:prstGeom prst="rect">
            <a:avLst/>
          </a:prstGeom>
        </p:spPr>
      </p:pic>
    </p:spTree>
    <p:extLst>
      <p:ext uri="{BB962C8B-B14F-4D97-AF65-F5344CB8AC3E}">
        <p14:creationId xmlns:p14="http://schemas.microsoft.com/office/powerpoint/2010/main" val="2028781991"/>
      </p:ext>
    </p:extLst>
  </p:cSld>
  <p:clrMap bg1="lt1" tx1="dk1" bg2="lt2" tx2="dk2" accent1="accent1" accent2="accent2" accent3="accent3" accent4="accent4" accent5="accent5" accent6="accent6" hlink="hlink" folHlink="folHlink"/>
  <p:sldLayoutIdLst>
    <p:sldLayoutId id="2147483784" r:id="rId1"/>
    <p:sldLayoutId id="2147483783" r:id="rId2"/>
    <p:sldLayoutId id="2147483799" r:id="rId3"/>
    <p:sldLayoutId id="2147483800" r:id="rId4"/>
    <p:sldLayoutId id="2147483785" r:id="rId5"/>
    <p:sldLayoutId id="2147483801" r:id="rId6"/>
    <p:sldLayoutId id="2147483787" r:id="rId7"/>
    <p:sldLayoutId id="2147483786" r:id="rId8"/>
    <p:sldLayoutId id="2147483802" r:id="rId9"/>
    <p:sldLayoutId id="2147483803" r:id="rId10"/>
  </p:sldLayoutIdLst>
  <p:hf hdr="0" dt="0"/>
  <p:txStyles>
    <p:titleStyle>
      <a:lvl1pPr algn="l" defTabSz="457200" rtl="0" eaLnBrk="1" fontAlgn="base" hangingPunct="1">
        <a:spcBef>
          <a:spcPct val="0"/>
        </a:spcBef>
        <a:spcAft>
          <a:spcPct val="0"/>
        </a:spcAft>
        <a:defRPr sz="3200" b="1" kern="1200">
          <a:solidFill>
            <a:srgbClr val="F08B27"/>
          </a:solidFill>
          <a:latin typeface="Century Gothic" charset="0"/>
          <a:ea typeface="Century Gothic" charset="0"/>
          <a:cs typeface="Century Gothic" charset="0"/>
        </a:defRPr>
      </a:lvl1pPr>
      <a:lvl2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2pPr>
      <a:lvl3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3pPr>
      <a:lvl4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4pPr>
      <a:lvl5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5pPr>
      <a:lvl6pPr marL="457200" algn="ctr" defTabSz="457200" rtl="0" eaLnBrk="1" fontAlgn="base" hangingPunct="1">
        <a:spcBef>
          <a:spcPct val="0"/>
        </a:spcBef>
        <a:spcAft>
          <a:spcPct val="0"/>
        </a:spcAft>
        <a:defRPr sz="9600">
          <a:solidFill>
            <a:srgbClr val="FFFFFF"/>
          </a:solidFill>
          <a:latin typeface="DIN-LightAlternate" charset="0"/>
          <a:ea typeface="ＭＳ Ｐゴシック" charset="0"/>
        </a:defRPr>
      </a:lvl6pPr>
      <a:lvl7pPr marL="914400" algn="ctr" defTabSz="457200" rtl="0" eaLnBrk="1" fontAlgn="base" hangingPunct="1">
        <a:spcBef>
          <a:spcPct val="0"/>
        </a:spcBef>
        <a:spcAft>
          <a:spcPct val="0"/>
        </a:spcAft>
        <a:defRPr sz="9600">
          <a:solidFill>
            <a:srgbClr val="FFFFFF"/>
          </a:solidFill>
          <a:latin typeface="DIN-LightAlternate" charset="0"/>
          <a:ea typeface="ＭＳ Ｐゴシック" charset="0"/>
        </a:defRPr>
      </a:lvl7pPr>
      <a:lvl8pPr marL="1371600" algn="ctr" defTabSz="457200" rtl="0" eaLnBrk="1" fontAlgn="base" hangingPunct="1">
        <a:spcBef>
          <a:spcPct val="0"/>
        </a:spcBef>
        <a:spcAft>
          <a:spcPct val="0"/>
        </a:spcAft>
        <a:defRPr sz="9600">
          <a:solidFill>
            <a:srgbClr val="FFFFFF"/>
          </a:solidFill>
          <a:latin typeface="DIN-LightAlternate" charset="0"/>
          <a:ea typeface="ＭＳ Ｐゴシック" charset="0"/>
        </a:defRPr>
      </a:lvl8pPr>
      <a:lvl9pPr marL="1828800" algn="ctr" defTabSz="457200" rtl="0" eaLnBrk="1" fontAlgn="base" hangingPunct="1">
        <a:spcBef>
          <a:spcPct val="0"/>
        </a:spcBef>
        <a:spcAft>
          <a:spcPct val="0"/>
        </a:spcAft>
        <a:defRPr sz="9600">
          <a:solidFill>
            <a:srgbClr val="FFFFFF"/>
          </a:solidFill>
          <a:latin typeface="DIN-LightAlternate" charset="0"/>
          <a:ea typeface="ＭＳ Ｐゴシック" charset="0"/>
        </a:defRPr>
      </a:lvl9pPr>
    </p:titleStyle>
    <p:bodyStyle>
      <a:lvl1pPr marL="271463" indent="-263525" algn="l" defTabSz="457200" rtl="0" eaLnBrk="1" fontAlgn="base" hangingPunct="1">
        <a:spcBef>
          <a:spcPct val="20000"/>
        </a:spcBef>
        <a:spcAft>
          <a:spcPct val="0"/>
        </a:spcAft>
        <a:buSzPct val="80000"/>
        <a:buFontTx/>
        <a:buBlip>
          <a:blip r:embed="rId14"/>
        </a:buBlip>
        <a:tabLst/>
        <a:defRPr sz="2000" b="1" i="0" kern="1200" baseline="0">
          <a:solidFill>
            <a:srgbClr val="878375"/>
          </a:solidFill>
          <a:latin typeface="Arial" charset="0"/>
          <a:ea typeface="Arial" charset="0"/>
          <a:cs typeface="Arial" charset="0"/>
        </a:defRPr>
      </a:lvl1pPr>
      <a:lvl2pPr marL="7938" indent="0" algn="l" defTabSz="457200" rtl="0" eaLnBrk="1" fontAlgn="base" hangingPunct="1">
        <a:spcBef>
          <a:spcPct val="20000"/>
        </a:spcBef>
        <a:spcAft>
          <a:spcPct val="0"/>
        </a:spcAft>
        <a:buFont typeface="Arial" charset="0"/>
        <a:buNone/>
        <a:tabLst/>
        <a:defRPr sz="2000" b="1" i="0" kern="1200">
          <a:solidFill>
            <a:srgbClr val="878375"/>
          </a:solidFill>
          <a:latin typeface="Arial" charset="0"/>
          <a:ea typeface="Arial" charset="0"/>
          <a:cs typeface="Arial" charset="0"/>
        </a:defRPr>
      </a:lvl2pPr>
      <a:lvl3pPr marL="534988" indent="-223838" algn="l" defTabSz="457200" rtl="0" eaLnBrk="1" fontAlgn="base" hangingPunct="1">
        <a:spcBef>
          <a:spcPct val="20000"/>
        </a:spcBef>
        <a:spcAft>
          <a:spcPct val="0"/>
        </a:spcAft>
        <a:buFont typeface="AppleSymbols" charset="0"/>
        <a:buChar char="⎼"/>
        <a:tabLst/>
        <a:defRPr sz="1600" b="0" i="0" kern="1200">
          <a:solidFill>
            <a:schemeClr val="tx1"/>
          </a:solidFill>
          <a:latin typeface="Arial" charset="0"/>
          <a:ea typeface="Arial" charset="0"/>
          <a:cs typeface="Arial" charset="0"/>
        </a:defRPr>
      </a:lvl3pPr>
      <a:lvl4pPr marL="582612" indent="0" algn="l" defTabSz="457200" rtl="0" eaLnBrk="1" fontAlgn="base" hangingPunct="1">
        <a:spcBef>
          <a:spcPct val="20000"/>
        </a:spcBef>
        <a:spcAft>
          <a:spcPct val="0"/>
        </a:spcAft>
        <a:buClr>
          <a:srgbClr val="F08B27"/>
        </a:buClr>
        <a:buFont typeface="Helvetica" charset="0"/>
        <a:buNone/>
        <a:tabLst/>
        <a:defRPr sz="1200" b="1" i="0" kern="1200">
          <a:solidFill>
            <a:schemeClr val="tx1"/>
          </a:solidFill>
          <a:latin typeface="Arial" charset="0"/>
          <a:ea typeface="Arial" charset="0"/>
          <a:cs typeface="Arial" charset="0"/>
        </a:defRPr>
      </a:lvl4pPr>
      <a:lvl5pPr marL="717550" indent="-134938" algn="l" defTabSz="457200" rtl="0" eaLnBrk="1" fontAlgn="base" hangingPunct="1">
        <a:spcBef>
          <a:spcPct val="20000"/>
        </a:spcBef>
        <a:spcAft>
          <a:spcPct val="0"/>
        </a:spcAft>
        <a:buClr>
          <a:srgbClr val="96BD0D"/>
        </a:buClr>
        <a:buFont typeface="Helvetica" charset="0"/>
        <a:buChar char="●"/>
        <a:tabLst/>
        <a:defRPr sz="12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W8iIdDEZd64&amp;feature=youtu.be"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urbactforms.wufoo.com/forms/urbact-good-practice-call-application-form/"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9.png"/><Relationship Id="rId3" Type="http://schemas.openxmlformats.org/officeDocument/2006/relationships/tags" Target="../tags/tag3.xml"/><Relationship Id="rId21" Type="http://schemas.openxmlformats.org/officeDocument/2006/relationships/image" Target="../media/image32.emf"/><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28.png"/><Relationship Id="rId2" Type="http://schemas.openxmlformats.org/officeDocument/2006/relationships/tags" Target="../tags/tag2.xml"/><Relationship Id="rId16" Type="http://schemas.openxmlformats.org/officeDocument/2006/relationships/notesSlide" Target="../notesSlides/notesSlide13.xml"/><Relationship Id="rId20"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5.xml"/><Relationship Id="rId10" Type="http://schemas.openxmlformats.org/officeDocument/2006/relationships/tags" Target="../tags/tag10.xml"/><Relationship Id="rId19" Type="http://schemas.openxmlformats.org/officeDocument/2006/relationships/image" Target="../media/image3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hyperlink" Target="http://urbact.eu/sites/default/files/good_practice_call_final.pdf"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hyperlink" Target="http://urbact.eu/sites/default/files/urbactgoodpracticecall-infog-_final_cmjn.pdf" TargetMode="Externa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urbact.cz/" TargetMode="External"/><Relationship Id="rId2" Type="http://schemas.openxmlformats.org/officeDocument/2006/relationships/hyperlink" Target="mailto:eliska.pilna@mmr.cz" TargetMode="Externa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hyperlink" Target="http://urbact.eu/urbact-v-ceske-republice" TargetMode="External"/><Relationship Id="rId4" Type="http://schemas.openxmlformats.org/officeDocument/2006/relationships/hyperlink" Target="http://www.urbact.e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9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80000"/>
            <a:ext cx="3201907" cy="209308"/>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10</a:t>
            </a:fld>
            <a:endParaRPr lang="fr-FR" dirty="0"/>
          </a:p>
        </p:txBody>
      </p:sp>
      <p:sp>
        <p:nvSpPr>
          <p:cNvPr id="7" name="Titre 6"/>
          <p:cNvSpPr>
            <a:spLocks noGrp="1"/>
          </p:cNvSpPr>
          <p:nvPr>
            <p:ph type="title"/>
          </p:nvPr>
        </p:nvSpPr>
        <p:spPr>
          <a:xfrm>
            <a:off x="773344" y="1379204"/>
            <a:ext cx="7704000" cy="492443"/>
          </a:xfrm>
        </p:spPr>
        <p:txBody>
          <a:bodyPr/>
          <a:lstStyle/>
          <a:p>
            <a:r>
              <a:rPr lang="cs-CZ" dirty="0" smtClean="0">
                <a:solidFill>
                  <a:srgbClr val="C4007B"/>
                </a:solidFill>
                <a:latin typeface="Century Gothic" panose="020B0502020202020204" pitchFamily="34" charset="0"/>
              </a:rPr>
              <a:t>Publikační činnost</a:t>
            </a:r>
            <a:endParaRPr lang="en-GB" dirty="0">
              <a:solidFill>
                <a:srgbClr val="C4007B"/>
              </a:solidFill>
              <a:latin typeface="Century Gothic" panose="020B0502020202020204" pitchFamily="34" charset="0"/>
            </a:endParaRPr>
          </a:p>
        </p:txBody>
      </p:sp>
      <p:pic>
        <p:nvPicPr>
          <p:cNvPr id="6" name="Picture 3" descr="D:\usr\Plocha bckp\URBACT\Urbact II capitalisation booklets\Job generation for a jobless generation cov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3283" y="2008023"/>
            <a:ext cx="1305926" cy="1846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usr\Plocha bckp\URBACT\Urbact II capitalisation booklets\Social innovation in cities 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283" y="3937557"/>
            <a:ext cx="1340738" cy="18958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usr\Plocha bckp\URBACT\Urbact II capitalisation booklets\Sustainable regeneration in urban areas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5679" y="3937557"/>
            <a:ext cx="1323331" cy="18709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usr\Plocha bckp\URBACT\Urbact II capitalisation booklets\New Urban Economies co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5678" y="2002822"/>
            <a:ext cx="1323331" cy="18715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Shot 2016-12-11 at 21.58.4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43727"/>
            <a:ext cx="6188278" cy="3392159"/>
          </a:xfrm>
          <a:prstGeom prst="rect">
            <a:avLst/>
          </a:prstGeom>
        </p:spPr>
      </p:pic>
    </p:spTree>
    <p:extLst>
      <p:ext uri="{BB962C8B-B14F-4D97-AF65-F5344CB8AC3E}">
        <p14:creationId xmlns:p14="http://schemas.microsoft.com/office/powerpoint/2010/main" val="2103324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11</a:t>
            </a:fld>
            <a:endParaRPr lang="fr-FR" dirty="0"/>
          </a:p>
        </p:txBody>
      </p:sp>
      <p:sp>
        <p:nvSpPr>
          <p:cNvPr id="7" name="Titre 6"/>
          <p:cNvSpPr>
            <a:spLocks noGrp="1"/>
          </p:cNvSpPr>
          <p:nvPr>
            <p:ph type="title"/>
          </p:nvPr>
        </p:nvSpPr>
        <p:spPr>
          <a:xfrm>
            <a:off x="720003" y="1484198"/>
            <a:ext cx="8314330" cy="492443"/>
          </a:xfrm>
        </p:spPr>
        <p:txBody>
          <a:bodyPr/>
          <a:lstStyle/>
          <a:p>
            <a:r>
              <a:rPr lang="cs-CZ" dirty="0" smtClean="0">
                <a:solidFill>
                  <a:srgbClr val="C4007B"/>
                </a:solidFill>
                <a:latin typeface="Century Gothic" panose="020B0502020202020204" pitchFamily="34" charset="0"/>
              </a:rPr>
              <a:t>Harmonogram výzev</a:t>
            </a:r>
            <a:endParaRPr lang="en-GB" dirty="0">
              <a:solidFill>
                <a:srgbClr val="C4007B"/>
              </a:solidFill>
              <a:latin typeface="Century Gothic" panose="020B0502020202020204" pitchFamily="34" charset="0"/>
            </a:endParaRPr>
          </a:p>
        </p:txBody>
      </p:sp>
      <p:sp>
        <p:nvSpPr>
          <p:cNvPr id="6" name="Espace réservé du texte 5"/>
          <p:cNvSpPr>
            <a:spLocks noGrp="1"/>
          </p:cNvSpPr>
          <p:nvPr>
            <p:ph type="body" sz="quarter" idx="13"/>
          </p:nvPr>
        </p:nvSpPr>
        <p:spPr>
          <a:xfrm>
            <a:off x="1278417" y="2347217"/>
            <a:ext cx="6295576" cy="3186677"/>
          </a:xfrm>
        </p:spPr>
        <p:txBody>
          <a:bodyPr>
            <a:normAutofit fontScale="85000" lnSpcReduction="20000"/>
          </a:bodyPr>
          <a:lstStyle/>
          <a:p>
            <a:r>
              <a:rPr lang="cs-CZ" b="0" dirty="0" smtClean="0">
                <a:latin typeface="Century Gothic" panose="020B0502020202020204" pitchFamily="34" charset="0"/>
              </a:rPr>
              <a:t>Program </a:t>
            </a:r>
            <a:r>
              <a:rPr lang="cs-CZ" b="0" dirty="0">
                <a:latin typeface="Century Gothic" panose="020B0502020202020204" pitchFamily="34" charset="0"/>
              </a:rPr>
              <a:t>Evropské územní spolupráce kofinancovaný z Evropského fondu pro regionální rozvoj</a:t>
            </a:r>
          </a:p>
          <a:p>
            <a:endParaRPr lang="en-US" b="0" dirty="0">
              <a:latin typeface="Century Gothic" panose="020B0502020202020204" pitchFamily="34" charset="0"/>
            </a:endParaRPr>
          </a:p>
          <a:p>
            <a:endParaRPr lang="en-US" b="0" dirty="0">
              <a:latin typeface="Century Gothic" panose="020B0502020202020204" pitchFamily="34" charset="0"/>
            </a:endParaRPr>
          </a:p>
          <a:p>
            <a:r>
              <a:rPr lang="cs-CZ" b="0" dirty="0">
                <a:latin typeface="Century Gothic" panose="020B0502020202020204" pitchFamily="34" charset="0"/>
              </a:rPr>
              <a:t>Je určen pro 28 členských států EU a 2 partnerské státy (Švýcarsko a Norsko)</a:t>
            </a:r>
          </a:p>
          <a:p>
            <a:endParaRPr lang="en-US" b="0" dirty="0">
              <a:latin typeface="Century Gothic" panose="020B0502020202020204" pitchFamily="34" charset="0"/>
            </a:endParaRPr>
          </a:p>
          <a:p>
            <a:endParaRPr lang="en-US" b="0" dirty="0">
              <a:latin typeface="Century Gothic" panose="020B0502020202020204" pitchFamily="34" charset="0"/>
            </a:endParaRPr>
          </a:p>
          <a:p>
            <a:r>
              <a:rPr lang="cs-CZ" b="0" dirty="0" smtClean="0">
                <a:latin typeface="Century Gothic" panose="020B0502020202020204" pitchFamily="34" charset="0"/>
              </a:rPr>
              <a:t>Hlavním </a:t>
            </a:r>
            <a:r>
              <a:rPr lang="cs-CZ" b="0" dirty="0">
                <a:latin typeface="Century Gothic" panose="020B0502020202020204" pitchFamily="34" charset="0"/>
              </a:rPr>
              <a:t>cílem programu je podpora integrovaného a udržitelného rozvoje evropských měst</a:t>
            </a:r>
          </a:p>
          <a:p>
            <a:endParaRPr lang="en-US" b="0" dirty="0">
              <a:latin typeface="Century Gothic" panose="020B0502020202020204" pitchFamily="34" charset="0"/>
            </a:endParaRPr>
          </a:p>
          <a:p>
            <a:endParaRPr lang="en-US" b="0" dirty="0">
              <a:latin typeface="Century Gothic" panose="020B0502020202020204" pitchFamily="34" charset="0"/>
            </a:endParaRPr>
          </a:p>
          <a:p>
            <a:r>
              <a:rPr lang="cs-CZ" altLang="fr-FR" b="0" dirty="0" err="1" smtClean="0">
                <a:latin typeface="Century Gothic" panose="020B0502020202020204" pitchFamily="34" charset="0"/>
              </a:rPr>
              <a:t>Řidící</a:t>
            </a:r>
            <a:r>
              <a:rPr lang="cs-CZ" altLang="fr-FR" b="0" dirty="0" smtClean="0">
                <a:latin typeface="Century Gothic" panose="020B0502020202020204" pitchFamily="34" charset="0"/>
              </a:rPr>
              <a:t> </a:t>
            </a:r>
            <a:r>
              <a:rPr lang="cs-CZ" altLang="fr-FR" b="0" dirty="0">
                <a:latin typeface="Century Gothic" panose="020B0502020202020204" pitchFamily="34" charset="0"/>
              </a:rPr>
              <a:t>orgán ve Francii</a:t>
            </a:r>
          </a:p>
          <a:p>
            <a:endParaRPr lang="en-US" b="0" dirty="0">
              <a:latin typeface="Century Gothic" panose="020B0502020202020204" pitchFamily="34" charset="0"/>
            </a:endParaRPr>
          </a:p>
        </p:txBody>
      </p:sp>
      <p:pic>
        <p:nvPicPr>
          <p:cNvPr id="8" name="Picture 3" descr="D:\usr\Plocha 160505\URB III timeline 2016 20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4" t="10623" r="972" b="13604"/>
          <a:stretch/>
        </p:blipFill>
        <p:spPr bwMode="auto">
          <a:xfrm>
            <a:off x="938175" y="1944741"/>
            <a:ext cx="7339254" cy="425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305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3804" y="1325434"/>
            <a:ext cx="7704000" cy="2954655"/>
          </a:xfrm>
        </p:spPr>
        <p:txBody>
          <a:bodyPr/>
          <a:lstStyle/>
          <a:p>
            <a:pPr algn="ctr"/>
            <a:r>
              <a:rPr lang="cs-CZ" b="0" dirty="0" smtClean="0">
                <a:solidFill>
                  <a:srgbClr val="35B3B8"/>
                </a:solidFill>
              </a:rPr>
              <a:t>Již čtrnáct let je URBACT hnací silou změny v evropských městech a vyhlašuje </a:t>
            </a:r>
            <a:r>
              <a:rPr lang="cs-CZ" dirty="0" smtClean="0">
                <a:solidFill>
                  <a:srgbClr val="35B3B8"/>
                </a:solidFill>
              </a:rPr>
              <a:t>výzvu pro příklady dobré praxe</a:t>
            </a:r>
            <a:r>
              <a:rPr lang="cs-CZ" b="0" dirty="0" smtClean="0">
                <a:solidFill>
                  <a:srgbClr val="35B3B8"/>
                </a:solidFill>
              </a:rPr>
              <a:t/>
            </a:r>
            <a:br>
              <a:rPr lang="cs-CZ" b="0" dirty="0" smtClean="0">
                <a:solidFill>
                  <a:srgbClr val="35B3B8"/>
                </a:solidFill>
              </a:rPr>
            </a:br>
            <a:r>
              <a:rPr lang="en-US" dirty="0">
                <a:solidFill>
                  <a:srgbClr val="35B3B8"/>
                </a:solidFill>
              </a:rPr>
              <a:t/>
            </a:r>
            <a:br>
              <a:rPr lang="en-US" dirty="0">
                <a:solidFill>
                  <a:srgbClr val="35B3B8"/>
                </a:solidFill>
              </a:rPr>
            </a:br>
            <a:endParaRPr lang="en-GB" dirty="0">
              <a:solidFill>
                <a:srgbClr val="35B3B8"/>
              </a:solidFill>
            </a:endParaRPr>
          </a:p>
        </p:txBody>
      </p:sp>
      <p:sp>
        <p:nvSpPr>
          <p:cNvPr id="4" name="Espace réservé du pied de page 3"/>
          <p:cNvSpPr>
            <a:spLocks noGrp="1"/>
          </p:cNvSpPr>
          <p:nvPr>
            <p:ph type="ftr" sz="quarter" idx="3"/>
          </p:nvPr>
        </p:nvSpPr>
        <p:spPr>
          <a:xfrm>
            <a:off x="360000" y="6480000"/>
            <a:ext cx="3605944" cy="201738"/>
          </a:xfrm>
        </p:spPr>
        <p:txBody>
          <a:bodyPr/>
          <a:lstStyle/>
          <a:p>
            <a:r>
              <a:rPr lang="cs-CZ" b="0" dirty="0" smtClean="0"/>
              <a:t>VÝZVA PRO PŘÍKLADY DOBRÉ PRAXE </a:t>
            </a:r>
            <a:r>
              <a:rPr lang="fr-FR" b="0" dirty="0" smtClean="0"/>
              <a:t>- 2016</a:t>
            </a:r>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12</a:t>
            </a:fld>
            <a:endParaRPr lang="fr-F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605" y="4032885"/>
            <a:ext cx="127635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183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4" y="1800002"/>
            <a:ext cx="7704000" cy="492443"/>
          </a:xfrm>
        </p:spPr>
        <p:txBody>
          <a:bodyPr/>
          <a:lstStyle/>
          <a:p>
            <a:r>
              <a:rPr lang="cs-CZ" dirty="0" smtClean="0">
                <a:solidFill>
                  <a:srgbClr val="C4007B"/>
                </a:solidFill>
                <a:latin typeface="Century Gothic" panose="020B0502020202020204" pitchFamily="34" charset="0"/>
              </a:rPr>
              <a:t>Co je dobrá praxe</a:t>
            </a:r>
            <a:r>
              <a:rPr lang="en-GB" dirty="0" smtClean="0">
                <a:solidFill>
                  <a:srgbClr val="C4007B"/>
                </a:solidFill>
                <a:latin typeface="Century Gothic" panose="020B0502020202020204" pitchFamily="34" charset="0"/>
              </a:rPr>
              <a:t>? </a:t>
            </a:r>
            <a:endParaRPr lang="en-GB" dirty="0">
              <a:solidFill>
                <a:srgbClr val="C4007B"/>
              </a:solidFill>
              <a:latin typeface="Century Gothic" panose="020B0502020202020204" pitchFamily="34" charset="0"/>
            </a:endParaRPr>
          </a:p>
        </p:txBody>
      </p:sp>
      <p:sp>
        <p:nvSpPr>
          <p:cNvPr id="3" name="Espace réservé du texte 2"/>
          <p:cNvSpPr>
            <a:spLocks noGrp="1"/>
          </p:cNvSpPr>
          <p:nvPr>
            <p:ph type="body" sz="quarter" idx="13"/>
          </p:nvPr>
        </p:nvSpPr>
        <p:spPr>
          <a:xfrm>
            <a:off x="1523999" y="2292443"/>
            <a:ext cx="6477001" cy="3186677"/>
          </a:xfrm>
        </p:spPr>
        <p:txBody>
          <a:bodyPr>
            <a:normAutofit/>
          </a:bodyPr>
          <a:lstStyle/>
          <a:p>
            <a:pPr marL="7938" indent="0" algn="ctr">
              <a:buNone/>
            </a:pPr>
            <a:endParaRPr lang="en-US" b="0" dirty="0" smtClean="0">
              <a:latin typeface="Century Gothic" panose="020B0502020202020204" pitchFamily="34" charset="0"/>
            </a:endParaRPr>
          </a:p>
          <a:p>
            <a:pPr marL="7938" indent="0" algn="ctr">
              <a:buNone/>
            </a:pPr>
            <a:r>
              <a:rPr lang="cs-CZ" sz="2400" b="0" dirty="0" smtClean="0">
                <a:solidFill>
                  <a:srgbClr val="35B3B8"/>
                </a:solidFill>
                <a:latin typeface="Century Gothic" panose="020B0502020202020204" pitchFamily="34" charset="0"/>
              </a:rPr>
              <a:t>Dobrá praxe je otestovanou metodou, která se osvědčila a zaslouží si být sdílena s ostatními, aby ji </a:t>
            </a:r>
            <a:r>
              <a:rPr lang="cs-CZ" sz="2400" b="0" dirty="0">
                <a:solidFill>
                  <a:srgbClr val="35B3B8"/>
                </a:solidFill>
                <a:latin typeface="Century Gothic" panose="020B0502020202020204" pitchFamily="34" charset="0"/>
              </a:rPr>
              <a:t>mohlo převzít větší množství měst. </a:t>
            </a:r>
            <a:endParaRPr lang="cs-CZ" sz="2400" b="0" dirty="0" smtClean="0">
              <a:solidFill>
                <a:srgbClr val="35B3B8"/>
              </a:solidFill>
              <a:latin typeface="Century Gothic" panose="020B0502020202020204" pitchFamily="34" charset="0"/>
            </a:endParaRPr>
          </a:p>
        </p:txBody>
      </p:sp>
      <p:sp>
        <p:nvSpPr>
          <p:cNvPr id="4" name="Espace réservé du pied de page 3"/>
          <p:cNvSpPr>
            <a:spLocks noGrp="1"/>
          </p:cNvSpPr>
          <p:nvPr>
            <p:ph type="ftr" sz="quarter" idx="3"/>
          </p:nvPr>
        </p:nvSpPr>
        <p:spPr>
          <a:xfrm>
            <a:off x="359999" y="6479999"/>
            <a:ext cx="3233805" cy="211393"/>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13</a:t>
            </a:fld>
            <a:endParaRPr lang="fr-FR" dirty="0"/>
          </a:p>
        </p:txBody>
      </p:sp>
    </p:spTree>
    <p:extLst>
      <p:ext uri="{BB962C8B-B14F-4D97-AF65-F5344CB8AC3E}">
        <p14:creationId xmlns:p14="http://schemas.microsoft.com/office/powerpoint/2010/main" val="4692850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60000" y="6479999"/>
            <a:ext cx="3329498" cy="217649"/>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14</a:t>
            </a:fld>
            <a:endParaRPr lang="fr-FR" dirty="0"/>
          </a:p>
        </p:txBody>
      </p:sp>
      <p:sp>
        <p:nvSpPr>
          <p:cNvPr id="6" name="Espace réservé du texte 5"/>
          <p:cNvSpPr>
            <a:spLocks noGrp="1"/>
          </p:cNvSpPr>
          <p:nvPr>
            <p:ph type="body" sz="quarter" idx="13"/>
          </p:nvPr>
        </p:nvSpPr>
        <p:spPr>
          <a:xfrm>
            <a:off x="826680" y="2338163"/>
            <a:ext cx="7441020" cy="3186677"/>
          </a:xfrm>
        </p:spPr>
        <p:txBody>
          <a:bodyPr>
            <a:normAutofit fontScale="92500" lnSpcReduction="20000"/>
          </a:bodyPr>
          <a:lstStyle/>
          <a:p>
            <a:r>
              <a:rPr lang="cs-CZ" b="0" dirty="0" smtClean="0">
                <a:latin typeface="Century Gothic" panose="020B0502020202020204" pitchFamily="34" charset="0"/>
              </a:rPr>
              <a:t>Není omezeno tematickým zaměřením: životní prostředí, sociální tematika, ekonomická</a:t>
            </a:r>
            <a:r>
              <a:rPr lang="en-US" b="0" dirty="0" smtClean="0">
                <a:latin typeface="Century Gothic" panose="020B0502020202020204" pitchFamily="34" charset="0"/>
              </a:rPr>
              <a:t>…</a:t>
            </a:r>
          </a:p>
          <a:p>
            <a:endParaRPr lang="en-US" b="0" dirty="0">
              <a:latin typeface="Century Gothic" panose="020B0502020202020204" pitchFamily="34" charset="0"/>
            </a:endParaRPr>
          </a:p>
          <a:p>
            <a:r>
              <a:rPr lang="cs-CZ" b="0" u="sng" dirty="0" smtClean="0">
                <a:solidFill>
                  <a:srgbClr val="35B3B8"/>
                </a:solidFill>
                <a:latin typeface="Century Gothic" panose="020B0502020202020204" pitchFamily="34" charset="0"/>
              </a:rPr>
              <a:t>KRITÉRIA</a:t>
            </a:r>
            <a:r>
              <a:rPr lang="en-US" b="0" u="sng" dirty="0" smtClean="0">
                <a:solidFill>
                  <a:srgbClr val="35B3B8"/>
                </a:solidFill>
                <a:latin typeface="Century Gothic" panose="020B0502020202020204" pitchFamily="34" charset="0"/>
              </a:rPr>
              <a:t>:</a:t>
            </a:r>
          </a:p>
          <a:p>
            <a:pPr lvl="2">
              <a:spcBef>
                <a:spcPts val="600"/>
              </a:spcBef>
              <a:buFont typeface="Arial" panose="020B0604020202020204" pitchFamily="34" charset="0"/>
              <a:buChar char="•"/>
            </a:pPr>
            <a:r>
              <a:rPr lang="en-US" b="0" dirty="0" smtClean="0">
                <a:latin typeface="Century Gothic" panose="020B0502020202020204" pitchFamily="34" charset="0"/>
              </a:rPr>
              <a:t>Relevance</a:t>
            </a:r>
          </a:p>
          <a:p>
            <a:pPr marL="311150" lvl="2" indent="0">
              <a:buNone/>
            </a:pPr>
            <a:endParaRPr lang="en-US" b="0" dirty="0" smtClean="0">
              <a:latin typeface="Century Gothic" panose="020B0502020202020204" pitchFamily="34" charset="0"/>
            </a:endParaRPr>
          </a:p>
          <a:p>
            <a:pPr lvl="2">
              <a:buFont typeface="Arial" panose="020B0604020202020204" pitchFamily="34" charset="0"/>
              <a:buChar char="•"/>
            </a:pPr>
            <a:r>
              <a:rPr lang="cs-CZ" b="0" dirty="0" smtClean="0">
                <a:latin typeface="Century Gothic" panose="020B0502020202020204" pitchFamily="34" charset="0"/>
              </a:rPr>
              <a:t>Soulad s principy integrovaného udržitelného</a:t>
            </a:r>
          </a:p>
          <a:p>
            <a:pPr marL="311150" lvl="2" indent="0">
              <a:buNone/>
            </a:pPr>
            <a:r>
              <a:rPr lang="cs-CZ" b="0" dirty="0" smtClean="0">
                <a:latin typeface="Century Gothic" panose="020B0502020202020204" pitchFamily="34" charset="0"/>
              </a:rPr>
              <a:t> rozvoje měst</a:t>
            </a:r>
            <a:endParaRPr lang="en-US" b="0" dirty="0">
              <a:latin typeface="Century Gothic" panose="020B0502020202020204" pitchFamily="34" charset="0"/>
            </a:endParaRPr>
          </a:p>
          <a:p>
            <a:pPr lvl="2">
              <a:buFont typeface="Arial" panose="020B0604020202020204" pitchFamily="34" charset="0"/>
              <a:buChar char="•"/>
            </a:pPr>
            <a:endParaRPr lang="en-US" b="0" dirty="0">
              <a:latin typeface="Century Gothic" panose="020B0502020202020204" pitchFamily="34" charset="0"/>
            </a:endParaRPr>
          </a:p>
          <a:p>
            <a:pPr lvl="2">
              <a:buFont typeface="Arial" panose="020B0604020202020204" pitchFamily="34" charset="0"/>
              <a:buChar char="•"/>
            </a:pPr>
            <a:r>
              <a:rPr lang="cs-CZ" b="0" dirty="0" smtClean="0">
                <a:latin typeface="Century Gothic" panose="020B0502020202020204" pitchFamily="34" charset="0"/>
              </a:rPr>
              <a:t>Průkaznost</a:t>
            </a:r>
            <a:endParaRPr lang="en-US" b="0" dirty="0">
              <a:latin typeface="Century Gothic" panose="020B0502020202020204" pitchFamily="34" charset="0"/>
            </a:endParaRPr>
          </a:p>
          <a:p>
            <a:pPr lvl="2">
              <a:buFont typeface="Arial" panose="020B0604020202020204" pitchFamily="34" charset="0"/>
              <a:buChar char="•"/>
            </a:pPr>
            <a:endParaRPr lang="en-US" b="0" dirty="0" smtClean="0">
              <a:latin typeface="Century Gothic" panose="020B0502020202020204" pitchFamily="34" charset="0"/>
            </a:endParaRPr>
          </a:p>
          <a:p>
            <a:pPr lvl="2">
              <a:buFont typeface="Arial" panose="020B0604020202020204" pitchFamily="34" charset="0"/>
              <a:buChar char="•"/>
            </a:pPr>
            <a:r>
              <a:rPr lang="cs-CZ" b="0" dirty="0" smtClean="0">
                <a:latin typeface="Century Gothic" panose="020B0502020202020204" pitchFamily="34" charset="0"/>
              </a:rPr>
              <a:t>Možnost přenosu</a:t>
            </a:r>
            <a:r>
              <a:rPr lang="en-US" b="0" dirty="0" smtClean="0">
                <a:latin typeface="Century Gothic" panose="020B0502020202020204" pitchFamily="34" charset="0"/>
              </a:rPr>
              <a:t> </a:t>
            </a:r>
            <a:endParaRPr lang="en-US" b="0" dirty="0">
              <a:latin typeface="Century Gothic" panose="020B0502020202020204" pitchFamily="34" charset="0"/>
            </a:endParaRPr>
          </a:p>
          <a:p>
            <a:endParaRPr lang="en-US" b="0" dirty="0">
              <a:latin typeface="Century Gothic" panose="020B0502020202020204" pitchFamily="34" charset="0"/>
            </a:endParaRPr>
          </a:p>
        </p:txBody>
      </p:sp>
      <p:sp>
        <p:nvSpPr>
          <p:cNvPr id="7" name="Titre 6"/>
          <p:cNvSpPr>
            <a:spLocks noGrp="1"/>
          </p:cNvSpPr>
          <p:nvPr>
            <p:ph type="title"/>
          </p:nvPr>
        </p:nvSpPr>
        <p:spPr>
          <a:xfrm>
            <a:off x="720004" y="1479962"/>
            <a:ext cx="7704000" cy="492443"/>
          </a:xfrm>
        </p:spPr>
        <p:txBody>
          <a:bodyPr/>
          <a:lstStyle/>
          <a:p>
            <a:r>
              <a:rPr lang="cs-CZ" dirty="0" smtClean="0">
                <a:solidFill>
                  <a:srgbClr val="C4007B"/>
                </a:solidFill>
                <a:latin typeface="Century Gothic" panose="020B0502020202020204" pitchFamily="34" charset="0"/>
              </a:rPr>
              <a:t>Jaký typ dobrých praxí je hledán</a:t>
            </a:r>
            <a:r>
              <a:rPr lang="en-US" dirty="0" smtClean="0">
                <a:solidFill>
                  <a:srgbClr val="C4007B"/>
                </a:solidFill>
                <a:latin typeface="Century Gothic" panose="020B0502020202020204" pitchFamily="34" charset="0"/>
              </a:rPr>
              <a:t>?</a:t>
            </a:r>
            <a:endParaRPr lang="en-US" dirty="0">
              <a:solidFill>
                <a:srgbClr val="C4007B"/>
              </a:solidFill>
              <a:latin typeface="Century Gothic" panose="020B0502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99" y="3342065"/>
            <a:ext cx="776287" cy="97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0601" y="2884646"/>
            <a:ext cx="963324" cy="762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293" y="4605242"/>
            <a:ext cx="814387" cy="99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13" y="2930585"/>
            <a:ext cx="529652" cy="8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8306" y="4781496"/>
            <a:ext cx="915698" cy="78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3633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80000"/>
            <a:ext cx="3318865" cy="216954"/>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15</a:t>
            </a:fld>
            <a:endParaRPr lang="fr-FR" dirty="0"/>
          </a:p>
        </p:txBody>
      </p:sp>
      <p:sp>
        <p:nvSpPr>
          <p:cNvPr id="6" name="Espace réservé du texte 5"/>
          <p:cNvSpPr>
            <a:spLocks noGrp="1"/>
          </p:cNvSpPr>
          <p:nvPr>
            <p:ph type="body" sz="quarter" idx="13"/>
          </p:nvPr>
        </p:nvSpPr>
        <p:spPr>
          <a:xfrm>
            <a:off x="780960" y="2345783"/>
            <a:ext cx="4072980" cy="3475897"/>
          </a:xfrm>
        </p:spPr>
        <p:txBody>
          <a:bodyPr>
            <a:normAutofit fontScale="92500" lnSpcReduction="10000"/>
          </a:bodyPr>
          <a:lstStyle/>
          <a:p>
            <a:pPr marL="7938" indent="0">
              <a:buNone/>
            </a:pPr>
            <a:endParaRPr lang="en-US" b="0" dirty="0">
              <a:latin typeface="Century Gothic" panose="020B0502020202020204" pitchFamily="34" charset="0"/>
            </a:endParaRPr>
          </a:p>
          <a:p>
            <a:pPr>
              <a:spcAft>
                <a:spcPts val="600"/>
              </a:spcAft>
            </a:pPr>
            <a:r>
              <a:rPr lang="cs-CZ" sz="2600" dirty="0" smtClean="0">
                <a:solidFill>
                  <a:srgbClr val="35B3B8"/>
                </a:solidFill>
                <a:latin typeface="Century Gothic" panose="020B0502020202020204" pitchFamily="34" charset="0"/>
              </a:rPr>
              <a:t>Strava</a:t>
            </a:r>
            <a:r>
              <a:rPr lang="en-US" sz="2600" dirty="0" smtClean="0">
                <a:solidFill>
                  <a:srgbClr val="35B3B8"/>
                </a:solidFill>
                <a:latin typeface="Century Gothic" panose="020B0502020202020204" pitchFamily="34" charset="0"/>
              </a:rPr>
              <a:t> </a:t>
            </a:r>
            <a:r>
              <a:rPr lang="cs-CZ" sz="2600" dirty="0" smtClean="0">
                <a:solidFill>
                  <a:srgbClr val="35B3B8"/>
                </a:solidFill>
                <a:latin typeface="Century Gothic" panose="020B0502020202020204" pitchFamily="34" charset="0"/>
              </a:rPr>
              <a:t>pro zelenou planetu</a:t>
            </a:r>
            <a:endParaRPr lang="en-US" sz="2600"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lvl="2">
              <a:spcBef>
                <a:spcPts val="600"/>
              </a:spcBef>
              <a:buFont typeface="Arial" panose="020B0604020202020204" pitchFamily="34" charset="0"/>
              <a:buChar char="•"/>
            </a:pPr>
            <a:r>
              <a:rPr lang="cs-CZ" b="1" dirty="0" smtClean="0">
                <a:latin typeface="Century Gothic" panose="020B0502020202020204" pitchFamily="34" charset="0"/>
              </a:rPr>
              <a:t>Dobrá praxe města </a:t>
            </a:r>
            <a:r>
              <a:rPr lang="en-US" b="1" dirty="0" smtClean="0">
                <a:latin typeface="Century Gothic" panose="020B0502020202020204" pitchFamily="34" charset="0"/>
              </a:rPr>
              <a:t>Sodertalje’s: </a:t>
            </a:r>
            <a:r>
              <a:rPr lang="cs-CZ" dirty="0">
                <a:latin typeface="Century Gothic" panose="020B0502020202020204" pitchFamily="34" charset="0"/>
              </a:rPr>
              <a:t>strava ve veřejných </a:t>
            </a:r>
            <a:r>
              <a:rPr lang="cs-CZ" dirty="0" smtClean="0">
                <a:latin typeface="Century Gothic" panose="020B0502020202020204" pitchFamily="34" charset="0"/>
              </a:rPr>
              <a:t>jídelnách. Místní produkce potravin (</a:t>
            </a:r>
            <a:r>
              <a:rPr lang="en-US" dirty="0">
                <a:latin typeface="Century Gothic" panose="020B0502020202020204" pitchFamily="34" charset="0"/>
              </a:rPr>
              <a:t>57% </a:t>
            </a:r>
            <a:r>
              <a:rPr lang="cs-CZ" dirty="0" smtClean="0">
                <a:latin typeface="Century Gothic" panose="020B0502020202020204" pitchFamily="34" charset="0"/>
              </a:rPr>
              <a:t> organické)</a:t>
            </a:r>
          </a:p>
          <a:p>
            <a:pPr lvl="2">
              <a:spcBef>
                <a:spcPts val="600"/>
              </a:spcBef>
              <a:buFont typeface="Arial" panose="020B0604020202020204" pitchFamily="34" charset="0"/>
              <a:buChar char="•"/>
            </a:pPr>
            <a:r>
              <a:rPr lang="en-US" dirty="0" err="1" smtClean="0">
                <a:latin typeface="Century Gothic" panose="020B0502020202020204" pitchFamily="34" charset="0"/>
              </a:rPr>
              <a:t>Mollet</a:t>
            </a:r>
            <a:r>
              <a:rPr lang="en-US" dirty="0" smtClean="0">
                <a:latin typeface="Century Gothic" panose="020B0502020202020204" pitchFamily="34" charset="0"/>
              </a:rPr>
              <a:t> del </a:t>
            </a:r>
            <a:r>
              <a:rPr lang="en-US" dirty="0" err="1" smtClean="0">
                <a:latin typeface="Century Gothic" panose="020B0502020202020204" pitchFamily="34" charset="0"/>
              </a:rPr>
              <a:t>Vallès</a:t>
            </a:r>
            <a:r>
              <a:rPr lang="cs-CZ" dirty="0" smtClean="0">
                <a:latin typeface="Century Gothic" panose="020B0502020202020204" pitchFamily="34" charset="0"/>
              </a:rPr>
              <a:t> přenesl strategie původně vyvinuté  v</a:t>
            </a:r>
            <a:r>
              <a:rPr lang="en-US" dirty="0" smtClean="0">
                <a:latin typeface="Century Gothic" panose="020B0502020202020204" pitchFamily="34" charset="0"/>
              </a:rPr>
              <a:t> Sodertalje </a:t>
            </a: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lvl="2">
              <a:spcBef>
                <a:spcPts val="600"/>
              </a:spcBef>
              <a:buFont typeface="Arial" panose="020B0604020202020204" pitchFamily="34" charset="0"/>
              <a:buChar char="•"/>
            </a:pPr>
            <a:r>
              <a:rPr lang="cs-CZ" dirty="0" smtClean="0">
                <a:solidFill>
                  <a:srgbClr val="35B3B8"/>
                </a:solidFill>
                <a:latin typeface="Century Gothic" panose="020B0502020202020204" pitchFamily="34" charset="0"/>
              </a:rPr>
              <a:t>Video je k dispozici</a:t>
            </a:r>
            <a:r>
              <a:rPr lang="en-US" dirty="0" smtClean="0">
                <a:solidFill>
                  <a:srgbClr val="35B3B8"/>
                </a:solidFill>
                <a:latin typeface="Century Gothic" panose="020B0502020202020204" pitchFamily="34" charset="0"/>
              </a:rPr>
              <a:t>:</a:t>
            </a:r>
            <a:r>
              <a:rPr lang="cs-CZ" dirty="0" smtClean="0">
                <a:solidFill>
                  <a:srgbClr val="35B3B8"/>
                </a:solidFill>
                <a:latin typeface="Century Gothic" panose="020B0502020202020204" pitchFamily="34" charset="0"/>
              </a:rPr>
              <a:t> </a:t>
            </a:r>
            <a:r>
              <a:rPr lang="cs-CZ" dirty="0">
                <a:solidFill>
                  <a:srgbClr val="35B3B8"/>
                </a:solidFill>
                <a:latin typeface="Century Gothic" panose="020B0502020202020204" pitchFamily="34" charset="0"/>
                <a:hlinkClick r:id="rId3"/>
              </a:rPr>
              <a:t>zde</a:t>
            </a:r>
            <a:endParaRPr lang="en-US" dirty="0">
              <a:solidFill>
                <a:srgbClr val="35B3B8"/>
              </a:solidFill>
              <a:latin typeface="Century Gothic" panose="020B0502020202020204" pitchFamily="34" charset="0"/>
            </a:endParaRPr>
          </a:p>
        </p:txBody>
      </p:sp>
      <p:sp>
        <p:nvSpPr>
          <p:cNvPr id="7" name="Titre 6"/>
          <p:cNvSpPr>
            <a:spLocks noGrp="1"/>
          </p:cNvSpPr>
          <p:nvPr>
            <p:ph type="title"/>
          </p:nvPr>
        </p:nvSpPr>
        <p:spPr>
          <a:xfrm>
            <a:off x="434340" y="1362090"/>
            <a:ext cx="7943944" cy="861774"/>
          </a:xfrm>
        </p:spPr>
        <p:txBody>
          <a:bodyPr/>
          <a:lstStyle/>
          <a:p>
            <a:r>
              <a:rPr lang="cs-CZ" sz="2800" dirty="0" smtClean="0">
                <a:solidFill>
                  <a:srgbClr val="C4007B"/>
                </a:solidFill>
                <a:latin typeface="Century Gothic" panose="020B0502020202020204" pitchFamily="34" charset="0"/>
              </a:rPr>
              <a:t>Příklady dobré praxe</a:t>
            </a:r>
            <a:r>
              <a:rPr lang="en-US" sz="2800" dirty="0" smtClean="0">
                <a:solidFill>
                  <a:srgbClr val="C4007B"/>
                </a:solidFill>
                <a:latin typeface="Century Gothic" panose="020B0502020202020204" pitchFamily="34" charset="0"/>
              </a:rPr>
              <a:t/>
            </a:r>
            <a:br>
              <a:rPr lang="en-US" sz="2800" dirty="0" smtClean="0">
                <a:solidFill>
                  <a:srgbClr val="C4007B"/>
                </a:solidFill>
                <a:latin typeface="Century Gothic" panose="020B0502020202020204" pitchFamily="34" charset="0"/>
              </a:rPr>
            </a:br>
            <a:r>
              <a:rPr lang="cs-CZ" sz="2800" b="0" dirty="0">
                <a:solidFill>
                  <a:srgbClr val="C4007B"/>
                </a:solidFill>
                <a:latin typeface="Century Gothic" panose="020B0502020202020204" pitchFamily="34" charset="0"/>
              </a:rPr>
              <a:t>z pilotních sítí </a:t>
            </a:r>
            <a:r>
              <a:rPr lang="cs-CZ" sz="2800" b="0" dirty="0" smtClean="0">
                <a:solidFill>
                  <a:srgbClr val="C4007B"/>
                </a:solidFill>
                <a:latin typeface="Century Gothic" panose="020B0502020202020204" pitchFamily="34" charset="0"/>
              </a:rPr>
              <a:t>URBACT:</a:t>
            </a:r>
            <a:endParaRPr lang="en-US" sz="2800" b="0" dirty="0">
              <a:solidFill>
                <a:srgbClr val="C4007B"/>
              </a:solidFill>
              <a:latin typeface="Century Gothic" panose="020B0502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857" y="2560320"/>
            <a:ext cx="2962299" cy="316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65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60000" y="6480000"/>
            <a:ext cx="3255070" cy="212784"/>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16</a:t>
            </a:fld>
            <a:endParaRPr lang="fr-FR" dirty="0"/>
          </a:p>
        </p:txBody>
      </p:sp>
      <p:sp>
        <p:nvSpPr>
          <p:cNvPr id="6" name="Espace réservé du texte 5"/>
          <p:cNvSpPr>
            <a:spLocks noGrp="1"/>
          </p:cNvSpPr>
          <p:nvPr>
            <p:ph type="body" sz="quarter" idx="13"/>
          </p:nvPr>
        </p:nvSpPr>
        <p:spPr>
          <a:xfrm>
            <a:off x="1390560" y="2726783"/>
            <a:ext cx="6579959" cy="3186677"/>
          </a:xfrm>
        </p:spPr>
        <p:txBody>
          <a:bodyPr/>
          <a:lstStyle/>
          <a:p>
            <a:r>
              <a:rPr lang="cs-CZ" b="0" dirty="0" smtClean="0">
                <a:latin typeface="Century Gothic" panose="020B0502020202020204" pitchFamily="34" charset="0"/>
              </a:rPr>
              <a:t>Města </a:t>
            </a:r>
            <a:r>
              <a:rPr lang="cs-CZ" b="0" dirty="0">
                <a:latin typeface="Century Gothic" panose="020B0502020202020204" pitchFamily="34" charset="0"/>
              </a:rPr>
              <a:t>bez omezení </a:t>
            </a:r>
            <a:r>
              <a:rPr lang="cs-CZ" b="0" dirty="0" smtClean="0">
                <a:latin typeface="Century Gothic" panose="020B0502020202020204" pitchFamily="34" charset="0"/>
              </a:rPr>
              <a:t>velikosti</a:t>
            </a:r>
          </a:p>
          <a:p>
            <a:r>
              <a:rPr lang="cs-CZ" b="0" dirty="0" smtClean="0">
                <a:latin typeface="Century Gothic" panose="020B0502020202020204" pitchFamily="34" charset="0"/>
              </a:rPr>
              <a:t>Městské </a:t>
            </a:r>
            <a:r>
              <a:rPr lang="cs-CZ" b="0" dirty="0">
                <a:latin typeface="Century Gothic" panose="020B0502020202020204" pitchFamily="34" charset="0"/>
              </a:rPr>
              <a:t>části</a:t>
            </a:r>
          </a:p>
          <a:p>
            <a:r>
              <a:rPr lang="cs-CZ" b="0" dirty="0">
                <a:latin typeface="Century Gothic" panose="020B0502020202020204" pitchFamily="34" charset="0"/>
              </a:rPr>
              <a:t>Metropolitní oblasti &amp; a organizované aglomerace</a:t>
            </a:r>
          </a:p>
          <a:p>
            <a:r>
              <a:rPr lang="cs-CZ" b="0" dirty="0" smtClean="0">
                <a:solidFill>
                  <a:srgbClr val="35B3B8"/>
                </a:solidFill>
                <a:latin typeface="Century Gothic" panose="020B0502020202020204" pitchFamily="34" charset="0"/>
              </a:rPr>
              <a:t>Místní agentury, které jsou veřejnými institucemi (alespoň částečně) a byly založeny městem</a:t>
            </a:r>
          </a:p>
        </p:txBody>
      </p:sp>
      <p:sp>
        <p:nvSpPr>
          <p:cNvPr id="7" name="Titre 6"/>
          <p:cNvSpPr>
            <a:spLocks noGrp="1"/>
          </p:cNvSpPr>
          <p:nvPr>
            <p:ph type="title"/>
          </p:nvPr>
        </p:nvSpPr>
        <p:spPr>
          <a:xfrm>
            <a:off x="720004" y="1807621"/>
            <a:ext cx="7704000" cy="492443"/>
          </a:xfrm>
        </p:spPr>
        <p:txBody>
          <a:bodyPr/>
          <a:lstStyle/>
          <a:p>
            <a:r>
              <a:rPr lang="cs-CZ" dirty="0" smtClean="0">
                <a:solidFill>
                  <a:srgbClr val="C4007B"/>
                </a:solidFill>
                <a:latin typeface="Century Gothic" panose="020B0502020202020204" pitchFamily="34" charset="0"/>
              </a:rPr>
              <a:t>Kdo se může zapojit</a:t>
            </a:r>
            <a:r>
              <a:rPr lang="en-GB" dirty="0" smtClean="0">
                <a:solidFill>
                  <a:srgbClr val="C4007B"/>
                </a:solidFill>
                <a:latin typeface="Century Gothic" panose="020B0502020202020204" pitchFamily="34" charset="0"/>
              </a:rPr>
              <a:t>?</a:t>
            </a:r>
            <a:endParaRPr lang="en-GB" dirty="0">
              <a:latin typeface="Century Gothic" panose="020B0502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6027" y="1944740"/>
            <a:ext cx="1032034" cy="1073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97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681900" y="1446623"/>
            <a:ext cx="7905840" cy="3727357"/>
          </a:xfrm>
        </p:spPr>
        <p:txBody>
          <a:bodyPr>
            <a:normAutofit/>
          </a:bodyPr>
          <a:lstStyle/>
          <a:p>
            <a:pPr marL="342900" indent="-342900">
              <a:lnSpc>
                <a:spcPct val="150000"/>
              </a:lnSpc>
              <a:buFont typeface="Arial" pitchFamily="34" charset="0"/>
              <a:buChar char="•"/>
            </a:pPr>
            <a:r>
              <a:rPr lang="cs-CZ" sz="2100" b="0" dirty="0" smtClean="0">
                <a:latin typeface="Century Gothic" panose="020B0502020202020204" pitchFamily="34" charset="0"/>
              </a:rPr>
              <a:t>Se stát součástí skupiny měst s příkladem dobré praxe v rámci programu URBACT, která bude prezentována na evropské úrovni a mezinárodní úrovni</a:t>
            </a:r>
          </a:p>
          <a:p>
            <a:pPr marL="342900" indent="-342900">
              <a:lnSpc>
                <a:spcPct val="150000"/>
              </a:lnSpc>
              <a:buFont typeface="Arial" pitchFamily="34" charset="0"/>
              <a:buChar char="•"/>
            </a:pPr>
            <a:r>
              <a:rPr lang="cs-CZ" sz="2100" b="0" dirty="0" smtClean="0">
                <a:latin typeface="Century Gothic" panose="020B0502020202020204" pitchFamily="34" charset="0"/>
              </a:rPr>
              <a:t>Sdílet dobrou praxi v rámci Sítí přenosu dobrých praxí </a:t>
            </a:r>
            <a:r>
              <a:rPr lang="en-GB" sz="2100" b="0" dirty="0" smtClean="0">
                <a:latin typeface="Century Gothic" panose="020B0502020202020204" pitchFamily="34" charset="0"/>
              </a:rPr>
              <a:t>(</a:t>
            </a:r>
            <a:r>
              <a:rPr lang="cs-CZ" sz="2100" b="0" dirty="0" smtClean="0">
                <a:latin typeface="Century Gothic" panose="020B0502020202020204" pitchFamily="34" charset="0"/>
              </a:rPr>
              <a:t>tato výzva bude otevřena v září 2017)</a:t>
            </a:r>
            <a:endParaRPr lang="en-GB" b="0" dirty="0" smtClean="0">
              <a:solidFill>
                <a:srgbClr val="F79646">
                  <a:lumMod val="75000"/>
                </a:srgbClr>
              </a:solidFill>
              <a:latin typeface="Century Gothic" panose="020B0502020202020204" pitchFamily="34" charset="0"/>
            </a:endParaRPr>
          </a:p>
          <a:p>
            <a:pPr marL="7938" indent="0">
              <a:buNone/>
            </a:pPr>
            <a:endParaRPr lang="en-GB" dirty="0"/>
          </a:p>
        </p:txBody>
      </p:sp>
      <p:sp>
        <p:nvSpPr>
          <p:cNvPr id="4" name="Espace réservé du pied de page 3"/>
          <p:cNvSpPr>
            <a:spLocks noGrp="1"/>
          </p:cNvSpPr>
          <p:nvPr>
            <p:ph type="ftr" sz="quarter" idx="3"/>
          </p:nvPr>
        </p:nvSpPr>
        <p:spPr>
          <a:xfrm>
            <a:off x="360000" y="6480000"/>
            <a:ext cx="3403926" cy="222514"/>
          </a:xfrm>
        </p:spPr>
        <p:txBody>
          <a:bodyPr/>
          <a:lstStyle/>
          <a:p>
            <a:r>
              <a:rPr lang="cs-CZ" b="0" dirty="0"/>
              <a:t>VÝZVA PRO PŘÍKLADY DOBRÉ PRAXE </a:t>
            </a:r>
            <a:r>
              <a:rPr lang="fr-FR" b="0" dirty="0" smtClean="0"/>
              <a:t>- 2016</a:t>
            </a:r>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17</a:t>
            </a:fld>
            <a:endParaRPr lang="fr-FR" dirty="0"/>
          </a:p>
        </p:txBody>
      </p:sp>
      <p:pic>
        <p:nvPicPr>
          <p:cNvPr id="4104"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r="2807"/>
          <a:stretch/>
        </p:blipFill>
        <p:spPr bwMode="auto">
          <a:xfrm>
            <a:off x="2311719" y="4804229"/>
            <a:ext cx="4256721" cy="137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41351" y="697349"/>
            <a:ext cx="1300356" cy="584775"/>
          </a:xfrm>
          <a:prstGeom prst="rect">
            <a:avLst/>
          </a:prstGeom>
        </p:spPr>
        <p:txBody>
          <a:bodyPr wrap="none">
            <a:spAutoFit/>
          </a:bodyPr>
          <a:lstStyle/>
          <a:p>
            <a:r>
              <a:rPr lang="cs-CZ" sz="3200" b="1" dirty="0" smtClean="0">
                <a:solidFill>
                  <a:srgbClr val="C4007B"/>
                </a:solidFill>
                <a:latin typeface="Century Gothic" panose="020B0502020202020204" pitchFamily="34" charset="0"/>
              </a:rPr>
              <a:t>Proč</a:t>
            </a:r>
            <a:r>
              <a:rPr lang="en-GB" sz="3200" b="1" dirty="0" smtClean="0">
                <a:solidFill>
                  <a:srgbClr val="C4007B"/>
                </a:solidFill>
                <a:latin typeface="Century Gothic" panose="020B0502020202020204" pitchFamily="34" charset="0"/>
              </a:rPr>
              <a:t>?</a:t>
            </a:r>
            <a:endParaRPr lang="en-GB" sz="2400" b="1" dirty="0"/>
          </a:p>
        </p:txBody>
      </p:sp>
    </p:spTree>
    <p:extLst>
      <p:ext uri="{BB962C8B-B14F-4D97-AF65-F5344CB8AC3E}">
        <p14:creationId xmlns:p14="http://schemas.microsoft.com/office/powerpoint/2010/main" val="2095356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80000"/>
            <a:ext cx="3201907" cy="209308"/>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18</a:t>
            </a:fld>
            <a:endParaRPr lang="fr-FR" dirty="0"/>
          </a:p>
        </p:txBody>
      </p:sp>
      <p:sp>
        <p:nvSpPr>
          <p:cNvPr id="6" name="Espace réservé du texte 5"/>
          <p:cNvSpPr>
            <a:spLocks noGrp="1"/>
          </p:cNvSpPr>
          <p:nvPr>
            <p:ph type="body" sz="quarter" idx="13"/>
          </p:nvPr>
        </p:nvSpPr>
        <p:spPr>
          <a:xfrm>
            <a:off x="651419" y="2300063"/>
            <a:ext cx="7999545" cy="3681637"/>
          </a:xfrm>
        </p:spPr>
        <p:txBody>
          <a:bodyPr>
            <a:normAutofit fontScale="70000" lnSpcReduction="20000"/>
          </a:bodyPr>
          <a:lstStyle/>
          <a:p>
            <a:pPr marL="7938" indent="0" algn="ctr">
              <a:buNone/>
            </a:pPr>
            <a:endParaRPr lang="en-US" sz="2300" b="0" u="sng" dirty="0" smtClean="0">
              <a:solidFill>
                <a:srgbClr val="AF1E75"/>
              </a:solidFill>
              <a:latin typeface="Century Gothic" panose="020B0502020202020204" pitchFamily="34" charset="0"/>
            </a:endParaRPr>
          </a:p>
          <a:p>
            <a:r>
              <a:rPr lang="cs-CZ" sz="2600" b="0" dirty="0" smtClean="0">
                <a:latin typeface="Century Gothic" panose="020B0502020202020204" pitchFamily="34" charset="0"/>
              </a:rPr>
              <a:t>Řada propagačních aktivit pro vybrané dobré praxe</a:t>
            </a:r>
          </a:p>
          <a:p>
            <a:pPr marL="7938" indent="0">
              <a:buNone/>
            </a:pPr>
            <a:endParaRPr lang="en-US" sz="2600" b="0" dirty="0">
              <a:latin typeface="Century Gothic" panose="020B0502020202020204" pitchFamily="34" charset="0"/>
            </a:endParaRPr>
          </a:p>
          <a:p>
            <a:r>
              <a:rPr lang="cs-CZ" sz="2600" b="0" dirty="0" smtClean="0">
                <a:latin typeface="Century Gothic" panose="020B0502020202020204" pitchFamily="34" charset="0"/>
              </a:rPr>
              <a:t>Akce organizovaná </a:t>
            </a:r>
            <a:r>
              <a:rPr lang="cs-CZ" sz="2600" b="0" dirty="0" err="1" smtClean="0">
                <a:latin typeface="Century Gothic" panose="020B0502020202020204" pitchFamily="34" charset="0"/>
              </a:rPr>
              <a:t>URBACTem</a:t>
            </a:r>
            <a:r>
              <a:rPr lang="cs-CZ" sz="2600" b="0" dirty="0" smtClean="0">
                <a:latin typeface="Century Gothic" panose="020B0502020202020204" pitchFamily="34" charset="0"/>
              </a:rPr>
              <a:t> , kde budou dobré praxe představeny (v září 2017)</a:t>
            </a:r>
          </a:p>
          <a:p>
            <a:pPr marL="7938" indent="0">
              <a:buNone/>
            </a:pPr>
            <a:endParaRPr lang="en-US" sz="2600" b="0" dirty="0">
              <a:latin typeface="Century Gothic" panose="020B0502020202020204" pitchFamily="34" charset="0"/>
            </a:endParaRPr>
          </a:p>
          <a:p>
            <a:r>
              <a:rPr lang="cs-CZ" sz="2600" b="0" dirty="0" smtClean="0">
                <a:latin typeface="Century Gothic" panose="020B0502020202020204" pitchFamily="34" charset="0"/>
              </a:rPr>
              <a:t>Zástupce města se stane mluvčím – zastáncem</a:t>
            </a:r>
            <a:r>
              <a:rPr lang="en-US" sz="2600" b="0" dirty="0" smtClean="0">
                <a:latin typeface="Century Gothic" panose="020B0502020202020204" pitchFamily="34" charset="0"/>
              </a:rPr>
              <a:t> </a:t>
            </a:r>
            <a:r>
              <a:rPr lang="cs-CZ" sz="2600" b="0" dirty="0" smtClean="0">
                <a:latin typeface="Century Gothic" panose="020B0502020202020204" pitchFamily="34" charset="0"/>
              </a:rPr>
              <a:t>udržitelného integrovaného rozvoje měst (a bude mít možnost přispět k Městské agendě pro EU).</a:t>
            </a:r>
          </a:p>
          <a:p>
            <a:pPr marL="7938" indent="0">
              <a:buNone/>
            </a:pPr>
            <a:endParaRPr lang="en-US" sz="2600" b="0" dirty="0">
              <a:latin typeface="Century Gothic" panose="020B0502020202020204" pitchFamily="34" charset="0"/>
            </a:endParaRPr>
          </a:p>
          <a:p>
            <a:r>
              <a:rPr lang="cs-CZ" sz="2600" b="0" dirty="0" smtClean="0">
                <a:latin typeface="Century Gothic" panose="020B0502020202020204" pitchFamily="34" charset="0"/>
              </a:rPr>
              <a:t>Zvýšená viditelnost prostřednictvím  různých komunikačních kanálů</a:t>
            </a:r>
            <a:endParaRPr lang="en-US" sz="2600" b="0" dirty="0" smtClean="0">
              <a:latin typeface="Century Gothic" panose="020B0502020202020204" pitchFamily="34" charset="0"/>
            </a:endParaRPr>
          </a:p>
          <a:p>
            <a:pPr marL="7938" indent="0">
              <a:buNone/>
            </a:pPr>
            <a:endParaRPr lang="en-US" sz="2600" b="0" dirty="0">
              <a:latin typeface="Century Gothic" panose="020B0502020202020204" pitchFamily="34" charset="0"/>
            </a:endParaRPr>
          </a:p>
          <a:p>
            <a:r>
              <a:rPr lang="cs-CZ" sz="2600" b="0" dirty="0" smtClean="0">
                <a:solidFill>
                  <a:srgbClr val="35B3B8"/>
                </a:solidFill>
                <a:latin typeface="Century Gothic" panose="020B0502020202020204" pitchFamily="34" charset="0"/>
              </a:rPr>
              <a:t>Další výhody </a:t>
            </a:r>
            <a:r>
              <a:rPr lang="cs-CZ" sz="2600" b="0" dirty="0">
                <a:solidFill>
                  <a:schemeClr val="tx1"/>
                </a:solidFill>
                <a:latin typeface="Century Gothic" panose="020B0502020202020204" pitchFamily="34" charset="0"/>
              </a:rPr>
              <a:t> při </a:t>
            </a:r>
            <a:r>
              <a:rPr lang="cs-CZ" sz="2600" b="0" dirty="0" smtClean="0">
                <a:solidFill>
                  <a:schemeClr val="tx1"/>
                </a:solidFill>
                <a:latin typeface="Century Gothic" panose="020B0502020202020204" pitchFamily="34" charset="0"/>
              </a:rPr>
              <a:t>zapojení měst s příkladem dobré praxe do návazné výzvy pro </a:t>
            </a:r>
            <a:r>
              <a:rPr lang="cs-CZ" sz="2600" b="0" dirty="0">
                <a:solidFill>
                  <a:srgbClr val="35B3B8"/>
                </a:solidFill>
                <a:latin typeface="Century Gothic" panose="020B0502020202020204" pitchFamily="34" charset="0"/>
              </a:rPr>
              <a:t>Sítě přenosu dobrých </a:t>
            </a:r>
            <a:r>
              <a:rPr lang="cs-CZ" sz="2600" b="0" dirty="0" smtClean="0">
                <a:solidFill>
                  <a:srgbClr val="35B3B8"/>
                </a:solidFill>
                <a:latin typeface="Century Gothic" panose="020B0502020202020204" pitchFamily="34" charset="0"/>
              </a:rPr>
              <a:t>praxí</a:t>
            </a:r>
            <a:endParaRPr lang="en-US" sz="2600" b="0" dirty="0">
              <a:solidFill>
                <a:srgbClr val="35B3B8"/>
              </a:solidFill>
              <a:latin typeface="Century Gothic" panose="020B0502020202020204" pitchFamily="34" charset="0"/>
            </a:endParaRPr>
          </a:p>
        </p:txBody>
      </p:sp>
      <p:sp>
        <p:nvSpPr>
          <p:cNvPr id="7" name="Titre 6"/>
          <p:cNvSpPr>
            <a:spLocks noGrp="1"/>
          </p:cNvSpPr>
          <p:nvPr>
            <p:ph type="title"/>
          </p:nvPr>
        </p:nvSpPr>
        <p:spPr>
          <a:xfrm>
            <a:off x="773344" y="1379204"/>
            <a:ext cx="7704000" cy="492443"/>
          </a:xfrm>
        </p:spPr>
        <p:txBody>
          <a:bodyPr/>
          <a:lstStyle/>
          <a:p>
            <a:r>
              <a:rPr lang="cs-CZ" dirty="0" smtClean="0">
                <a:solidFill>
                  <a:srgbClr val="C4007B"/>
                </a:solidFill>
                <a:latin typeface="Century Gothic" panose="020B0502020202020204" pitchFamily="34" charset="0"/>
              </a:rPr>
              <a:t>Proč se zapojit</a:t>
            </a:r>
            <a:r>
              <a:rPr lang="en-GB" dirty="0" smtClean="0">
                <a:solidFill>
                  <a:srgbClr val="C4007B"/>
                </a:solidFill>
                <a:latin typeface="Century Gothic" panose="020B0502020202020204" pitchFamily="34" charset="0"/>
              </a:rPr>
              <a:t>?</a:t>
            </a:r>
            <a:endParaRPr lang="en-GB" dirty="0">
              <a:solidFill>
                <a:srgbClr val="C4007B"/>
              </a:solidFill>
              <a:latin typeface="Century Gothic" panose="020B050202020202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30" r="12276"/>
          <a:stretch/>
        </p:blipFill>
        <p:spPr bwMode="auto">
          <a:xfrm rot="885435">
            <a:off x="4918823" y="731381"/>
            <a:ext cx="1167245" cy="16635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995277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60000" y="6479999"/>
            <a:ext cx="3265702" cy="213479"/>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19</a:t>
            </a:fld>
            <a:endParaRPr lang="fr-FR" dirty="0"/>
          </a:p>
        </p:txBody>
      </p:sp>
      <p:sp>
        <p:nvSpPr>
          <p:cNvPr id="6" name="Espace réservé du texte 5"/>
          <p:cNvSpPr>
            <a:spLocks noGrp="1"/>
          </p:cNvSpPr>
          <p:nvPr>
            <p:ph type="body" sz="quarter" idx="13"/>
          </p:nvPr>
        </p:nvSpPr>
        <p:spPr>
          <a:xfrm>
            <a:off x="933360" y="2223863"/>
            <a:ext cx="7334340" cy="3765457"/>
          </a:xfrm>
        </p:spPr>
        <p:txBody>
          <a:bodyPr>
            <a:normAutofit fontScale="77500" lnSpcReduction="20000"/>
          </a:bodyPr>
          <a:lstStyle/>
          <a:p>
            <a:pPr marL="7938" indent="0">
              <a:buNone/>
            </a:pPr>
            <a:r>
              <a:rPr lang="en-US" b="0" dirty="0" smtClean="0">
                <a:solidFill>
                  <a:srgbClr val="35B3B8"/>
                </a:solidFill>
                <a:latin typeface="Century Gothic" panose="020B0502020202020204" pitchFamily="34" charset="0"/>
              </a:rPr>
              <a:t>‘</a:t>
            </a:r>
            <a:r>
              <a:rPr lang="cs-CZ" b="0" dirty="0" smtClean="0">
                <a:solidFill>
                  <a:srgbClr val="35B3B8"/>
                </a:solidFill>
                <a:latin typeface="Century Gothic" panose="020B0502020202020204" pitchFamily="34" charset="0"/>
              </a:rPr>
              <a:t>Město s příkladem dobré praxe</a:t>
            </a:r>
            <a:r>
              <a:rPr lang="en-US" b="0" dirty="0" smtClean="0">
                <a:solidFill>
                  <a:srgbClr val="35B3B8"/>
                </a:solidFill>
                <a:latin typeface="Century Gothic" panose="020B0502020202020204" pitchFamily="34" charset="0"/>
              </a:rPr>
              <a:t>’</a:t>
            </a:r>
            <a:r>
              <a:rPr lang="cs-CZ" b="0" dirty="0" smtClean="0">
                <a:solidFill>
                  <a:srgbClr val="35B3B8"/>
                </a:solidFill>
                <a:latin typeface="Century Gothic" panose="020B0502020202020204" pitchFamily="34" charset="0"/>
              </a:rPr>
              <a:t> </a:t>
            </a:r>
            <a:r>
              <a:rPr lang="cs-CZ" sz="2100" b="0" dirty="0" smtClean="0">
                <a:latin typeface="Century Gothic" panose="020B0502020202020204" pitchFamily="34" charset="0"/>
              </a:rPr>
              <a:t>sdílí zkušenosti </a:t>
            </a:r>
            <a:r>
              <a:rPr lang="en-US" b="0" dirty="0" smtClean="0">
                <a:latin typeface="Century Gothic" panose="020B0502020202020204" pitchFamily="34" charset="0"/>
              </a:rPr>
              <a:t>&gt; </a:t>
            </a:r>
            <a:r>
              <a:rPr lang="cs-CZ" b="0" u="sng" dirty="0" smtClean="0">
                <a:latin typeface="Century Gothic" panose="020B0502020202020204" pitchFamily="34" charset="0"/>
              </a:rPr>
              <a:t>má roli mentora</a:t>
            </a:r>
          </a:p>
          <a:p>
            <a:pPr marL="7938" indent="0">
              <a:buNone/>
            </a:pPr>
            <a:endParaRPr lang="en-US" b="0" dirty="0">
              <a:latin typeface="Century Gothic" panose="020B0502020202020204" pitchFamily="34" charset="0"/>
            </a:endParaRPr>
          </a:p>
          <a:p>
            <a:pPr marL="7938" indent="0">
              <a:buNone/>
            </a:pPr>
            <a:r>
              <a:rPr lang="en-US" b="0" dirty="0" smtClean="0">
                <a:solidFill>
                  <a:srgbClr val="96BD0D"/>
                </a:solidFill>
                <a:latin typeface="Century Gothic" panose="020B0502020202020204" pitchFamily="34" charset="0"/>
              </a:rPr>
              <a:t>‘</a:t>
            </a:r>
            <a:r>
              <a:rPr lang="cs-CZ" b="0" dirty="0" smtClean="0">
                <a:solidFill>
                  <a:srgbClr val="96BD0D"/>
                </a:solidFill>
                <a:latin typeface="Century Gothic" panose="020B0502020202020204" pitchFamily="34" charset="0"/>
              </a:rPr>
              <a:t>Partnerská přejímající města</a:t>
            </a:r>
            <a:r>
              <a:rPr lang="en-US" b="0" dirty="0" smtClean="0">
                <a:solidFill>
                  <a:srgbClr val="96BD0D"/>
                </a:solidFill>
                <a:latin typeface="Century Gothic" panose="020B0502020202020204" pitchFamily="34" charset="0"/>
              </a:rPr>
              <a:t>’ </a:t>
            </a:r>
            <a:r>
              <a:rPr lang="cs-CZ" sz="2100" b="0" u="sng" dirty="0" smtClean="0">
                <a:latin typeface="Century Gothic" panose="020B0502020202020204" pitchFamily="34" charset="0"/>
              </a:rPr>
              <a:t>Porozumět</a:t>
            </a:r>
            <a:r>
              <a:rPr lang="en-US" sz="1800" b="0" u="sng" dirty="0" smtClean="0">
                <a:latin typeface="Century Gothic" panose="020B0502020202020204" pitchFamily="34" charset="0"/>
              </a:rPr>
              <a:t>&gt;</a:t>
            </a:r>
            <a:r>
              <a:rPr lang="cs-CZ" sz="2100" b="0" u="sng" dirty="0" smtClean="0">
                <a:latin typeface="Century Gothic" panose="020B0502020202020204" pitchFamily="34" charset="0"/>
              </a:rPr>
              <a:t>přizpůsobit</a:t>
            </a:r>
            <a:r>
              <a:rPr lang="en-US" sz="1800" b="0" u="sng" dirty="0" smtClean="0">
                <a:latin typeface="Century Gothic" panose="020B0502020202020204" pitchFamily="34" charset="0"/>
              </a:rPr>
              <a:t>&gt;</a:t>
            </a:r>
            <a:r>
              <a:rPr lang="cs-CZ" sz="2100" b="0" u="sng" dirty="0" smtClean="0">
                <a:latin typeface="Century Gothic" panose="020B0502020202020204" pitchFamily="34" charset="0"/>
              </a:rPr>
              <a:t>znovu využít </a:t>
            </a:r>
            <a:r>
              <a:rPr lang="cs-CZ" sz="2100" b="0" dirty="0" smtClean="0">
                <a:latin typeface="Century Gothic" panose="020B0502020202020204" pitchFamily="34" charset="0"/>
              </a:rPr>
              <a:t>dobrou praxi</a:t>
            </a:r>
          </a:p>
          <a:p>
            <a:pPr marL="7938" indent="0" algn="ctr">
              <a:buNone/>
            </a:pPr>
            <a:r>
              <a:rPr lang="en-US" sz="1600" b="0" dirty="0" smtClean="0">
                <a:latin typeface="Century Gothic" panose="020B0502020202020204" pitchFamily="34" charset="0"/>
              </a:rPr>
              <a:t>(</a:t>
            </a:r>
            <a:r>
              <a:rPr lang="cs-CZ" sz="1600" b="0" dirty="0" smtClean="0">
                <a:latin typeface="Century Gothic" panose="020B0502020202020204" pitchFamily="34" charset="0"/>
              </a:rPr>
              <a:t>Příklad z pilotní sítě Strava pro zelenou planetu </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Mollet</a:t>
            </a:r>
            <a:r>
              <a:rPr lang="en-US" sz="1600" b="0" dirty="0" smtClean="0">
                <a:latin typeface="Century Gothic" panose="020B0502020202020204" pitchFamily="34" charset="0"/>
              </a:rPr>
              <a:t> del </a:t>
            </a:r>
            <a:r>
              <a:rPr lang="en-US" sz="1600" b="0" dirty="0" err="1" smtClean="0">
                <a:latin typeface="Century Gothic" panose="020B0502020202020204" pitchFamily="34" charset="0"/>
              </a:rPr>
              <a:t>Vallès</a:t>
            </a:r>
            <a:r>
              <a:rPr lang="en-US" sz="1600" b="0" dirty="0" smtClean="0">
                <a:latin typeface="Century Gothic" panose="020B0502020202020204" pitchFamily="34" charset="0"/>
              </a:rPr>
              <a:t>)</a:t>
            </a:r>
            <a:endParaRPr lang="en-US" sz="1600" b="0" dirty="0">
              <a:latin typeface="Century Gothic" panose="020B0502020202020204" pitchFamily="34" charset="0"/>
            </a:endParaRPr>
          </a:p>
          <a:p>
            <a:pPr marL="7938" indent="0">
              <a:buNone/>
            </a:pPr>
            <a:endParaRPr lang="en-US" b="0" dirty="0" smtClean="0">
              <a:latin typeface="Century Gothic" panose="020B0502020202020204" pitchFamily="34" charset="0"/>
            </a:endParaRPr>
          </a:p>
          <a:p>
            <a:pPr marL="7938" indent="0">
              <a:buNone/>
            </a:pPr>
            <a:endParaRPr lang="en-US" b="0" dirty="0" smtClean="0">
              <a:latin typeface="Century Gothic" panose="020B0502020202020204" pitchFamily="34" charset="0"/>
            </a:endParaRPr>
          </a:p>
          <a:p>
            <a:pPr marL="7938" indent="0" algn="ctr">
              <a:spcAft>
                <a:spcPts val="600"/>
              </a:spcAft>
              <a:buNone/>
            </a:pPr>
            <a:r>
              <a:rPr lang="cs-CZ" b="0" dirty="0" smtClean="0">
                <a:solidFill>
                  <a:srgbClr val="AF1E75"/>
                </a:solidFill>
                <a:latin typeface="Century Gothic" panose="020B0502020202020204" pitchFamily="34" charset="0"/>
              </a:rPr>
              <a:t>DALŠÍ VÝHODY</a:t>
            </a:r>
            <a:r>
              <a:rPr lang="en-US" b="0" dirty="0" smtClean="0">
                <a:solidFill>
                  <a:srgbClr val="AF1E75"/>
                </a:solidFill>
                <a:latin typeface="Century Gothic" panose="020B0502020202020204" pitchFamily="34" charset="0"/>
              </a:rPr>
              <a:t>:</a:t>
            </a:r>
            <a:endParaRPr lang="cs-CZ" b="0" dirty="0" smtClean="0">
              <a:solidFill>
                <a:srgbClr val="AF1E75"/>
              </a:solidFill>
              <a:latin typeface="Century Gothic" panose="020B0502020202020204" pitchFamily="34" charset="0"/>
            </a:endParaRPr>
          </a:p>
          <a:p>
            <a:pPr marL="7938" indent="0" algn="ctr">
              <a:spcAft>
                <a:spcPts val="600"/>
              </a:spcAft>
              <a:buNone/>
            </a:pPr>
            <a:endParaRPr lang="en-US" b="0" dirty="0" smtClean="0">
              <a:solidFill>
                <a:srgbClr val="AF1E75"/>
              </a:solidFill>
              <a:latin typeface="Century Gothic" panose="020B0502020202020204" pitchFamily="34" charset="0"/>
            </a:endParaRPr>
          </a:p>
          <a:p>
            <a:pPr marL="7938" indent="0">
              <a:buNone/>
            </a:pPr>
            <a:r>
              <a:rPr lang="cs-CZ" sz="1500" dirty="0" smtClean="0">
                <a:solidFill>
                  <a:srgbClr val="35B3B8"/>
                </a:solidFill>
                <a:latin typeface="Century Gothic" panose="020B0502020202020204" pitchFamily="34" charset="0"/>
              </a:rPr>
              <a:t>MĚSTO S PŘÍKLADEM DOBRÉ PRAXE </a:t>
            </a:r>
            <a:endParaRPr lang="cs-CZ" sz="1500" dirty="0" smtClean="0">
              <a:solidFill>
                <a:srgbClr val="35B3B8"/>
              </a:solidFill>
              <a:latin typeface="Century Gothic" panose="020B0502020202020204" pitchFamily="34" charset="0"/>
            </a:endParaRPr>
          </a:p>
          <a:p>
            <a:pPr>
              <a:buFont typeface="Arial" panose="020B0604020202020204" pitchFamily="34" charset="0"/>
              <a:buChar char="•"/>
            </a:pPr>
            <a:r>
              <a:rPr lang="cs-CZ" sz="2100" b="0" dirty="0" smtClean="0">
                <a:latin typeface="Century Gothic" panose="020B0502020202020204" pitchFamily="34" charset="0"/>
              </a:rPr>
              <a:t>vylepší </a:t>
            </a:r>
            <a:r>
              <a:rPr lang="cs-CZ" sz="2100" b="0" dirty="0">
                <a:latin typeface="Century Gothic" panose="020B0502020202020204" pitchFamily="34" charset="0"/>
              </a:rPr>
              <a:t>svou vlastní metodiku</a:t>
            </a:r>
            <a:endParaRPr lang="en-US" sz="2100" b="0" dirty="0">
              <a:latin typeface="Century Gothic" panose="020B0502020202020204" pitchFamily="34" charset="0"/>
            </a:endParaRPr>
          </a:p>
          <a:p>
            <a:r>
              <a:rPr lang="cs-CZ" b="0" dirty="0">
                <a:latin typeface="Century Gothic" panose="020B0502020202020204" pitchFamily="34" charset="0"/>
              </a:rPr>
              <a:t>š</a:t>
            </a:r>
            <a:r>
              <a:rPr lang="cs-CZ" b="0" dirty="0" smtClean="0">
                <a:latin typeface="Century Gothic" panose="020B0502020202020204" pitchFamily="34" charset="0"/>
              </a:rPr>
              <a:t>irší uznání potenciálu k přenosu a</a:t>
            </a:r>
            <a:r>
              <a:rPr lang="en-US" b="0" dirty="0" smtClean="0">
                <a:latin typeface="Century Gothic" panose="020B0502020202020204" pitchFamily="34" charset="0"/>
              </a:rPr>
              <a:t> </a:t>
            </a:r>
            <a:r>
              <a:rPr lang="cs-CZ" b="0" dirty="0" smtClean="0">
                <a:latin typeface="Century Gothic" panose="020B0502020202020204" pitchFamily="34" charset="0"/>
              </a:rPr>
              <a:t>lepší propagace</a:t>
            </a:r>
            <a:endParaRPr lang="en-US" sz="1500" b="0" dirty="0" smtClean="0">
              <a:solidFill>
                <a:srgbClr val="35B3B8"/>
              </a:solidFill>
              <a:latin typeface="Century Gothic" panose="020B0502020202020204" pitchFamily="34" charset="0"/>
            </a:endParaRPr>
          </a:p>
          <a:p>
            <a:pPr marL="7938" indent="0">
              <a:buNone/>
            </a:pPr>
            <a:r>
              <a:rPr lang="cs-CZ" sz="1500" dirty="0" smtClean="0">
                <a:solidFill>
                  <a:srgbClr val="96BD0D"/>
                </a:solidFill>
                <a:latin typeface="Century Gothic" panose="020B0502020202020204" pitchFamily="34" charset="0"/>
              </a:rPr>
              <a:t>PARTNERSKÁ PŘEJÍMAJÍCÍ MĚSTA</a:t>
            </a:r>
            <a:endParaRPr lang="en-US" sz="1500" dirty="0">
              <a:solidFill>
                <a:srgbClr val="96BD0D"/>
              </a:solidFill>
              <a:latin typeface="Century Gothic" panose="020B0502020202020204" pitchFamily="34" charset="0"/>
            </a:endParaRPr>
          </a:p>
          <a:p>
            <a:r>
              <a:rPr lang="cs-CZ" b="0" dirty="0">
                <a:latin typeface="Century Gothic" panose="020B0502020202020204" pitchFamily="34" charset="0"/>
              </a:rPr>
              <a:t>v</a:t>
            </a:r>
            <a:r>
              <a:rPr lang="cs-CZ" b="0" dirty="0" smtClean="0">
                <a:latin typeface="Century Gothic" panose="020B0502020202020204" pitchFamily="34" charset="0"/>
              </a:rPr>
              <a:t>ytvářejí diář se zkušenostmi přenosu </a:t>
            </a:r>
            <a:r>
              <a:rPr lang="en-US" b="0" dirty="0" smtClean="0">
                <a:latin typeface="Century Gothic" panose="020B0502020202020204" pitchFamily="34" charset="0"/>
              </a:rPr>
              <a:t>&gt; experiment</a:t>
            </a:r>
            <a:r>
              <a:rPr lang="cs-CZ" b="0" dirty="0" smtClean="0">
                <a:latin typeface="Century Gothic" panose="020B0502020202020204" pitchFamily="34" charset="0"/>
              </a:rPr>
              <a:t>ují</a:t>
            </a:r>
            <a:endParaRPr lang="en-US" b="0" dirty="0">
              <a:latin typeface="Century Gothic" panose="020B0502020202020204" pitchFamily="34" charset="0"/>
            </a:endParaRPr>
          </a:p>
          <a:p>
            <a:r>
              <a:rPr lang="cs-CZ" b="0" dirty="0">
                <a:latin typeface="Century Gothic" panose="020B0502020202020204" pitchFamily="34" charset="0"/>
              </a:rPr>
              <a:t>z</a:t>
            </a:r>
            <a:r>
              <a:rPr lang="cs-CZ" b="0" dirty="0" smtClean="0">
                <a:latin typeface="Century Gothic" panose="020B0502020202020204" pitchFamily="34" charset="0"/>
              </a:rPr>
              <a:t>lepšování schopností v oblasti rozvoje měst</a:t>
            </a:r>
            <a:endParaRPr lang="en-US" b="0" dirty="0" smtClean="0">
              <a:latin typeface="Century Gothic" panose="020B0502020202020204" pitchFamily="34" charset="0"/>
            </a:endParaRPr>
          </a:p>
          <a:p>
            <a:pPr marL="7938" indent="0">
              <a:buNone/>
            </a:pPr>
            <a:endParaRPr lang="en-US" b="0" dirty="0" smtClean="0">
              <a:latin typeface="Century Gothic" panose="020B0502020202020204" pitchFamily="34" charset="0"/>
            </a:endParaRPr>
          </a:p>
        </p:txBody>
      </p:sp>
      <p:sp>
        <p:nvSpPr>
          <p:cNvPr id="7" name="Titre 6"/>
          <p:cNvSpPr>
            <a:spLocks noGrp="1"/>
          </p:cNvSpPr>
          <p:nvPr>
            <p:ph type="title"/>
          </p:nvPr>
        </p:nvSpPr>
        <p:spPr>
          <a:xfrm>
            <a:off x="674284" y="1479962"/>
            <a:ext cx="7704000" cy="492443"/>
          </a:xfrm>
        </p:spPr>
        <p:txBody>
          <a:bodyPr/>
          <a:lstStyle/>
          <a:p>
            <a:r>
              <a:rPr lang="cs-CZ" dirty="0" smtClean="0">
                <a:solidFill>
                  <a:srgbClr val="C4007B"/>
                </a:solidFill>
                <a:latin typeface="Century Gothic" panose="020B0502020202020204" pitchFamily="34" charset="0"/>
              </a:rPr>
              <a:t>Co je síť přenosu?</a:t>
            </a:r>
            <a:endParaRPr lang="en-US" dirty="0">
              <a:solidFill>
                <a:srgbClr val="C4007B"/>
              </a:solidFill>
              <a:latin typeface="Century Gothic" panose="020B0502020202020204" pitchFamily="34" charset="0"/>
            </a:endParaRPr>
          </a:p>
        </p:txBody>
      </p:sp>
    </p:spTree>
    <p:extLst>
      <p:ext uri="{BB962C8B-B14F-4D97-AF65-F5344CB8AC3E}">
        <p14:creationId xmlns:p14="http://schemas.microsoft.com/office/powerpoint/2010/main" val="2735290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69180" y="3658401"/>
            <a:ext cx="3467099" cy="1508105"/>
          </a:xfrm>
        </p:spPr>
        <p:txBody>
          <a:bodyPr/>
          <a:lstStyle/>
          <a:p>
            <a:pPr algn="ctr"/>
            <a:r>
              <a:rPr lang="cs-CZ" sz="2800" dirty="0" smtClean="0"/>
              <a:t>VÝZVA PRO PŘÍKLADY DOBRÉ PRAXE</a:t>
            </a:r>
            <a:r>
              <a:rPr lang="en-GB" dirty="0" smtClean="0"/>
              <a:t/>
            </a:r>
            <a:br>
              <a:rPr lang="en-GB" dirty="0" smtClean="0"/>
            </a:br>
            <a:r>
              <a:rPr lang="cs-CZ" sz="1400" b="0" dirty="0" err="1" smtClean="0"/>
              <a:t>pROSINEC</a:t>
            </a:r>
            <a:r>
              <a:rPr lang="en-GB" sz="1400" b="0" dirty="0" smtClean="0"/>
              <a:t> 2016</a:t>
            </a:r>
            <a:endParaRPr lang="en-GB" sz="1400" b="0" dirty="0"/>
          </a:p>
        </p:txBody>
      </p:sp>
    </p:spTree>
    <p:extLst>
      <p:ext uri="{BB962C8B-B14F-4D97-AF65-F5344CB8AC3E}">
        <p14:creationId xmlns:p14="http://schemas.microsoft.com/office/powerpoint/2010/main" val="1850448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79999"/>
            <a:ext cx="3552781" cy="232245"/>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20</a:t>
            </a:fld>
            <a:endParaRPr lang="fr-FR" dirty="0"/>
          </a:p>
        </p:txBody>
      </p:sp>
      <p:sp>
        <p:nvSpPr>
          <p:cNvPr id="6" name="Espace réservé du texte 5"/>
          <p:cNvSpPr>
            <a:spLocks noGrp="1"/>
          </p:cNvSpPr>
          <p:nvPr>
            <p:ph type="body" sz="quarter" idx="13"/>
          </p:nvPr>
        </p:nvSpPr>
        <p:spPr>
          <a:xfrm>
            <a:off x="1215300" y="2414363"/>
            <a:ext cx="6861900" cy="3186677"/>
          </a:xfrm>
        </p:spPr>
        <p:txBody>
          <a:bodyPr>
            <a:normAutofit fontScale="85000" lnSpcReduction="20000"/>
          </a:bodyPr>
          <a:lstStyle/>
          <a:p>
            <a:r>
              <a:rPr lang="cs-CZ" b="0" u="sng" dirty="0" smtClean="0">
                <a:solidFill>
                  <a:schemeClr val="tx1"/>
                </a:solidFill>
                <a:latin typeface="Century Gothic" panose="020B0502020202020204" pitchFamily="34" charset="0"/>
              </a:rPr>
              <a:t>Vyplňte žádost online </a:t>
            </a:r>
            <a:r>
              <a:rPr lang="en-US" sz="1500" b="0" dirty="0" smtClean="0">
                <a:solidFill>
                  <a:schemeClr val="tx1"/>
                </a:solidFill>
                <a:latin typeface="Century Gothic" panose="020B0502020202020204" pitchFamily="34" charset="0"/>
              </a:rPr>
              <a:t>(</a:t>
            </a:r>
            <a:r>
              <a:rPr lang="cs-CZ" sz="1500" b="0" dirty="0" smtClean="0">
                <a:solidFill>
                  <a:schemeClr val="tx1"/>
                </a:solidFill>
                <a:latin typeface="Century Gothic" panose="020B0502020202020204" pitchFamily="34" charset="0"/>
              </a:rPr>
              <a:t>odkaz</a:t>
            </a:r>
            <a:r>
              <a:rPr lang="en-US" sz="1500" b="0" dirty="0" smtClean="0">
                <a:solidFill>
                  <a:schemeClr val="tx1"/>
                </a:solidFill>
                <a:latin typeface="Century Gothic" panose="020B0502020202020204" pitchFamily="34" charset="0"/>
              </a:rPr>
              <a:t>: </a:t>
            </a:r>
            <a:r>
              <a:rPr lang="cs-CZ" sz="1500" b="0" dirty="0" smtClean="0">
                <a:solidFill>
                  <a:schemeClr val="tx1"/>
                </a:solidFill>
                <a:latin typeface="Century Gothic" panose="020B0502020202020204" pitchFamily="34" charset="0"/>
                <a:hlinkClick r:id="rId2"/>
              </a:rPr>
              <a:t>zde</a:t>
            </a:r>
            <a:r>
              <a:rPr lang="en-US" sz="1500" b="0" dirty="0" smtClean="0">
                <a:solidFill>
                  <a:schemeClr val="tx1"/>
                </a:solidFill>
                <a:latin typeface="Century Gothic" panose="020B0502020202020204" pitchFamily="34" charset="0"/>
              </a:rPr>
              <a:t>)</a:t>
            </a:r>
            <a:endParaRPr lang="en-US" sz="1500" b="0" dirty="0">
              <a:solidFill>
                <a:schemeClr val="tx1"/>
              </a:solidFill>
              <a:latin typeface="Century Gothic" panose="020B0502020202020204" pitchFamily="34" charset="0"/>
            </a:endParaRPr>
          </a:p>
          <a:p>
            <a:pPr marL="7938" indent="0" algn="ctr">
              <a:lnSpc>
                <a:spcPct val="150000"/>
              </a:lnSpc>
              <a:buNone/>
            </a:pPr>
            <a:r>
              <a:rPr lang="en-US" b="0" dirty="0">
                <a:latin typeface="Century Gothic" panose="020B0502020202020204" pitchFamily="34" charset="0"/>
              </a:rPr>
              <a:t>13 </a:t>
            </a:r>
            <a:r>
              <a:rPr lang="cs-CZ" b="0" dirty="0" smtClean="0">
                <a:latin typeface="Century Gothic" panose="020B0502020202020204" pitchFamily="34" charset="0"/>
              </a:rPr>
              <a:t>otázek</a:t>
            </a:r>
            <a:endParaRPr lang="en-US" b="0" dirty="0" smtClean="0">
              <a:latin typeface="Century Gothic" panose="020B0502020202020204" pitchFamily="34" charset="0"/>
            </a:endParaRPr>
          </a:p>
          <a:p>
            <a:pPr marL="7938" indent="0" algn="ctr">
              <a:buNone/>
            </a:pPr>
            <a:endParaRPr lang="en-US" b="0" dirty="0">
              <a:latin typeface="Century Gothic" panose="020B0502020202020204" pitchFamily="34" charset="0"/>
            </a:endParaRPr>
          </a:p>
          <a:p>
            <a:r>
              <a:rPr lang="cs-CZ" b="0" u="sng" dirty="0" smtClean="0">
                <a:solidFill>
                  <a:schemeClr val="tx1"/>
                </a:solidFill>
                <a:latin typeface="Century Gothic" panose="020B0502020202020204" pitchFamily="34" charset="0"/>
              </a:rPr>
              <a:t>Zkompletujte podpůrné materiály:</a:t>
            </a:r>
            <a:endParaRPr lang="en-US" b="0" dirty="0" smtClean="0">
              <a:solidFill>
                <a:schemeClr val="tx1"/>
              </a:solidFill>
              <a:latin typeface="Century Gothic" panose="020B0502020202020204" pitchFamily="34" charset="0"/>
            </a:endParaRPr>
          </a:p>
          <a:p>
            <a:pPr marL="7938" indent="0">
              <a:buNone/>
            </a:pPr>
            <a:r>
              <a:rPr lang="en-US" sz="1500" b="0" dirty="0" smtClean="0">
                <a:solidFill>
                  <a:schemeClr val="tx1"/>
                </a:solidFill>
                <a:latin typeface="Century Gothic" panose="020B0502020202020204" pitchFamily="34" charset="0"/>
              </a:rPr>
              <a:t>(</a:t>
            </a:r>
            <a:r>
              <a:rPr lang="cs-CZ" sz="1500" b="0" dirty="0" smtClean="0">
                <a:solidFill>
                  <a:schemeClr val="tx1"/>
                </a:solidFill>
                <a:latin typeface="Century Gothic" panose="020B0502020202020204" pitchFamily="34" charset="0"/>
              </a:rPr>
              <a:t>zašlete na email</a:t>
            </a:r>
            <a:r>
              <a:rPr lang="en-US" sz="1500" b="0" dirty="0" smtClean="0">
                <a:solidFill>
                  <a:schemeClr val="tx1"/>
                </a:solidFill>
                <a:latin typeface="Century Gothic" panose="020B0502020202020204" pitchFamily="34" charset="0"/>
              </a:rPr>
              <a:t>- goodpracticecall@urbact.eu)</a:t>
            </a:r>
            <a:endParaRPr lang="en-US" sz="1500" b="0" dirty="0">
              <a:solidFill>
                <a:schemeClr val="tx1"/>
              </a:solidFill>
              <a:latin typeface="Century Gothic" panose="020B0502020202020204" pitchFamily="34" charset="0"/>
            </a:endParaRPr>
          </a:p>
          <a:p>
            <a:pPr marL="7938" indent="0">
              <a:buNone/>
            </a:pPr>
            <a:endParaRPr lang="en-US" b="0" u="sng" dirty="0" smtClean="0">
              <a:solidFill>
                <a:schemeClr val="tx1"/>
              </a:solidFill>
              <a:latin typeface="Century Gothic" panose="020B0502020202020204" pitchFamily="34" charset="0"/>
            </a:endParaRPr>
          </a:p>
          <a:p>
            <a:pPr marL="7938" indent="0">
              <a:lnSpc>
                <a:spcPct val="150000"/>
              </a:lnSpc>
              <a:spcBef>
                <a:spcPts val="600"/>
              </a:spcBef>
              <a:buNone/>
            </a:pPr>
            <a:r>
              <a:rPr lang="cs-CZ" b="0" dirty="0" smtClean="0">
                <a:solidFill>
                  <a:srgbClr val="35B3B8"/>
                </a:solidFill>
                <a:latin typeface="Century Gothic" panose="020B0502020202020204" pitchFamily="34" charset="0"/>
              </a:rPr>
              <a:t>POVINNÉ</a:t>
            </a:r>
            <a:r>
              <a:rPr lang="en-US" b="0" dirty="0" smtClean="0">
                <a:solidFill>
                  <a:srgbClr val="35B3B8"/>
                </a:solidFill>
                <a:latin typeface="Century Gothic" panose="020B0502020202020204" pitchFamily="34" charset="0"/>
              </a:rPr>
              <a:t>: </a:t>
            </a:r>
            <a:r>
              <a:rPr lang="cs-CZ" b="0" dirty="0">
                <a:latin typeface="Century Gothic" panose="020B0502020202020204" pitchFamily="34" charset="0"/>
              </a:rPr>
              <a:t>Shrnutí dobré praxe (cca </a:t>
            </a:r>
            <a:r>
              <a:rPr lang="cs-CZ" b="0" dirty="0" smtClean="0">
                <a:latin typeface="Century Gothic" panose="020B0502020202020204" pitchFamily="34" charset="0"/>
              </a:rPr>
              <a:t>5000 znaků)</a:t>
            </a:r>
            <a:endParaRPr lang="en-US" b="0" dirty="0">
              <a:latin typeface="Century Gothic" panose="020B0502020202020204" pitchFamily="34" charset="0"/>
            </a:endParaRPr>
          </a:p>
          <a:p>
            <a:pPr marL="7938" indent="0">
              <a:lnSpc>
                <a:spcPct val="150000"/>
              </a:lnSpc>
              <a:spcBef>
                <a:spcPts val="600"/>
              </a:spcBef>
              <a:buNone/>
            </a:pPr>
            <a:r>
              <a:rPr lang="cs-CZ" b="0" dirty="0" smtClean="0">
                <a:solidFill>
                  <a:srgbClr val="35B3B8"/>
                </a:solidFill>
                <a:latin typeface="Century Gothic" panose="020B0502020202020204" pitchFamily="34" charset="0"/>
              </a:rPr>
              <a:t>POVINNÉ</a:t>
            </a:r>
            <a:r>
              <a:rPr lang="en-US" b="0" dirty="0" smtClean="0">
                <a:latin typeface="Century Gothic" panose="020B0502020202020204" pitchFamily="34" charset="0"/>
              </a:rPr>
              <a:t>: </a:t>
            </a:r>
            <a:r>
              <a:rPr lang="cs-CZ" b="0" dirty="0" smtClean="0">
                <a:latin typeface="Century Gothic" panose="020B0502020202020204" pitchFamily="34" charset="0"/>
              </a:rPr>
              <a:t>2 fotografie dobré praxe</a:t>
            </a:r>
          </a:p>
          <a:p>
            <a:pPr marL="7938" indent="0">
              <a:lnSpc>
                <a:spcPct val="150000"/>
              </a:lnSpc>
              <a:spcBef>
                <a:spcPts val="600"/>
              </a:spcBef>
              <a:buNone/>
            </a:pPr>
            <a:r>
              <a:rPr lang="cs-CZ" b="0" dirty="0" smtClean="0">
                <a:solidFill>
                  <a:srgbClr val="96BD0D"/>
                </a:solidFill>
                <a:latin typeface="Century Gothic" panose="020B0502020202020204" pitchFamily="34" charset="0"/>
              </a:rPr>
              <a:t>DOBROVOLNÉ</a:t>
            </a:r>
            <a:r>
              <a:rPr lang="en-US" b="0" dirty="0" smtClean="0">
                <a:solidFill>
                  <a:srgbClr val="96BD0D"/>
                </a:solidFill>
                <a:latin typeface="Century Gothic" panose="020B0502020202020204" pitchFamily="34" charset="0"/>
              </a:rPr>
              <a:t>: </a:t>
            </a:r>
            <a:r>
              <a:rPr lang="cs-CZ" b="0" dirty="0">
                <a:latin typeface="Century Gothic" panose="020B0502020202020204" pitchFamily="34" charset="0"/>
              </a:rPr>
              <a:t>krátké dokumenty, </a:t>
            </a:r>
            <a:r>
              <a:rPr lang="cs-CZ" b="0" dirty="0" smtClean="0">
                <a:latin typeface="Century Gothic" panose="020B0502020202020204" pitchFamily="34" charset="0"/>
              </a:rPr>
              <a:t>informační grafické materiály, videa atd. </a:t>
            </a:r>
            <a:endParaRPr lang="en-US" b="0" dirty="0">
              <a:latin typeface="Century Gothic" panose="020B0502020202020204" pitchFamily="34" charset="0"/>
            </a:endParaRPr>
          </a:p>
        </p:txBody>
      </p:sp>
      <p:sp>
        <p:nvSpPr>
          <p:cNvPr id="7" name="Titre 6"/>
          <p:cNvSpPr>
            <a:spLocks noGrp="1"/>
          </p:cNvSpPr>
          <p:nvPr>
            <p:ph type="title"/>
          </p:nvPr>
        </p:nvSpPr>
        <p:spPr>
          <a:xfrm>
            <a:off x="625118" y="944967"/>
            <a:ext cx="7704000" cy="984885"/>
          </a:xfrm>
        </p:spPr>
        <p:txBody>
          <a:bodyPr/>
          <a:lstStyle/>
          <a:p>
            <a:r>
              <a:rPr lang="cs-CZ" dirty="0" smtClean="0">
                <a:solidFill>
                  <a:srgbClr val="C4007B"/>
                </a:solidFill>
                <a:latin typeface="Century Gothic" panose="020B0502020202020204" pitchFamily="34" charset="0"/>
              </a:rPr>
              <a:t>Jak podat žádost do výzvy pro příklady dobrých praxí? </a:t>
            </a:r>
            <a:endParaRPr lang="en-GB" dirty="0">
              <a:solidFill>
                <a:srgbClr val="C4007B"/>
              </a:solidFill>
              <a:latin typeface="Century Gothic" panose="020B0502020202020204" pitchFamily="34" charset="0"/>
            </a:endParaRPr>
          </a:p>
        </p:txBody>
      </p:sp>
    </p:spTree>
    <p:extLst>
      <p:ext uri="{BB962C8B-B14F-4D97-AF65-F5344CB8AC3E}">
        <p14:creationId xmlns:p14="http://schemas.microsoft.com/office/powerpoint/2010/main" val="366622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79999"/>
            <a:ext cx="3350763" cy="219039"/>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21</a:t>
            </a:fld>
            <a:endParaRPr lang="fr-FR" dirty="0"/>
          </a:p>
        </p:txBody>
      </p:sp>
      <p:sp>
        <p:nvSpPr>
          <p:cNvPr id="6" name="Espace réservé du texte 5"/>
          <p:cNvSpPr>
            <a:spLocks noGrp="1"/>
          </p:cNvSpPr>
          <p:nvPr>
            <p:ph type="body" sz="quarter" idx="13"/>
          </p:nvPr>
        </p:nvSpPr>
        <p:spPr>
          <a:xfrm>
            <a:off x="1215300" y="2414363"/>
            <a:ext cx="7208704" cy="3186677"/>
          </a:xfrm>
        </p:spPr>
        <p:txBody>
          <a:bodyPr>
            <a:normAutofit/>
          </a:bodyPr>
          <a:lstStyle/>
          <a:p>
            <a:r>
              <a:rPr lang="cs-CZ" b="0" u="sng" dirty="0" smtClean="0">
                <a:solidFill>
                  <a:schemeClr val="tx1"/>
                </a:solidFill>
                <a:latin typeface="Century Gothic" panose="020B0502020202020204" pitchFamily="34" charset="0"/>
              </a:rPr>
              <a:t>Hodnotící komise</a:t>
            </a:r>
            <a:r>
              <a:rPr lang="en-US" b="0" u="sng" dirty="0" smtClean="0">
                <a:solidFill>
                  <a:schemeClr val="tx1"/>
                </a:solidFill>
                <a:latin typeface="Century Gothic" panose="020B0502020202020204" pitchFamily="34" charset="0"/>
              </a:rPr>
              <a:t>: </a:t>
            </a:r>
          </a:p>
          <a:p>
            <a:pPr>
              <a:buFont typeface="Arial" panose="020B0604020202020204" pitchFamily="34" charset="0"/>
              <a:buChar char="•"/>
            </a:pPr>
            <a:r>
              <a:rPr lang="cs-CZ" b="0" dirty="0" smtClean="0">
                <a:latin typeface="Century Gothic" panose="020B0502020202020204" pitchFamily="34" charset="0"/>
              </a:rPr>
              <a:t>Programoví experti OP </a:t>
            </a:r>
            <a:r>
              <a:rPr lang="en-US" b="0" dirty="0" smtClean="0">
                <a:latin typeface="Century Gothic" panose="020B0502020202020204" pitchFamily="34" charset="0"/>
              </a:rPr>
              <a:t>URBACT, </a:t>
            </a:r>
          </a:p>
          <a:p>
            <a:pPr>
              <a:buFont typeface="Arial" panose="020B0604020202020204" pitchFamily="34" charset="0"/>
              <a:buChar char="•"/>
            </a:pPr>
            <a:r>
              <a:rPr lang="cs-CZ" b="0" dirty="0" smtClean="0">
                <a:latin typeface="Century Gothic" panose="020B0502020202020204" pitchFamily="34" charset="0"/>
              </a:rPr>
              <a:t>Zástupci sekretariátu OP URBACT</a:t>
            </a:r>
            <a:r>
              <a:rPr lang="en-US" b="0" dirty="0" smtClean="0">
                <a:latin typeface="Century Gothic" panose="020B0502020202020204" pitchFamily="34" charset="0"/>
              </a:rPr>
              <a:t>, </a:t>
            </a:r>
          </a:p>
          <a:p>
            <a:pPr>
              <a:buFont typeface="Arial" panose="020B0604020202020204" pitchFamily="34" charset="0"/>
              <a:buChar char="•"/>
            </a:pPr>
            <a:r>
              <a:rPr lang="cs-CZ" b="0" dirty="0" smtClean="0">
                <a:latin typeface="Century Gothic" panose="020B0502020202020204" pitchFamily="34" charset="0"/>
              </a:rPr>
              <a:t>Nezávislí externí poradci</a:t>
            </a:r>
            <a:r>
              <a:rPr lang="en-US" b="0" dirty="0" smtClean="0">
                <a:latin typeface="Century Gothic" panose="020B0502020202020204" pitchFamily="34" charset="0"/>
              </a:rPr>
              <a:t> </a:t>
            </a:r>
            <a:r>
              <a:rPr lang="en-US" sz="1400" b="0" dirty="0" smtClean="0">
                <a:latin typeface="Century Gothic" panose="020B0502020202020204" pitchFamily="34" charset="0"/>
              </a:rPr>
              <a:t>(</a:t>
            </a:r>
            <a:r>
              <a:rPr lang="en-US" sz="1400" b="0" dirty="0" err="1">
                <a:latin typeface="Century Gothic" panose="020B0502020202020204" pitchFamily="34" charset="0"/>
              </a:rPr>
              <a:t>CeMR</a:t>
            </a:r>
            <a:r>
              <a:rPr lang="en-US" sz="1400" b="0" dirty="0">
                <a:latin typeface="Century Gothic" panose="020B0502020202020204" pitchFamily="34" charset="0"/>
              </a:rPr>
              <a:t>, </a:t>
            </a:r>
            <a:r>
              <a:rPr lang="en-US" sz="1400" b="0" dirty="0" err="1">
                <a:latin typeface="Century Gothic" panose="020B0502020202020204" pitchFamily="34" charset="0"/>
              </a:rPr>
              <a:t>Eurocities</a:t>
            </a:r>
            <a:r>
              <a:rPr lang="en-US" sz="1400" b="0" dirty="0">
                <a:latin typeface="Century Gothic" panose="020B0502020202020204" pitchFamily="34" charset="0"/>
              </a:rPr>
              <a:t>, </a:t>
            </a:r>
            <a:r>
              <a:rPr lang="en-US" sz="1400" b="0" dirty="0" smtClean="0">
                <a:latin typeface="Century Gothic" panose="020B0502020202020204" pitchFamily="34" charset="0"/>
              </a:rPr>
              <a:t>COR, ICLEI, </a:t>
            </a:r>
            <a:r>
              <a:rPr lang="en-US" sz="1400" b="0" dirty="0" err="1" smtClean="0">
                <a:latin typeface="Century Gothic" panose="020B0502020202020204" pitchFamily="34" charset="0"/>
              </a:rPr>
              <a:t>etc</a:t>
            </a:r>
            <a:r>
              <a:rPr lang="en-US" sz="1400" b="0" dirty="0" smtClean="0">
                <a:latin typeface="Century Gothic" panose="020B0502020202020204" pitchFamily="34" charset="0"/>
              </a:rPr>
              <a:t>)</a:t>
            </a:r>
            <a:endParaRPr lang="en-US" sz="1400" b="0" dirty="0">
              <a:latin typeface="Century Gothic" panose="020B0502020202020204" pitchFamily="34" charset="0"/>
            </a:endParaRPr>
          </a:p>
          <a:p>
            <a:endParaRPr lang="en-US" b="0" dirty="0">
              <a:solidFill>
                <a:schemeClr val="tx1"/>
              </a:solidFill>
              <a:latin typeface="Century Gothic" panose="020B0502020202020204" pitchFamily="34" charset="0"/>
            </a:endParaRPr>
          </a:p>
          <a:p>
            <a:r>
              <a:rPr lang="cs-CZ" b="0" u="sng" dirty="0" smtClean="0">
                <a:solidFill>
                  <a:schemeClr val="tx1"/>
                </a:solidFill>
                <a:latin typeface="Century Gothic" panose="020B0502020202020204" pitchFamily="34" charset="0"/>
              </a:rPr>
              <a:t>Schválení monitorovacím výborem </a:t>
            </a:r>
          </a:p>
          <a:p>
            <a:pPr>
              <a:buFont typeface="Arial" panose="020B0604020202020204" pitchFamily="34" charset="0"/>
              <a:buChar char="•"/>
            </a:pPr>
            <a:r>
              <a:rPr lang="cs-CZ" b="0" dirty="0" smtClean="0">
                <a:latin typeface="Century Gothic" panose="020B0502020202020204" pitchFamily="34" charset="0"/>
              </a:rPr>
              <a:t>Žadatelé budou informováni o výsledcích do konce května</a:t>
            </a:r>
            <a:endParaRPr lang="en-US" b="0" dirty="0">
              <a:latin typeface="Century Gothic" panose="020B0502020202020204" pitchFamily="34" charset="0"/>
            </a:endParaRPr>
          </a:p>
        </p:txBody>
      </p:sp>
      <p:sp>
        <p:nvSpPr>
          <p:cNvPr id="7" name="Titre 6"/>
          <p:cNvSpPr>
            <a:spLocks noGrp="1"/>
          </p:cNvSpPr>
          <p:nvPr>
            <p:ph type="title"/>
          </p:nvPr>
        </p:nvSpPr>
        <p:spPr>
          <a:xfrm>
            <a:off x="720004" y="1540921"/>
            <a:ext cx="7704000" cy="492443"/>
          </a:xfrm>
        </p:spPr>
        <p:txBody>
          <a:bodyPr/>
          <a:lstStyle/>
          <a:p>
            <a:r>
              <a:rPr lang="cs-CZ" dirty="0" smtClean="0">
                <a:solidFill>
                  <a:srgbClr val="C4007B"/>
                </a:solidFill>
                <a:latin typeface="Century Gothic" panose="020B0502020202020204" pitchFamily="34" charset="0"/>
              </a:rPr>
              <a:t>Hodnocení žádostí</a:t>
            </a:r>
            <a:endParaRPr lang="en-GB" dirty="0">
              <a:solidFill>
                <a:srgbClr val="C4007B"/>
              </a:solidFill>
              <a:latin typeface="Century Gothic" panose="020B0502020202020204" pitchFamily="34" charset="0"/>
            </a:endParaRPr>
          </a:p>
        </p:txBody>
      </p:sp>
    </p:spTree>
    <p:extLst>
      <p:ext uri="{BB962C8B-B14F-4D97-AF65-F5344CB8AC3E}">
        <p14:creationId xmlns:p14="http://schemas.microsoft.com/office/powerpoint/2010/main" val="1814348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necteur droit avec flèche 41"/>
          <p:cNvCxnSpPr>
            <a:stCxn id="3" idx="4"/>
          </p:cNvCxnSpPr>
          <p:nvPr/>
        </p:nvCxnSpPr>
        <p:spPr>
          <a:xfrm flipH="1">
            <a:off x="2034541" y="2841095"/>
            <a:ext cx="636010" cy="1094773"/>
          </a:xfrm>
          <a:prstGeom prst="straightConnector1">
            <a:avLst/>
          </a:prstGeom>
          <a:ln w="15875">
            <a:solidFill>
              <a:srgbClr val="C4007B">
                <a:alpha val="86000"/>
              </a:srgbClr>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36" name="OTLSHAPE_T_b913621e50d24b94b80ebd75a057fe4c_Shape"/>
          <p:cNvSpPr/>
          <p:nvPr>
            <p:custDataLst>
              <p:tags r:id="rId1"/>
            </p:custDataLst>
          </p:nvPr>
        </p:nvSpPr>
        <p:spPr>
          <a:xfrm>
            <a:off x="2127385" y="3000044"/>
            <a:ext cx="631056" cy="303167"/>
          </a:xfrm>
          <a:prstGeom prst="rect">
            <a:avLst/>
          </a:prstGeom>
          <a:solidFill>
            <a:srgbClr val="00B050">
              <a:alpha val="16000"/>
            </a:srgbClr>
          </a:solidFill>
          <a:ln w="12700" cap="flat" cmpd="sng" algn="ctr">
            <a:noFill/>
            <a:prstDash val="solid"/>
            <a:miter lim="800000"/>
          </a:ln>
          <a:effectLst>
            <a:outerShdw>
              <a:scrgbClr r="0" g="0" b="0">
                <a:alpha val="50000"/>
              </a:scrgbClr>
            </a:outerShdw>
          </a:effectLst>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 name="Espace réservé du pied de page 3"/>
          <p:cNvSpPr>
            <a:spLocks noGrp="1"/>
          </p:cNvSpPr>
          <p:nvPr>
            <p:ph type="ftr" sz="quarter" idx="3"/>
          </p:nvPr>
        </p:nvSpPr>
        <p:spPr>
          <a:xfrm>
            <a:off x="359999" y="6479999"/>
            <a:ext cx="3308233" cy="216259"/>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22</a:t>
            </a:fld>
            <a:endParaRPr lang="fr-FR" dirty="0"/>
          </a:p>
        </p:txBody>
      </p:sp>
      <p:sp>
        <p:nvSpPr>
          <p:cNvPr id="7" name="Titre 6"/>
          <p:cNvSpPr>
            <a:spLocks noGrp="1"/>
          </p:cNvSpPr>
          <p:nvPr>
            <p:ph type="title"/>
          </p:nvPr>
        </p:nvSpPr>
        <p:spPr>
          <a:xfrm>
            <a:off x="415204" y="1335181"/>
            <a:ext cx="7704000" cy="492443"/>
          </a:xfrm>
        </p:spPr>
        <p:txBody>
          <a:bodyPr/>
          <a:lstStyle/>
          <a:p>
            <a:r>
              <a:rPr lang="cs-CZ" dirty="0" smtClean="0">
                <a:solidFill>
                  <a:srgbClr val="C4007B"/>
                </a:solidFill>
                <a:latin typeface="Century Gothic" panose="020B0502020202020204" pitchFamily="34" charset="0"/>
              </a:rPr>
              <a:t>Harmonogram</a:t>
            </a:r>
            <a:endParaRPr lang="en-GB" dirty="0">
              <a:solidFill>
                <a:srgbClr val="C4007B"/>
              </a:solidFill>
              <a:latin typeface="Century Gothic" panose="020B0502020202020204" pitchFamily="34" charset="0"/>
            </a:endParaRPr>
          </a:p>
        </p:txBody>
      </p:sp>
      <p:sp>
        <p:nvSpPr>
          <p:cNvPr id="8" name="OTLSHAPE_T_b913621e50d24b94b80ebd75a057fe4c_Shape"/>
          <p:cNvSpPr/>
          <p:nvPr>
            <p:custDataLst>
              <p:tags r:id="rId2"/>
            </p:custDataLst>
          </p:nvPr>
        </p:nvSpPr>
        <p:spPr>
          <a:xfrm>
            <a:off x="6010824" y="2992492"/>
            <a:ext cx="1944456" cy="303167"/>
          </a:xfrm>
          <a:prstGeom prst="rect">
            <a:avLst/>
          </a:prstGeom>
          <a:solidFill>
            <a:srgbClr val="00B050">
              <a:alpha val="50000"/>
            </a:srgbClr>
          </a:solidFill>
          <a:ln w="12700" cap="flat" cmpd="sng" algn="ctr">
            <a:noFill/>
            <a:prstDash val="solid"/>
            <a:miter lim="800000"/>
          </a:ln>
          <a:effectLst>
            <a:outerShdw>
              <a:scrgbClr r="0" g="0" b="0">
                <a:alpha val="50000"/>
              </a:scrgbClr>
            </a:outerShdw>
          </a:effectLst>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ZoneTexte 8"/>
          <p:cNvSpPr txBox="1"/>
          <p:nvPr/>
        </p:nvSpPr>
        <p:spPr>
          <a:xfrm>
            <a:off x="6365130" y="3342307"/>
            <a:ext cx="843390" cy="246221"/>
          </a:xfrm>
          <a:prstGeom prst="rect">
            <a:avLst/>
          </a:prstGeom>
          <a:noFill/>
        </p:spPr>
        <p:txBody>
          <a:bodyPr wrap="square" rtlCol="0">
            <a:spAutoFit/>
          </a:bodyPr>
          <a:lstStyle/>
          <a:p>
            <a:r>
              <a:rPr lang="fr-FR" sz="1000" dirty="0" smtClean="0">
                <a:solidFill>
                  <a:schemeClr val="dk1"/>
                </a:solidFill>
                <a:latin typeface="Century Gothic" panose="020B0502020202020204" pitchFamily="34" charset="0"/>
              </a:rPr>
              <a:t>6 m</a:t>
            </a:r>
            <a:r>
              <a:rPr lang="cs-CZ" sz="1000" dirty="0" err="1" smtClean="0">
                <a:solidFill>
                  <a:schemeClr val="dk1"/>
                </a:solidFill>
                <a:latin typeface="Century Gothic" panose="020B0502020202020204" pitchFamily="34" charset="0"/>
              </a:rPr>
              <a:t>ěsíců</a:t>
            </a:r>
            <a:endParaRPr lang="fr-FR" sz="1000" dirty="0">
              <a:solidFill>
                <a:schemeClr val="dk1"/>
              </a:solidFill>
              <a:latin typeface="Century Gothic" panose="020B0502020202020204" pitchFamily="34" charset="0"/>
            </a:endParaRPr>
          </a:p>
        </p:txBody>
      </p:sp>
      <p:sp>
        <p:nvSpPr>
          <p:cNvPr id="10" name="OTLSHAPE_T_b913621e50d24b94b80ebd75a057fe4c_Shape"/>
          <p:cNvSpPr/>
          <p:nvPr>
            <p:custDataLst>
              <p:tags r:id="rId3"/>
            </p:custDataLst>
          </p:nvPr>
        </p:nvSpPr>
        <p:spPr>
          <a:xfrm>
            <a:off x="906780" y="3000044"/>
            <a:ext cx="1227591" cy="303665"/>
          </a:xfrm>
          <a:prstGeom prst="rect">
            <a:avLst/>
          </a:prstGeom>
          <a:solidFill>
            <a:srgbClr val="00B050">
              <a:alpha val="50000"/>
            </a:srgbClr>
          </a:solidFill>
          <a:ln w="12700" cap="flat" cmpd="sng" algn="ctr">
            <a:noFill/>
            <a:prstDash val="solid"/>
            <a:miter lim="800000"/>
          </a:ln>
          <a:effectLst>
            <a:outerShdw>
              <a:scrgbClr r="0" g="0" b="0">
                <a:alpha val="50000"/>
              </a:scrgbClr>
            </a:outerShdw>
          </a:effectLst>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OTLSHAPE_T_b913621e50d24b94b80ebd75a057fe4c_Title"/>
          <p:cNvSpPr txBox="1"/>
          <p:nvPr>
            <p:custDataLst>
              <p:tags r:id="rId4"/>
            </p:custDataLst>
          </p:nvPr>
        </p:nvSpPr>
        <p:spPr>
          <a:xfrm>
            <a:off x="816884" y="3074825"/>
            <a:ext cx="1437639" cy="138499"/>
          </a:xfrm>
          <a:prstGeom prst="rect">
            <a:avLst/>
          </a:prstGeom>
          <a:noFill/>
        </p:spPr>
        <p:txBody>
          <a:bodyPr vert="horz" wrap="square" lIns="0" tIns="0" rIns="0" bIns="0" rtlCol="0" anchor="ctr" anchorCtr="0">
            <a:spAutoFit/>
          </a:bodyPr>
          <a:lstStyle/>
          <a:p>
            <a:r>
              <a:rPr lang="cs-CZ" sz="900" b="1" dirty="0" smtClean="0">
                <a:solidFill>
                  <a:schemeClr val="dk1"/>
                </a:solidFill>
                <a:latin typeface="Century Gothic" panose="020B0502020202020204" pitchFamily="34" charset="0"/>
              </a:rPr>
              <a:t>Výzva pro dobré praxe</a:t>
            </a:r>
            <a:endParaRPr lang="fr-FR" sz="900" b="1" dirty="0">
              <a:solidFill>
                <a:schemeClr val="dk1"/>
              </a:solidFill>
              <a:latin typeface="Century Gothic" panose="020B0502020202020204" pitchFamily="34" charset="0"/>
            </a:endParaRPr>
          </a:p>
        </p:txBody>
      </p:sp>
      <p:sp>
        <p:nvSpPr>
          <p:cNvPr id="14" name="OTLSHAPE_T_b913621e50d24b94b80ebd75a057fe4c_Shape"/>
          <p:cNvSpPr/>
          <p:nvPr>
            <p:custDataLst>
              <p:tags r:id="rId5"/>
            </p:custDataLst>
          </p:nvPr>
        </p:nvSpPr>
        <p:spPr>
          <a:xfrm>
            <a:off x="3983523" y="3000542"/>
            <a:ext cx="1242832" cy="303167"/>
          </a:xfrm>
          <a:prstGeom prst="rect">
            <a:avLst/>
          </a:prstGeom>
          <a:solidFill>
            <a:srgbClr val="00B050">
              <a:alpha val="50000"/>
            </a:srgbClr>
          </a:solidFill>
          <a:ln w="12700" cap="flat" cmpd="sng" algn="ctr">
            <a:noFill/>
            <a:prstDash val="solid"/>
            <a:miter lim="800000"/>
          </a:ln>
          <a:effectLst>
            <a:outerShdw>
              <a:scrgbClr r="0" g="0" b="0">
                <a:alpha val="50000"/>
              </a:scrgbClr>
            </a:outerShdw>
          </a:effectLst>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OTLSHAPE_T_b913621e50d24b94b80ebd75a057fe4c_Title"/>
          <p:cNvSpPr txBox="1"/>
          <p:nvPr>
            <p:custDataLst>
              <p:tags r:id="rId6"/>
            </p:custDataLst>
          </p:nvPr>
        </p:nvSpPr>
        <p:spPr>
          <a:xfrm>
            <a:off x="6175304" y="3074682"/>
            <a:ext cx="1779976" cy="153888"/>
          </a:xfrm>
          <a:prstGeom prst="rect">
            <a:avLst/>
          </a:prstGeom>
          <a:noFill/>
        </p:spPr>
        <p:txBody>
          <a:bodyPr vert="horz" wrap="square" lIns="0" tIns="0" rIns="0" bIns="0" rtlCol="0" anchor="ctr" anchorCtr="0">
            <a:spAutoFit/>
          </a:bodyPr>
          <a:lstStyle/>
          <a:p>
            <a:r>
              <a:rPr lang="cs-CZ" sz="1000" dirty="0" smtClean="0">
                <a:solidFill>
                  <a:schemeClr val="dk1"/>
                </a:solidFill>
                <a:latin typeface="Century Gothic" panose="020B0502020202020204" pitchFamily="34" charset="0"/>
              </a:rPr>
              <a:t>Sítě přenosu </a:t>
            </a:r>
            <a:r>
              <a:rPr lang="fr-FR" sz="1000" dirty="0" smtClean="0">
                <a:solidFill>
                  <a:schemeClr val="dk1"/>
                </a:solidFill>
                <a:latin typeface="Century Gothic" panose="020B0502020202020204" pitchFamily="34" charset="0"/>
              </a:rPr>
              <a:t>– </a:t>
            </a:r>
            <a:r>
              <a:rPr lang="cs-CZ" sz="1000" dirty="0" smtClean="0">
                <a:solidFill>
                  <a:schemeClr val="dk1"/>
                </a:solidFill>
                <a:latin typeface="Century Gothic" panose="020B0502020202020204" pitchFamily="34" charset="0"/>
              </a:rPr>
              <a:t>fáze</a:t>
            </a:r>
            <a:r>
              <a:rPr lang="fr-FR" sz="1000" dirty="0" smtClean="0">
                <a:solidFill>
                  <a:schemeClr val="dk1"/>
                </a:solidFill>
                <a:latin typeface="Century Gothic" panose="020B0502020202020204" pitchFamily="34" charset="0"/>
              </a:rPr>
              <a:t> 1</a:t>
            </a:r>
            <a:endParaRPr lang="fr-FR" sz="1000" dirty="0">
              <a:solidFill>
                <a:schemeClr val="dk1"/>
              </a:solidFill>
              <a:latin typeface="Century Gothic" panose="020B0502020202020204" pitchFamily="34" charset="0"/>
            </a:endParaRPr>
          </a:p>
        </p:txBody>
      </p:sp>
      <p:sp>
        <p:nvSpPr>
          <p:cNvPr id="21" name="ZoneTexte 20"/>
          <p:cNvSpPr txBox="1"/>
          <p:nvPr/>
        </p:nvSpPr>
        <p:spPr>
          <a:xfrm>
            <a:off x="3983522" y="3303709"/>
            <a:ext cx="1388577" cy="246221"/>
          </a:xfrm>
          <a:prstGeom prst="rect">
            <a:avLst/>
          </a:prstGeom>
          <a:noFill/>
        </p:spPr>
        <p:txBody>
          <a:bodyPr wrap="square" rtlCol="0">
            <a:spAutoFit/>
          </a:bodyPr>
          <a:lstStyle/>
          <a:p>
            <a:r>
              <a:rPr lang="cs-CZ" sz="1000" dirty="0" smtClean="0">
                <a:solidFill>
                  <a:schemeClr val="dk1"/>
                </a:solidFill>
                <a:latin typeface="Century Gothic" panose="020B0502020202020204" pitchFamily="34" charset="0"/>
              </a:rPr>
              <a:t>Září</a:t>
            </a:r>
            <a:r>
              <a:rPr lang="fr-FR" sz="1000" dirty="0" smtClean="0">
                <a:solidFill>
                  <a:schemeClr val="dk1"/>
                </a:solidFill>
                <a:latin typeface="Century Gothic" panose="020B0502020202020204" pitchFamily="34" charset="0"/>
              </a:rPr>
              <a:t>/17 – </a:t>
            </a:r>
            <a:r>
              <a:rPr lang="cs-CZ" sz="1000" dirty="0" smtClean="0">
                <a:solidFill>
                  <a:schemeClr val="dk1"/>
                </a:solidFill>
                <a:latin typeface="Century Gothic" panose="020B0502020202020204" pitchFamily="34" charset="0"/>
              </a:rPr>
              <a:t>konec</a:t>
            </a:r>
            <a:r>
              <a:rPr lang="fr-FR" sz="1000" dirty="0" smtClean="0">
                <a:solidFill>
                  <a:schemeClr val="dk1"/>
                </a:solidFill>
                <a:latin typeface="Century Gothic" panose="020B0502020202020204" pitchFamily="34" charset="0"/>
              </a:rPr>
              <a:t>/17</a:t>
            </a:r>
            <a:endParaRPr lang="fr-FR" sz="1000" dirty="0">
              <a:solidFill>
                <a:schemeClr val="dk1"/>
              </a:solidFill>
              <a:latin typeface="Century Gothic" panose="020B0502020202020204" pitchFamily="34" charset="0"/>
            </a:endParaRPr>
          </a:p>
        </p:txBody>
      </p:sp>
      <p:sp>
        <p:nvSpPr>
          <p:cNvPr id="22" name="ZoneTexte 21"/>
          <p:cNvSpPr txBox="1"/>
          <p:nvPr/>
        </p:nvSpPr>
        <p:spPr>
          <a:xfrm>
            <a:off x="906779" y="3292957"/>
            <a:ext cx="1220605" cy="246221"/>
          </a:xfrm>
          <a:prstGeom prst="rect">
            <a:avLst/>
          </a:prstGeom>
          <a:noFill/>
        </p:spPr>
        <p:txBody>
          <a:bodyPr wrap="square" rtlCol="0">
            <a:spAutoFit/>
          </a:bodyPr>
          <a:lstStyle/>
          <a:p>
            <a:r>
              <a:rPr lang="fr-FR" sz="1000" dirty="0">
                <a:solidFill>
                  <a:schemeClr val="dk1"/>
                </a:solidFill>
                <a:latin typeface="Century Gothic" panose="020B0502020202020204" pitchFamily="34" charset="0"/>
              </a:rPr>
              <a:t>5</a:t>
            </a:r>
            <a:r>
              <a:rPr lang="fr-FR" sz="1000" dirty="0" smtClean="0">
                <a:solidFill>
                  <a:schemeClr val="dk1"/>
                </a:solidFill>
                <a:latin typeface="Century Gothic" panose="020B0502020202020204" pitchFamily="34" charset="0"/>
              </a:rPr>
              <a:t>/12/16 -31/3/17</a:t>
            </a:r>
            <a:endParaRPr lang="fr-FR" sz="1000" dirty="0">
              <a:solidFill>
                <a:schemeClr val="dk1"/>
              </a:solidFill>
              <a:latin typeface="Century Gothic" panose="020B0502020202020204" pitchFamily="34" charset="0"/>
            </a:endParaRPr>
          </a:p>
        </p:txBody>
      </p:sp>
      <p:pic>
        <p:nvPicPr>
          <p:cNvPr id="27"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2183" r="34849"/>
          <a:stretch/>
        </p:blipFill>
        <p:spPr bwMode="auto">
          <a:xfrm>
            <a:off x="742453" y="2172294"/>
            <a:ext cx="7340051" cy="96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OTLSHAPE_T_b913621e50d24b94b80ebd75a057fe4c_Title"/>
          <p:cNvSpPr txBox="1"/>
          <p:nvPr>
            <p:custDataLst>
              <p:tags r:id="rId7"/>
            </p:custDataLst>
          </p:nvPr>
        </p:nvSpPr>
        <p:spPr>
          <a:xfrm>
            <a:off x="4006383" y="3005507"/>
            <a:ext cx="1227592" cy="276999"/>
          </a:xfrm>
          <a:prstGeom prst="rect">
            <a:avLst/>
          </a:prstGeom>
          <a:noFill/>
        </p:spPr>
        <p:txBody>
          <a:bodyPr vert="horz" wrap="square" lIns="0" tIns="0" rIns="0" bIns="0" rtlCol="0" anchor="ctr" anchorCtr="0">
            <a:spAutoFit/>
          </a:bodyPr>
          <a:lstStyle/>
          <a:p>
            <a:r>
              <a:rPr lang="cs-CZ" sz="900" b="1" dirty="0" smtClean="0">
                <a:solidFill>
                  <a:schemeClr val="dk1"/>
                </a:solidFill>
                <a:latin typeface="Century Gothic" panose="020B0502020202020204" pitchFamily="34" charset="0"/>
              </a:rPr>
              <a:t>Výzva pro sítě přenosu</a:t>
            </a:r>
            <a:endParaRPr lang="fr-FR" sz="900" b="1" dirty="0">
              <a:solidFill>
                <a:schemeClr val="dk1"/>
              </a:solidFill>
              <a:latin typeface="Century Gothic" panose="020B0502020202020204" pitchFamily="34" charset="0"/>
            </a:endParaRPr>
          </a:p>
        </p:txBody>
      </p:sp>
      <p:sp>
        <p:nvSpPr>
          <p:cNvPr id="38" name="OTLSHAPE_T_b913621e50d24b94b80ebd75a057fe4c_Shape"/>
          <p:cNvSpPr/>
          <p:nvPr>
            <p:custDataLst>
              <p:tags r:id="rId8"/>
            </p:custDataLst>
          </p:nvPr>
        </p:nvSpPr>
        <p:spPr>
          <a:xfrm>
            <a:off x="5228490" y="3000044"/>
            <a:ext cx="789954" cy="303167"/>
          </a:xfrm>
          <a:prstGeom prst="rect">
            <a:avLst/>
          </a:prstGeom>
          <a:solidFill>
            <a:srgbClr val="00B050">
              <a:alpha val="16000"/>
            </a:srgbClr>
          </a:solidFill>
          <a:ln w="12700" cap="flat" cmpd="sng" algn="ctr">
            <a:noFill/>
            <a:prstDash val="solid"/>
            <a:miter lim="800000"/>
          </a:ln>
          <a:effectLst>
            <a:outerShdw>
              <a:scrgbClr r="0" g="0" b="0">
                <a:alpha val="50000"/>
              </a:scrgbClr>
            </a:outerShdw>
          </a:effectLst>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0" name="OTLSHAPE_T_b913621e50d24b94b80ebd75a057fe4c_Title"/>
          <p:cNvSpPr txBox="1"/>
          <p:nvPr>
            <p:custDataLst>
              <p:tags r:id="rId9"/>
            </p:custDataLst>
          </p:nvPr>
        </p:nvSpPr>
        <p:spPr>
          <a:xfrm>
            <a:off x="5272793" y="3082377"/>
            <a:ext cx="716587" cy="138499"/>
          </a:xfrm>
          <a:prstGeom prst="rect">
            <a:avLst/>
          </a:prstGeom>
          <a:noFill/>
        </p:spPr>
        <p:txBody>
          <a:bodyPr vert="horz" wrap="square" lIns="0" tIns="0" rIns="0" bIns="0" rtlCol="0" anchor="ctr" anchorCtr="0">
            <a:spAutoFit/>
          </a:bodyPr>
          <a:lstStyle/>
          <a:p>
            <a:r>
              <a:rPr lang="cs-CZ" sz="900" dirty="0" smtClean="0">
                <a:solidFill>
                  <a:schemeClr val="dk1"/>
                </a:solidFill>
                <a:latin typeface="Century Gothic" panose="020B0502020202020204" pitchFamily="34" charset="0"/>
              </a:rPr>
              <a:t>Hodnocení</a:t>
            </a:r>
            <a:endParaRPr lang="fr-FR" sz="900" dirty="0" smtClean="0">
              <a:solidFill>
                <a:schemeClr val="dk1"/>
              </a:solidFill>
              <a:latin typeface="Century Gothic" panose="020B0502020202020204" pitchFamily="34" charset="0"/>
            </a:endParaRPr>
          </a:p>
        </p:txBody>
      </p:sp>
      <p:sp>
        <p:nvSpPr>
          <p:cNvPr id="2" name="Flèche droite 1"/>
          <p:cNvSpPr/>
          <p:nvPr/>
        </p:nvSpPr>
        <p:spPr>
          <a:xfrm>
            <a:off x="8298180" y="2585795"/>
            <a:ext cx="502920" cy="490130"/>
          </a:xfrm>
          <a:prstGeom prst="rightArrow">
            <a:avLst/>
          </a:prstGeom>
          <a:gradFill>
            <a:gsLst>
              <a:gs pos="0">
                <a:srgbClr val="35B3B8"/>
              </a:gs>
              <a:gs pos="100000">
                <a:srgbClr val="96BD0D"/>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123"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85714" y="4401570"/>
            <a:ext cx="14192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0617" y="1403761"/>
            <a:ext cx="602462" cy="58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16306" y="1344524"/>
            <a:ext cx="598556" cy="66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92480" y="3863223"/>
            <a:ext cx="1690964" cy="170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2223" y="4383949"/>
            <a:ext cx="1288852" cy="119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2442913" y="2385819"/>
            <a:ext cx="455276" cy="455276"/>
          </a:xfrm>
          <a:prstGeom prst="ellipse">
            <a:avLst/>
          </a:prstGeom>
          <a:noFill/>
          <a:ln w="19050">
            <a:solidFill>
              <a:srgbClr val="C40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OTLSHAPE_T_b913621e50d24b94b80ebd75a057fe4c_Title"/>
          <p:cNvSpPr txBox="1"/>
          <p:nvPr>
            <p:custDataLst>
              <p:tags r:id="rId10"/>
            </p:custDataLst>
          </p:nvPr>
        </p:nvSpPr>
        <p:spPr>
          <a:xfrm>
            <a:off x="649952" y="3907997"/>
            <a:ext cx="1857890" cy="415498"/>
          </a:xfrm>
          <a:prstGeom prst="rect">
            <a:avLst/>
          </a:prstGeom>
          <a:noFill/>
        </p:spPr>
        <p:txBody>
          <a:bodyPr vert="horz" wrap="square" lIns="0" tIns="0" rIns="0" bIns="0" rtlCol="0" anchor="ctr" anchorCtr="0">
            <a:spAutoFit/>
          </a:bodyPr>
          <a:lstStyle/>
          <a:p>
            <a:pPr algn="ctr"/>
            <a:r>
              <a:rPr lang="fr-FR" sz="900" dirty="0" smtClean="0">
                <a:solidFill>
                  <a:schemeClr val="dk1"/>
                </a:solidFill>
                <a:latin typeface="Century Gothic" panose="020B0502020202020204" pitchFamily="34" charset="0"/>
              </a:rPr>
              <a:t>END MAY:</a:t>
            </a:r>
          </a:p>
          <a:p>
            <a:pPr algn="ctr"/>
            <a:r>
              <a:rPr lang="cs-CZ" sz="900" dirty="0" smtClean="0">
                <a:solidFill>
                  <a:schemeClr val="dk1"/>
                </a:solidFill>
                <a:latin typeface="Century Gothic" panose="020B0502020202020204" pitchFamily="34" charset="0"/>
              </a:rPr>
              <a:t>Oznámení  o vybrání měst s dobrou praxí OP URBACT III</a:t>
            </a:r>
            <a:endParaRPr lang="fr-FR" sz="900" dirty="0" smtClean="0">
              <a:solidFill>
                <a:schemeClr val="dk1"/>
              </a:solidFill>
              <a:latin typeface="Century Gothic" panose="020B0502020202020204" pitchFamily="34" charset="0"/>
            </a:endParaRPr>
          </a:p>
        </p:txBody>
      </p:sp>
      <p:sp>
        <p:nvSpPr>
          <p:cNvPr id="50" name="Ellipse 49"/>
          <p:cNvSpPr/>
          <p:nvPr/>
        </p:nvSpPr>
        <p:spPr>
          <a:xfrm>
            <a:off x="3753553" y="2400856"/>
            <a:ext cx="455276" cy="455276"/>
          </a:xfrm>
          <a:prstGeom prst="ellipse">
            <a:avLst/>
          </a:prstGeom>
          <a:noFill/>
          <a:ln w="19050">
            <a:solidFill>
              <a:srgbClr val="C40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51" name="Connecteur droit avec flèche 50"/>
          <p:cNvCxnSpPr>
            <a:stCxn id="50" idx="4"/>
          </p:cNvCxnSpPr>
          <p:nvPr/>
        </p:nvCxnSpPr>
        <p:spPr>
          <a:xfrm flipH="1">
            <a:off x="3837374" y="2856132"/>
            <a:ext cx="143817" cy="1098254"/>
          </a:xfrm>
          <a:prstGeom prst="straightConnector1">
            <a:avLst/>
          </a:prstGeom>
          <a:ln w="15875">
            <a:solidFill>
              <a:srgbClr val="C4007B">
                <a:alpha val="86000"/>
              </a:srgbClr>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53" name="OTLSHAPE_T_b913621e50d24b94b80ebd75a057fe4c_Title"/>
          <p:cNvSpPr txBox="1"/>
          <p:nvPr>
            <p:custDataLst>
              <p:tags r:id="rId11"/>
            </p:custDataLst>
          </p:nvPr>
        </p:nvSpPr>
        <p:spPr>
          <a:xfrm>
            <a:off x="2966381" y="4031695"/>
            <a:ext cx="1857890" cy="276999"/>
          </a:xfrm>
          <a:prstGeom prst="rect">
            <a:avLst/>
          </a:prstGeom>
          <a:noFill/>
        </p:spPr>
        <p:txBody>
          <a:bodyPr vert="horz" wrap="square" lIns="0" tIns="0" rIns="0" bIns="0" rtlCol="0" anchor="ctr" anchorCtr="0">
            <a:spAutoFit/>
          </a:bodyPr>
          <a:lstStyle/>
          <a:p>
            <a:pPr algn="ctr"/>
            <a:r>
              <a:rPr lang="cs-CZ" sz="900" dirty="0" smtClean="0">
                <a:solidFill>
                  <a:schemeClr val="dk1"/>
                </a:solidFill>
                <a:latin typeface="Century Gothic" panose="020B0502020202020204" pitchFamily="34" charset="0"/>
              </a:rPr>
              <a:t>Konec ZAŘÍ</a:t>
            </a:r>
            <a:r>
              <a:rPr lang="fr-FR" sz="900" dirty="0" smtClean="0">
                <a:solidFill>
                  <a:schemeClr val="dk1"/>
                </a:solidFill>
                <a:latin typeface="Century Gothic" panose="020B0502020202020204" pitchFamily="34" charset="0"/>
              </a:rPr>
              <a:t>:</a:t>
            </a:r>
          </a:p>
          <a:p>
            <a:pPr algn="ctr"/>
            <a:r>
              <a:rPr lang="cs-CZ" sz="900" dirty="0" smtClean="0">
                <a:solidFill>
                  <a:schemeClr val="dk1"/>
                </a:solidFill>
                <a:latin typeface="Century Gothic" panose="020B0502020202020204" pitchFamily="34" charset="0"/>
              </a:rPr>
              <a:t>Festival měst s dobrou praxí</a:t>
            </a:r>
            <a:endParaRPr lang="fr-FR" sz="900" dirty="0" smtClean="0">
              <a:solidFill>
                <a:schemeClr val="dk1"/>
              </a:solidFill>
              <a:latin typeface="Century Gothic" panose="020B0502020202020204" pitchFamily="34" charset="0"/>
            </a:endParaRPr>
          </a:p>
        </p:txBody>
      </p:sp>
      <p:sp>
        <p:nvSpPr>
          <p:cNvPr id="44" name="Flèche droite 43"/>
          <p:cNvSpPr/>
          <p:nvPr/>
        </p:nvSpPr>
        <p:spPr>
          <a:xfrm>
            <a:off x="2898188" y="2011098"/>
            <a:ext cx="5057091" cy="260850"/>
          </a:xfrm>
          <a:prstGeom prst="rightArrow">
            <a:avLst/>
          </a:prstGeom>
          <a:solidFill>
            <a:srgbClr val="AF1E7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OTLSHAPE_T_b913621e50d24b94b80ebd75a057fe4c_Title"/>
          <p:cNvSpPr txBox="1"/>
          <p:nvPr>
            <p:custDataLst>
              <p:tags r:id="rId12"/>
            </p:custDataLst>
          </p:nvPr>
        </p:nvSpPr>
        <p:spPr>
          <a:xfrm>
            <a:off x="3025694" y="2060987"/>
            <a:ext cx="3504646" cy="138499"/>
          </a:xfrm>
          <a:prstGeom prst="rect">
            <a:avLst/>
          </a:prstGeom>
          <a:noFill/>
        </p:spPr>
        <p:txBody>
          <a:bodyPr vert="horz" wrap="square" lIns="0" tIns="0" rIns="0" bIns="0" rtlCol="0" anchor="ctr" anchorCtr="0">
            <a:spAutoFit/>
          </a:bodyPr>
          <a:lstStyle/>
          <a:p>
            <a:pPr algn="ctr"/>
            <a:r>
              <a:rPr lang="cs-CZ" sz="900" dirty="0" smtClean="0">
                <a:solidFill>
                  <a:schemeClr val="dk1"/>
                </a:solidFill>
                <a:latin typeface="Century Gothic" panose="020B0502020202020204" pitchFamily="34" charset="0"/>
              </a:rPr>
              <a:t>Propagační aktivity měst s dobrou praxí OP URBACT</a:t>
            </a:r>
            <a:endParaRPr lang="fr-FR" sz="900" dirty="0" smtClean="0">
              <a:solidFill>
                <a:schemeClr val="dk1"/>
              </a:solidFill>
              <a:latin typeface="Century Gothic" panose="020B0502020202020204" pitchFamily="34" charset="0"/>
            </a:endParaRPr>
          </a:p>
        </p:txBody>
      </p:sp>
      <p:sp>
        <p:nvSpPr>
          <p:cNvPr id="45" name="Accolade fermante 44"/>
          <p:cNvSpPr/>
          <p:nvPr/>
        </p:nvSpPr>
        <p:spPr>
          <a:xfrm rot="5400000">
            <a:off x="7245529" y="2423262"/>
            <a:ext cx="228600" cy="2512418"/>
          </a:xfrm>
          <a:prstGeom prst="rightBrace">
            <a:avLst/>
          </a:prstGeom>
          <a:ln w="15875">
            <a:solidFill>
              <a:srgbClr val="35B3B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 name="OTLSHAPE_T_b913621e50d24b94b80ebd75a057fe4c_Title"/>
          <p:cNvSpPr txBox="1"/>
          <p:nvPr>
            <p:custDataLst>
              <p:tags r:id="rId13"/>
            </p:custDataLst>
          </p:nvPr>
        </p:nvSpPr>
        <p:spPr>
          <a:xfrm>
            <a:off x="2122494" y="3074757"/>
            <a:ext cx="716587" cy="138499"/>
          </a:xfrm>
          <a:prstGeom prst="rect">
            <a:avLst/>
          </a:prstGeom>
          <a:noFill/>
        </p:spPr>
        <p:txBody>
          <a:bodyPr vert="horz" wrap="square" lIns="0" tIns="0" rIns="0" bIns="0" rtlCol="0" anchor="ctr" anchorCtr="0">
            <a:spAutoFit/>
          </a:bodyPr>
          <a:lstStyle/>
          <a:p>
            <a:r>
              <a:rPr lang="cs-CZ" sz="900" dirty="0" smtClean="0">
                <a:solidFill>
                  <a:schemeClr val="dk1"/>
                </a:solidFill>
                <a:latin typeface="Century Gothic" panose="020B0502020202020204" pitchFamily="34" charset="0"/>
              </a:rPr>
              <a:t>Hodnocení</a:t>
            </a:r>
            <a:endParaRPr lang="fr-FR" sz="900" dirty="0" smtClean="0">
              <a:solidFill>
                <a:schemeClr val="dk1"/>
              </a:solidFill>
              <a:latin typeface="Century Gothic" panose="020B0502020202020204" pitchFamily="34" charset="0"/>
            </a:endParaRPr>
          </a:p>
        </p:txBody>
      </p:sp>
      <p:sp>
        <p:nvSpPr>
          <p:cNvPr id="6" name="Rectangle 5"/>
          <p:cNvSpPr/>
          <p:nvPr/>
        </p:nvSpPr>
        <p:spPr>
          <a:xfrm>
            <a:off x="7728861" y="3243810"/>
            <a:ext cx="835485" cy="415498"/>
          </a:xfrm>
          <a:prstGeom prst="rect">
            <a:avLst/>
          </a:prstGeom>
        </p:spPr>
        <p:txBody>
          <a:bodyPr wrap="none">
            <a:spAutoFit/>
          </a:bodyPr>
          <a:lstStyle/>
          <a:p>
            <a:r>
              <a:rPr lang="fr-FR" sz="1050" dirty="0" smtClean="0">
                <a:solidFill>
                  <a:schemeClr val="dk1"/>
                </a:solidFill>
                <a:latin typeface="Century Gothic" panose="020B0502020202020204" pitchFamily="34" charset="0"/>
              </a:rPr>
              <a:t>+ </a:t>
            </a:r>
            <a:r>
              <a:rPr lang="cs-CZ" sz="1050" dirty="0" smtClean="0">
                <a:solidFill>
                  <a:schemeClr val="dk1"/>
                </a:solidFill>
                <a:latin typeface="Century Gothic" panose="020B0502020202020204" pitchFamily="34" charset="0"/>
              </a:rPr>
              <a:t>fáze</a:t>
            </a:r>
            <a:r>
              <a:rPr lang="fr-FR" sz="1050" dirty="0" smtClean="0">
                <a:solidFill>
                  <a:schemeClr val="dk1"/>
                </a:solidFill>
                <a:latin typeface="Century Gothic" panose="020B0502020202020204" pitchFamily="34" charset="0"/>
              </a:rPr>
              <a:t> </a:t>
            </a:r>
            <a:r>
              <a:rPr lang="fr-FR" sz="1050" dirty="0">
                <a:solidFill>
                  <a:schemeClr val="dk1"/>
                </a:solidFill>
                <a:latin typeface="Century Gothic" panose="020B0502020202020204" pitchFamily="34" charset="0"/>
              </a:rPr>
              <a:t>2: </a:t>
            </a:r>
            <a:endParaRPr lang="fr-FR" sz="1050" dirty="0" smtClean="0">
              <a:solidFill>
                <a:schemeClr val="dk1"/>
              </a:solidFill>
              <a:latin typeface="Century Gothic" panose="020B0502020202020204" pitchFamily="34" charset="0"/>
            </a:endParaRPr>
          </a:p>
          <a:p>
            <a:r>
              <a:rPr lang="fr-FR" sz="1050" dirty="0" smtClean="0">
                <a:solidFill>
                  <a:schemeClr val="dk1"/>
                </a:solidFill>
                <a:latin typeface="Century Gothic" panose="020B0502020202020204" pitchFamily="34" charset="0"/>
              </a:rPr>
              <a:t>24 m</a:t>
            </a:r>
            <a:r>
              <a:rPr lang="cs-CZ" sz="1050" dirty="0" err="1" smtClean="0">
                <a:solidFill>
                  <a:schemeClr val="dk1"/>
                </a:solidFill>
                <a:latin typeface="Century Gothic" panose="020B0502020202020204" pitchFamily="34" charset="0"/>
              </a:rPr>
              <a:t>ěsíců</a:t>
            </a:r>
            <a:endParaRPr lang="fr-FR" sz="1050" dirty="0">
              <a:solidFill>
                <a:schemeClr val="dk1"/>
              </a:solidFill>
              <a:latin typeface="Century Gothic" panose="020B0502020202020204" pitchFamily="34" charset="0"/>
            </a:endParaRPr>
          </a:p>
        </p:txBody>
      </p:sp>
      <p:sp>
        <p:nvSpPr>
          <p:cNvPr id="35" name="Ellipse 34"/>
          <p:cNvSpPr/>
          <p:nvPr/>
        </p:nvSpPr>
        <p:spPr>
          <a:xfrm>
            <a:off x="1289443" y="2385819"/>
            <a:ext cx="455276" cy="455276"/>
          </a:xfrm>
          <a:prstGeom prst="ellipse">
            <a:avLst/>
          </a:prstGeom>
          <a:noFill/>
          <a:ln w="19050">
            <a:solidFill>
              <a:srgbClr val="C40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9" name="Connecteur droit avec flèche 38"/>
          <p:cNvCxnSpPr>
            <a:stCxn id="35" idx="0"/>
          </p:cNvCxnSpPr>
          <p:nvPr/>
        </p:nvCxnSpPr>
        <p:spPr>
          <a:xfrm flipV="1">
            <a:off x="1517081" y="2141523"/>
            <a:ext cx="0" cy="244296"/>
          </a:xfrm>
          <a:prstGeom prst="straightConnector1">
            <a:avLst/>
          </a:prstGeom>
          <a:ln w="15875">
            <a:solidFill>
              <a:srgbClr val="C4007B">
                <a:alpha val="86000"/>
              </a:srgbClr>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41" name="OTLSHAPE_T_b913621e50d24b94b80ebd75a057fe4c_Title"/>
          <p:cNvSpPr txBox="1"/>
          <p:nvPr>
            <p:custDataLst>
              <p:tags r:id="rId14"/>
            </p:custDataLst>
          </p:nvPr>
        </p:nvSpPr>
        <p:spPr>
          <a:xfrm>
            <a:off x="630732" y="1877341"/>
            <a:ext cx="1857890" cy="276999"/>
          </a:xfrm>
          <a:prstGeom prst="rect">
            <a:avLst/>
          </a:prstGeom>
          <a:noFill/>
        </p:spPr>
        <p:txBody>
          <a:bodyPr vert="horz" wrap="square" lIns="0" tIns="0" rIns="0" bIns="0" rtlCol="0" anchor="ctr" anchorCtr="0">
            <a:spAutoFit/>
          </a:bodyPr>
          <a:lstStyle/>
          <a:p>
            <a:pPr algn="ctr"/>
            <a:r>
              <a:rPr lang="cs-CZ" sz="900" dirty="0" smtClean="0">
                <a:solidFill>
                  <a:schemeClr val="dk1"/>
                </a:solidFill>
                <a:latin typeface="Century Gothic" panose="020B0502020202020204" pitchFamily="34" charset="0"/>
              </a:rPr>
              <a:t>Konec ledna</a:t>
            </a:r>
            <a:r>
              <a:rPr lang="fr-FR" sz="900" dirty="0" smtClean="0">
                <a:solidFill>
                  <a:schemeClr val="dk1"/>
                </a:solidFill>
                <a:latin typeface="Century Gothic" panose="020B0502020202020204" pitchFamily="34" charset="0"/>
              </a:rPr>
              <a:t>: E</a:t>
            </a:r>
            <a:r>
              <a:rPr lang="cs-CZ" sz="900" dirty="0" err="1" smtClean="0">
                <a:solidFill>
                  <a:schemeClr val="dk1"/>
                </a:solidFill>
                <a:latin typeface="Century Gothic" panose="020B0502020202020204" pitchFamily="34" charset="0"/>
              </a:rPr>
              <a:t>vropský</a:t>
            </a:r>
            <a:r>
              <a:rPr lang="cs-CZ" sz="900" dirty="0" smtClean="0">
                <a:solidFill>
                  <a:schemeClr val="dk1"/>
                </a:solidFill>
                <a:latin typeface="Century Gothic" panose="020B0502020202020204" pitchFamily="34" charset="0"/>
              </a:rPr>
              <a:t> informační den v Bruselu</a:t>
            </a:r>
            <a:endParaRPr lang="fr-FR" sz="900" dirty="0" smtClean="0">
              <a:solidFill>
                <a:schemeClr val="dk1"/>
              </a:solidFill>
              <a:latin typeface="Century Gothic" panose="020B0502020202020204" pitchFamily="34" charset="0"/>
            </a:endParaRPr>
          </a:p>
        </p:txBody>
      </p:sp>
    </p:spTree>
    <p:extLst>
      <p:ext uri="{BB962C8B-B14F-4D97-AF65-F5344CB8AC3E}">
        <p14:creationId xmlns:p14="http://schemas.microsoft.com/office/powerpoint/2010/main" val="1949243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79999"/>
            <a:ext cx="3308233" cy="216259"/>
          </a:xfrm>
        </p:spPr>
        <p:txBody>
          <a:bodyPr/>
          <a:lstStyle/>
          <a:p>
            <a:r>
              <a:rPr lang="cs-CZ" b="0" dirty="0"/>
              <a:t>VÝZVA PRO PŘÍKLADY DOBRÉ PRAXE </a:t>
            </a:r>
            <a:r>
              <a:rPr lang="fr-FR" b="0" dirty="0"/>
              <a:t>- </a:t>
            </a:r>
            <a:r>
              <a:rPr lang="fr-FR" b="0" dirty="0" smtClean="0"/>
              <a:t>2016</a:t>
            </a:r>
            <a:endParaRPr lang="fr-FR" b="0" dirty="0"/>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23</a:t>
            </a:fld>
            <a:endParaRPr lang="fr-FR" dirty="0"/>
          </a:p>
        </p:txBody>
      </p:sp>
      <p:sp>
        <p:nvSpPr>
          <p:cNvPr id="6" name="Espace réservé du texte 5"/>
          <p:cNvSpPr>
            <a:spLocks noGrp="1"/>
          </p:cNvSpPr>
          <p:nvPr>
            <p:ph type="body" sz="quarter" idx="13"/>
          </p:nvPr>
        </p:nvSpPr>
        <p:spPr>
          <a:xfrm>
            <a:off x="879492" y="1743732"/>
            <a:ext cx="7530861" cy="4362990"/>
          </a:xfrm>
        </p:spPr>
        <p:txBody>
          <a:bodyPr>
            <a:normAutofit fontScale="70000" lnSpcReduction="20000"/>
          </a:bodyPr>
          <a:lstStyle/>
          <a:p>
            <a:r>
              <a:rPr lang="cs-CZ" sz="2900" dirty="0" smtClean="0">
                <a:latin typeface="Century Gothic" panose="020B0502020202020204" pitchFamily="34" charset="0"/>
              </a:rPr>
              <a:t>Výzva pro příklady dobrých praxí</a:t>
            </a:r>
          </a:p>
          <a:p>
            <a:r>
              <a:rPr lang="cs-CZ" b="0" dirty="0" smtClean="0">
                <a:solidFill>
                  <a:srgbClr val="35B3B8"/>
                </a:solidFill>
                <a:latin typeface="Century Gothic" panose="020B0502020202020204" pitchFamily="34" charset="0"/>
              </a:rPr>
              <a:t>Přímý </a:t>
            </a:r>
            <a:r>
              <a:rPr lang="en-US" b="0" dirty="0" smtClean="0">
                <a:solidFill>
                  <a:srgbClr val="35B3B8"/>
                </a:solidFill>
                <a:latin typeface="Century Gothic" panose="020B0502020202020204" pitchFamily="34" charset="0"/>
              </a:rPr>
              <a:t>link: </a:t>
            </a:r>
            <a:r>
              <a:rPr lang="cs-CZ" b="0" u="sng" dirty="0" smtClean="0">
                <a:latin typeface="Century Gothic" panose="020B0502020202020204" pitchFamily="34" charset="0"/>
                <a:hlinkClick r:id="rId2"/>
              </a:rPr>
              <a:t>zde</a:t>
            </a:r>
            <a:endParaRPr lang="cs-CZ" b="0" u="sng" dirty="0" smtClean="0">
              <a:latin typeface="Century Gothic" panose="020B0502020202020204" pitchFamily="34" charset="0"/>
            </a:endParaRPr>
          </a:p>
          <a:p>
            <a:endParaRPr lang="en-US" sz="2900" dirty="0" smtClean="0">
              <a:latin typeface="Century Gothic" panose="020B0502020202020204" pitchFamily="34" charset="0"/>
            </a:endParaRPr>
          </a:p>
          <a:p>
            <a:r>
              <a:rPr lang="cs-CZ" sz="2900" dirty="0" smtClean="0">
                <a:latin typeface="Century Gothic" panose="020B0502020202020204" pitchFamily="34" charset="0"/>
              </a:rPr>
              <a:t>Sekretariát OP </a:t>
            </a:r>
            <a:r>
              <a:rPr lang="en-US" sz="2900" dirty="0" smtClean="0">
                <a:latin typeface="Century Gothic" panose="020B0502020202020204" pitchFamily="34" charset="0"/>
              </a:rPr>
              <a:t>URBACT </a:t>
            </a:r>
            <a:endParaRPr lang="cs-CZ" sz="2900" dirty="0" smtClean="0">
              <a:latin typeface="Century Gothic" panose="020B0502020202020204" pitchFamily="34" charset="0"/>
            </a:endParaRPr>
          </a:p>
          <a:p>
            <a:r>
              <a:rPr lang="cs-CZ" b="0" dirty="0" smtClean="0">
                <a:latin typeface="Century Gothic" panose="020B0502020202020204" pitchFamily="34" charset="0"/>
              </a:rPr>
              <a:t>Se všemi otázkami ohledně výzvy pro příklady dobrých praxí se žadatelé mohou obracet na sekretariát programu na emailu: </a:t>
            </a:r>
            <a:r>
              <a:rPr lang="en-US" b="0" dirty="0">
                <a:solidFill>
                  <a:srgbClr val="96BD0D"/>
                </a:solidFill>
                <a:latin typeface="Century Gothic" panose="020B0502020202020204" pitchFamily="34" charset="0"/>
              </a:rPr>
              <a:t>goodpracticecall@urbact.eu</a:t>
            </a:r>
          </a:p>
          <a:p>
            <a:pPr marL="7938" indent="0">
              <a:buNone/>
            </a:pPr>
            <a:endParaRPr lang="en-US" b="0" dirty="0">
              <a:latin typeface="Century Gothic" panose="020B0502020202020204" pitchFamily="34" charset="0"/>
            </a:endParaRPr>
          </a:p>
          <a:p>
            <a:r>
              <a:rPr lang="cs-CZ" sz="2900" dirty="0" smtClean="0">
                <a:latin typeface="Century Gothic" panose="020B0502020202020204" pitchFamily="34" charset="0"/>
              </a:rPr>
              <a:t>Články na stránkách URBACT </a:t>
            </a:r>
            <a:r>
              <a:rPr lang="en-US" sz="2900" dirty="0" smtClean="0">
                <a:latin typeface="Century Gothic" panose="020B0502020202020204" pitchFamily="34" charset="0"/>
              </a:rPr>
              <a:t>&amp; </a:t>
            </a:r>
            <a:r>
              <a:rPr lang="en-US" sz="2900" dirty="0">
                <a:latin typeface="Century Gothic" panose="020B0502020202020204" pitchFamily="34" charset="0"/>
              </a:rPr>
              <a:t>blog</a:t>
            </a:r>
          </a:p>
          <a:p>
            <a:pPr marL="7938" indent="0">
              <a:spcAft>
                <a:spcPts val="600"/>
              </a:spcAft>
              <a:buNone/>
            </a:pPr>
            <a:r>
              <a:rPr lang="cs-CZ" b="0" dirty="0" smtClean="0">
                <a:latin typeface="Century Gothic" panose="020B0502020202020204" pitchFamily="34" charset="0"/>
              </a:rPr>
              <a:t>Pokud se chcete dovědět více o tom, jaké praxe/</a:t>
            </a:r>
            <a:r>
              <a:rPr lang="cs-CZ" b="0" dirty="0">
                <a:latin typeface="Century Gothic" panose="020B0502020202020204" pitchFamily="34" charset="0"/>
              </a:rPr>
              <a:t>postupy </a:t>
            </a:r>
            <a:r>
              <a:rPr lang="cs-CZ" b="0" dirty="0" smtClean="0">
                <a:latin typeface="Century Gothic" panose="020B0502020202020204" pitchFamily="34" charset="0"/>
              </a:rPr>
              <a:t>URBACT podporuje, navštivte stránku programu a blog, které obsahuje řadu článků organizovaných podle témat:</a:t>
            </a:r>
          </a:p>
          <a:p>
            <a:pPr>
              <a:buFont typeface="Courier New" panose="02070309020205020404" pitchFamily="49" charset="0"/>
              <a:buChar char="o"/>
            </a:pPr>
            <a:r>
              <a:rPr lang="en-US" b="0" dirty="0" smtClean="0">
                <a:latin typeface="Century Gothic" panose="020B0502020202020204" pitchFamily="34" charset="0"/>
              </a:rPr>
              <a:t>http</a:t>
            </a:r>
            <a:r>
              <a:rPr lang="en-US" b="0" dirty="0">
                <a:latin typeface="Century Gothic" panose="020B0502020202020204" pitchFamily="34" charset="0"/>
              </a:rPr>
              <a:t>://urbact.eu/</a:t>
            </a:r>
          </a:p>
          <a:p>
            <a:pPr>
              <a:buFont typeface="Courier New" panose="02070309020205020404" pitchFamily="49" charset="0"/>
              <a:buChar char="o"/>
            </a:pPr>
            <a:r>
              <a:rPr lang="en-US" b="0" dirty="0" smtClean="0">
                <a:latin typeface="Century Gothic" panose="020B0502020202020204" pitchFamily="34" charset="0"/>
              </a:rPr>
              <a:t>http</a:t>
            </a:r>
            <a:r>
              <a:rPr lang="en-US" b="0" dirty="0">
                <a:latin typeface="Century Gothic" panose="020B0502020202020204" pitchFamily="34" charset="0"/>
              </a:rPr>
              <a:t>://www.blog.urbact.eu/</a:t>
            </a:r>
          </a:p>
          <a:p>
            <a:pPr marL="7938" indent="0">
              <a:buNone/>
            </a:pPr>
            <a:endParaRPr lang="en-US" b="0" dirty="0" smtClean="0">
              <a:latin typeface="Century Gothic" panose="020B0502020202020204" pitchFamily="34" charset="0"/>
            </a:endParaRPr>
          </a:p>
          <a:p>
            <a:pPr marL="7938" indent="0">
              <a:spcAft>
                <a:spcPts val="600"/>
              </a:spcAft>
              <a:buNone/>
            </a:pPr>
            <a:r>
              <a:rPr lang="cs-CZ" sz="2600" b="0" dirty="0" smtClean="0">
                <a:solidFill>
                  <a:srgbClr val="35B3B8"/>
                </a:solidFill>
                <a:latin typeface="Century Gothic" panose="020B0502020202020204" pitchFamily="34" charset="0"/>
              </a:rPr>
              <a:t>Články</a:t>
            </a:r>
            <a:r>
              <a:rPr lang="en-US" sz="2600" b="0" dirty="0" smtClean="0">
                <a:solidFill>
                  <a:srgbClr val="35B3B8"/>
                </a:solidFill>
                <a:latin typeface="Century Gothic" panose="020B0502020202020204" pitchFamily="34" charset="0"/>
              </a:rPr>
              <a:t>: </a:t>
            </a:r>
            <a:endParaRPr lang="en-US" sz="2600" b="0" dirty="0">
              <a:solidFill>
                <a:srgbClr val="35B3B8"/>
              </a:solidFill>
              <a:latin typeface="Century Gothic" panose="020B0502020202020204" pitchFamily="34" charset="0"/>
            </a:endParaRPr>
          </a:p>
          <a:p>
            <a:pPr>
              <a:buFont typeface="Courier New" panose="02070309020205020404" pitchFamily="49" charset="0"/>
              <a:buChar char="o"/>
            </a:pPr>
            <a:r>
              <a:rPr lang="en-US" b="0" dirty="0">
                <a:latin typeface="Century Gothic" panose="020B0502020202020204" pitchFamily="34" charset="0"/>
              </a:rPr>
              <a:t>http://urbact.eu/good-practice-call-difference</a:t>
            </a:r>
          </a:p>
          <a:p>
            <a:pPr>
              <a:buFont typeface="Courier New" panose="02070309020205020404" pitchFamily="49" charset="0"/>
              <a:buChar char="o"/>
            </a:pPr>
            <a:r>
              <a:rPr lang="en-US" b="0" dirty="0">
                <a:latin typeface="Century Gothic" panose="020B0502020202020204" pitchFamily="34" charset="0"/>
              </a:rPr>
              <a:t>http://</a:t>
            </a:r>
            <a:r>
              <a:rPr lang="en-US" b="0" dirty="0" smtClean="0">
                <a:latin typeface="Century Gothic" panose="020B0502020202020204" pitchFamily="34" charset="0"/>
              </a:rPr>
              <a:t>urbact.eu/cities-and-good-practice-lessons-urbact-transfer-pilots</a:t>
            </a:r>
            <a:endParaRPr lang="en-US" b="0" dirty="0">
              <a:latin typeface="Century Gothic" panose="020B0502020202020204" pitchFamily="34" charset="0"/>
            </a:endParaRPr>
          </a:p>
        </p:txBody>
      </p:sp>
      <p:sp>
        <p:nvSpPr>
          <p:cNvPr id="7" name="Titre 6"/>
          <p:cNvSpPr>
            <a:spLocks noGrp="1"/>
          </p:cNvSpPr>
          <p:nvPr>
            <p:ph type="title"/>
          </p:nvPr>
        </p:nvSpPr>
        <p:spPr>
          <a:xfrm>
            <a:off x="2623232" y="885425"/>
            <a:ext cx="3798833" cy="492443"/>
          </a:xfrm>
        </p:spPr>
        <p:txBody>
          <a:bodyPr/>
          <a:lstStyle/>
          <a:p>
            <a:r>
              <a:rPr lang="cs-CZ" dirty="0" smtClean="0">
                <a:solidFill>
                  <a:srgbClr val="C4007B"/>
                </a:solidFill>
                <a:latin typeface="Century Gothic" panose="020B0502020202020204" pitchFamily="34" charset="0"/>
              </a:rPr>
              <a:t>Užitečné odkazy</a:t>
            </a:r>
            <a:r>
              <a:rPr lang="en-GB" dirty="0" smtClean="0">
                <a:solidFill>
                  <a:srgbClr val="C4007B"/>
                </a:solidFill>
                <a:latin typeface="Century Gothic" panose="020B0502020202020204" pitchFamily="34" charset="0"/>
              </a:rPr>
              <a:t>:</a:t>
            </a:r>
            <a:endParaRPr lang="en-GB" dirty="0">
              <a:solidFill>
                <a:srgbClr val="C4007B"/>
              </a:solidFill>
              <a:latin typeface="Century Gothic" panose="020B0502020202020204" pitchFamily="34" charset="0"/>
            </a:endParaRPr>
          </a:p>
        </p:txBody>
      </p:sp>
    </p:spTree>
    <p:extLst>
      <p:ext uri="{BB962C8B-B14F-4D97-AF65-F5344CB8AC3E}">
        <p14:creationId xmlns:p14="http://schemas.microsoft.com/office/powerpoint/2010/main" val="3346314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9D7EC0D4-C4D4-784B-B144-181491B88AD4}" type="slidenum">
              <a:rPr lang="fr-FR" smtClean="0"/>
              <a:pPr/>
              <a:t>24</a:t>
            </a:fld>
            <a:endParaRPr lang="fr-FR" dirty="0"/>
          </a:p>
        </p:txBody>
      </p:sp>
      <p:sp>
        <p:nvSpPr>
          <p:cNvPr id="4" name="Espace réservé du pied de page 3"/>
          <p:cNvSpPr>
            <a:spLocks noGrp="1"/>
          </p:cNvSpPr>
          <p:nvPr>
            <p:ph type="ftr" sz="quarter" idx="3"/>
          </p:nvPr>
        </p:nvSpPr>
        <p:spPr>
          <a:xfrm>
            <a:off x="359999" y="6480000"/>
            <a:ext cx="3276335" cy="201738"/>
          </a:xfrm>
        </p:spPr>
        <p:txBody>
          <a:bodyPr/>
          <a:lstStyle/>
          <a:p>
            <a:r>
              <a:rPr lang="cs-CZ" b="0" dirty="0"/>
              <a:t>VÝZVA PRO PŘÍKLADY DOBRÉ PRAXE </a:t>
            </a:r>
            <a:r>
              <a:rPr lang="fr-FR" b="0" dirty="0" smtClean="0"/>
              <a:t>- 2016</a:t>
            </a:r>
            <a:endParaRPr lang="fr-FR" b="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8" y="59614"/>
            <a:ext cx="8922161" cy="312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800" b="2866"/>
          <a:stretch/>
        </p:blipFill>
        <p:spPr bwMode="auto">
          <a:xfrm>
            <a:off x="25872" y="3158397"/>
            <a:ext cx="8973022" cy="304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space réservé du pied de page 3"/>
          <p:cNvSpPr txBox="1">
            <a:spLocks/>
          </p:cNvSpPr>
          <p:nvPr/>
        </p:nvSpPr>
        <p:spPr>
          <a:xfrm>
            <a:off x="4333902" y="6344658"/>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cs-CZ" dirty="0" smtClean="0">
                <a:solidFill>
                  <a:srgbClr val="AF1E75"/>
                </a:solidFill>
              </a:rPr>
              <a:t>Leták je dostupný online </a:t>
            </a:r>
            <a:r>
              <a:rPr lang="cs-CZ" b="0" dirty="0" smtClean="0">
                <a:solidFill>
                  <a:srgbClr val="AF1E75"/>
                </a:solidFill>
              </a:rPr>
              <a:t>(brzy bude přeložen i do češtiny)</a:t>
            </a:r>
            <a:r>
              <a:rPr lang="cs-CZ" dirty="0" smtClean="0">
                <a:solidFill>
                  <a:srgbClr val="AF1E75"/>
                </a:solidFill>
              </a:rPr>
              <a:t> </a:t>
            </a:r>
            <a:r>
              <a:rPr lang="cs-CZ" dirty="0" smtClean="0">
                <a:solidFill>
                  <a:srgbClr val="AF1E75"/>
                </a:solidFill>
                <a:hlinkClick r:id="rId5"/>
              </a:rPr>
              <a:t>zde</a:t>
            </a:r>
            <a:endParaRPr lang="fr-FR" dirty="0">
              <a:solidFill>
                <a:srgbClr val="AF1E75"/>
              </a:solidFill>
            </a:endParaRPr>
          </a:p>
        </p:txBody>
      </p:sp>
    </p:spTree>
    <p:extLst>
      <p:ext uri="{BB962C8B-B14F-4D97-AF65-F5344CB8AC3E}">
        <p14:creationId xmlns:p14="http://schemas.microsoft.com/office/powerpoint/2010/main" val="3513414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25</a:t>
            </a:fld>
            <a:endParaRPr lang="fr-FR" dirty="0"/>
          </a:p>
        </p:txBody>
      </p:sp>
      <p:sp>
        <p:nvSpPr>
          <p:cNvPr id="6" name="Espace réservé du texte 5"/>
          <p:cNvSpPr>
            <a:spLocks noGrp="1"/>
          </p:cNvSpPr>
          <p:nvPr>
            <p:ph type="body" sz="quarter" idx="13"/>
          </p:nvPr>
        </p:nvSpPr>
        <p:spPr>
          <a:xfrm>
            <a:off x="1278417" y="2347217"/>
            <a:ext cx="6295576" cy="3720717"/>
          </a:xfrm>
        </p:spPr>
        <p:txBody>
          <a:bodyPr>
            <a:normAutofit fontScale="92500" lnSpcReduction="20000"/>
          </a:bodyPr>
          <a:lstStyle/>
          <a:p>
            <a:pPr marL="342900" indent="-342900">
              <a:buClr>
                <a:srgbClr val="FF0000"/>
              </a:buClr>
              <a:buFont typeface="Wingdings" panose="05000000000000000000" pitchFamily="2" charset="2"/>
              <a:buChar char="§"/>
            </a:pPr>
            <a:r>
              <a:rPr lang="fr-FR" b="0" dirty="0" err="1" smtClean="0">
                <a:latin typeface="Century Gothic"/>
                <a:cs typeface="Century Gothic"/>
              </a:rPr>
              <a:t>Poskytování</a:t>
            </a:r>
            <a:r>
              <a:rPr lang="fr-FR" b="0" dirty="0" smtClean="0">
                <a:latin typeface="Century Gothic"/>
                <a:cs typeface="Century Gothic"/>
              </a:rPr>
              <a:t> </a:t>
            </a:r>
            <a:r>
              <a:rPr lang="fr-FR" b="0" dirty="0" err="1">
                <a:latin typeface="Century Gothic"/>
                <a:cs typeface="Century Gothic"/>
              </a:rPr>
              <a:t>informací</a:t>
            </a:r>
            <a:r>
              <a:rPr lang="fr-FR" b="0" dirty="0">
                <a:latin typeface="Century Gothic"/>
                <a:cs typeface="Century Gothic"/>
              </a:rPr>
              <a:t> o </a:t>
            </a:r>
            <a:r>
              <a:rPr lang="fr-FR" b="0" dirty="0" err="1">
                <a:latin typeface="Century Gothic"/>
                <a:cs typeface="Century Gothic"/>
              </a:rPr>
              <a:t>výzvě</a:t>
            </a:r>
            <a:r>
              <a:rPr lang="fr-FR" b="0" dirty="0">
                <a:latin typeface="Century Gothic"/>
                <a:cs typeface="Century Gothic"/>
              </a:rPr>
              <a:t> </a:t>
            </a:r>
            <a:r>
              <a:rPr lang="fr-FR" b="0" dirty="0" err="1">
                <a:latin typeface="Century Gothic"/>
                <a:cs typeface="Century Gothic"/>
              </a:rPr>
              <a:t>potencionálním</a:t>
            </a:r>
            <a:r>
              <a:rPr lang="fr-FR" b="0" dirty="0">
                <a:latin typeface="Century Gothic"/>
                <a:cs typeface="Century Gothic"/>
              </a:rPr>
              <a:t> </a:t>
            </a:r>
            <a:r>
              <a:rPr lang="fr-FR" b="0" dirty="0" err="1">
                <a:latin typeface="Century Gothic"/>
                <a:cs typeface="Century Gothic"/>
              </a:rPr>
              <a:t>žadatelům</a:t>
            </a:r>
            <a:endParaRPr lang="fr-FR" b="0" dirty="0">
              <a:latin typeface="Century Gothic"/>
              <a:cs typeface="Century Gothic"/>
            </a:endParaRPr>
          </a:p>
          <a:p>
            <a:pPr marL="342900" indent="-342900">
              <a:buClr>
                <a:srgbClr val="FF0000"/>
              </a:buClr>
              <a:buFont typeface="Wingdings" panose="05000000000000000000" pitchFamily="2" charset="2"/>
              <a:buChar char="§"/>
            </a:pPr>
            <a:endParaRPr lang="fr-FR" b="0" dirty="0">
              <a:latin typeface="Century Gothic"/>
              <a:cs typeface="Century Gothic"/>
            </a:endParaRPr>
          </a:p>
          <a:p>
            <a:pPr marL="342900" indent="-342900">
              <a:buClr>
                <a:srgbClr val="FF0000"/>
              </a:buClr>
              <a:buFont typeface="Wingdings" panose="05000000000000000000" pitchFamily="2" charset="2"/>
              <a:buChar char="§"/>
            </a:pPr>
            <a:r>
              <a:rPr lang="fr-FR" b="0" dirty="0" err="1">
                <a:latin typeface="Century Gothic"/>
                <a:cs typeface="Century Gothic"/>
              </a:rPr>
              <a:t>Šíření</a:t>
            </a:r>
            <a:r>
              <a:rPr lang="fr-FR" b="0" dirty="0">
                <a:latin typeface="Century Gothic"/>
                <a:cs typeface="Century Gothic"/>
              </a:rPr>
              <a:t> </a:t>
            </a:r>
            <a:r>
              <a:rPr lang="fr-FR" b="0" dirty="0" err="1">
                <a:latin typeface="Century Gothic"/>
                <a:cs typeface="Century Gothic"/>
              </a:rPr>
              <a:t>výstupů</a:t>
            </a:r>
            <a:r>
              <a:rPr lang="fr-FR" b="0" dirty="0">
                <a:latin typeface="Century Gothic"/>
                <a:cs typeface="Century Gothic"/>
              </a:rPr>
              <a:t> z </a:t>
            </a:r>
            <a:r>
              <a:rPr lang="fr-FR" b="0" dirty="0" err="1">
                <a:latin typeface="Century Gothic"/>
                <a:cs typeface="Century Gothic"/>
              </a:rPr>
              <a:t>projektů</a:t>
            </a:r>
            <a:r>
              <a:rPr lang="fr-FR" b="0" dirty="0">
                <a:latin typeface="Century Gothic"/>
                <a:cs typeface="Century Gothic"/>
              </a:rPr>
              <a:t> </a:t>
            </a:r>
            <a:r>
              <a:rPr lang="fr-FR" b="0" dirty="0" err="1">
                <a:latin typeface="Century Gothic"/>
                <a:cs typeface="Century Gothic"/>
              </a:rPr>
              <a:t>širšímu</a:t>
            </a:r>
            <a:r>
              <a:rPr lang="fr-FR" b="0" dirty="0">
                <a:latin typeface="Century Gothic"/>
                <a:cs typeface="Century Gothic"/>
              </a:rPr>
              <a:t> </a:t>
            </a:r>
            <a:r>
              <a:rPr lang="fr-FR" b="0" dirty="0" err="1">
                <a:latin typeface="Century Gothic"/>
                <a:cs typeface="Century Gothic"/>
              </a:rPr>
              <a:t>spektru</a:t>
            </a:r>
            <a:r>
              <a:rPr lang="fr-FR" b="0" dirty="0">
                <a:latin typeface="Century Gothic"/>
                <a:cs typeface="Century Gothic"/>
              </a:rPr>
              <a:t> </a:t>
            </a:r>
            <a:r>
              <a:rPr lang="fr-FR" b="0" dirty="0" err="1">
                <a:latin typeface="Century Gothic"/>
                <a:cs typeface="Century Gothic"/>
              </a:rPr>
              <a:t>aktérů</a:t>
            </a:r>
            <a:endParaRPr lang="fr-FR" b="0" dirty="0">
              <a:latin typeface="Century Gothic"/>
              <a:cs typeface="Century Gothic"/>
            </a:endParaRPr>
          </a:p>
          <a:p>
            <a:pPr marL="342900" indent="-342900">
              <a:buClr>
                <a:srgbClr val="FF0000"/>
              </a:buClr>
              <a:buFont typeface="Wingdings" panose="05000000000000000000" pitchFamily="2" charset="2"/>
              <a:buChar char="§"/>
            </a:pPr>
            <a:endParaRPr lang="fr-FR" b="0" dirty="0">
              <a:latin typeface="Century Gothic"/>
              <a:cs typeface="Century Gothic"/>
            </a:endParaRPr>
          </a:p>
          <a:p>
            <a:pPr marL="342900" indent="-342900">
              <a:buClr>
                <a:srgbClr val="FF0000"/>
              </a:buClr>
              <a:buFont typeface="Wingdings" panose="05000000000000000000" pitchFamily="2" charset="2"/>
              <a:buChar char="§"/>
            </a:pPr>
            <a:r>
              <a:rPr lang="fr-FR" b="0" dirty="0" err="1">
                <a:latin typeface="Century Gothic"/>
                <a:cs typeface="Century Gothic"/>
              </a:rPr>
              <a:t>Akce</a:t>
            </a:r>
            <a:r>
              <a:rPr lang="fr-FR" b="0" dirty="0">
                <a:latin typeface="Century Gothic"/>
                <a:cs typeface="Century Gothic"/>
              </a:rPr>
              <a:t>, </a:t>
            </a:r>
            <a:r>
              <a:rPr lang="fr-FR" b="0" dirty="0" err="1">
                <a:latin typeface="Century Gothic"/>
                <a:cs typeface="Century Gothic"/>
              </a:rPr>
              <a:t>webové</a:t>
            </a:r>
            <a:r>
              <a:rPr lang="fr-FR" b="0" dirty="0">
                <a:latin typeface="Century Gothic"/>
                <a:cs typeface="Century Gothic"/>
              </a:rPr>
              <a:t> </a:t>
            </a:r>
            <a:r>
              <a:rPr lang="fr-FR" b="0" dirty="0" err="1">
                <a:latin typeface="Century Gothic"/>
                <a:cs typeface="Century Gothic"/>
              </a:rPr>
              <a:t>stránky</a:t>
            </a:r>
            <a:r>
              <a:rPr lang="fr-FR" b="0" dirty="0">
                <a:latin typeface="Century Gothic"/>
                <a:cs typeface="Century Gothic"/>
              </a:rPr>
              <a:t>, </a:t>
            </a:r>
            <a:r>
              <a:rPr lang="fr-FR" b="0" dirty="0" err="1">
                <a:latin typeface="Century Gothic"/>
                <a:cs typeface="Century Gothic"/>
              </a:rPr>
              <a:t>články</a:t>
            </a:r>
            <a:r>
              <a:rPr lang="fr-FR" b="0" dirty="0">
                <a:latin typeface="Century Gothic"/>
                <a:cs typeface="Century Gothic"/>
              </a:rPr>
              <a:t>, </a:t>
            </a:r>
            <a:r>
              <a:rPr lang="fr-FR" b="0" dirty="0" err="1">
                <a:latin typeface="Century Gothic"/>
                <a:cs typeface="Century Gothic"/>
              </a:rPr>
              <a:t>sociální</a:t>
            </a:r>
            <a:r>
              <a:rPr lang="fr-FR" b="0" dirty="0">
                <a:latin typeface="Century Gothic"/>
                <a:cs typeface="Century Gothic"/>
              </a:rPr>
              <a:t> </a:t>
            </a:r>
            <a:r>
              <a:rPr lang="fr-FR" b="0" dirty="0" err="1">
                <a:latin typeface="Century Gothic"/>
                <a:cs typeface="Century Gothic"/>
              </a:rPr>
              <a:t>sítě</a:t>
            </a:r>
            <a:endParaRPr lang="fr-FR" b="0" dirty="0">
              <a:latin typeface="Century Gothic"/>
              <a:cs typeface="Century Gothic"/>
            </a:endParaRPr>
          </a:p>
          <a:p>
            <a:pPr marL="342900" indent="-342900">
              <a:buClr>
                <a:srgbClr val="FF0000"/>
              </a:buClr>
              <a:buFont typeface="Wingdings" panose="05000000000000000000" pitchFamily="2" charset="2"/>
              <a:buChar char="§"/>
            </a:pPr>
            <a:endParaRPr lang="fr-FR" b="0" dirty="0">
              <a:latin typeface="Century Gothic"/>
              <a:cs typeface="Century Gothic"/>
            </a:endParaRPr>
          </a:p>
          <a:p>
            <a:pPr marL="342900" indent="-342900">
              <a:buClr>
                <a:srgbClr val="FF0000"/>
              </a:buClr>
              <a:buFont typeface="Wingdings" panose="05000000000000000000" pitchFamily="2" charset="2"/>
              <a:buChar char="§"/>
            </a:pPr>
            <a:r>
              <a:rPr lang="fr-FR" b="0" dirty="0" err="1">
                <a:latin typeface="Century Gothic"/>
                <a:cs typeface="Century Gothic"/>
              </a:rPr>
              <a:t>Komunikace</a:t>
            </a:r>
            <a:r>
              <a:rPr lang="fr-FR" b="0" dirty="0">
                <a:latin typeface="Century Gothic"/>
                <a:cs typeface="Century Gothic"/>
              </a:rPr>
              <a:t> se </a:t>
            </a:r>
            <a:r>
              <a:rPr lang="fr-FR" b="0" dirty="0" err="1">
                <a:latin typeface="Century Gothic"/>
                <a:cs typeface="Century Gothic"/>
              </a:rPr>
              <a:t>sekretariátem</a:t>
            </a:r>
            <a:endParaRPr lang="fr-FR" b="0" dirty="0">
              <a:latin typeface="Century Gothic"/>
              <a:cs typeface="Century Gothic"/>
            </a:endParaRPr>
          </a:p>
          <a:p>
            <a:pPr marL="342900" indent="-342900">
              <a:buClr>
                <a:srgbClr val="FF0000"/>
              </a:buClr>
              <a:buFont typeface="Wingdings" panose="05000000000000000000" pitchFamily="2" charset="2"/>
              <a:buChar char="§"/>
            </a:pPr>
            <a:endParaRPr lang="fr-FR" b="0" dirty="0">
              <a:latin typeface="Century Gothic"/>
              <a:cs typeface="Century Gothic"/>
            </a:endParaRPr>
          </a:p>
          <a:p>
            <a:pPr marL="342900" indent="-342900">
              <a:buClr>
                <a:srgbClr val="FF0000"/>
              </a:buClr>
              <a:buFont typeface="Wingdings" panose="05000000000000000000" pitchFamily="2" charset="2"/>
              <a:buChar char="§"/>
            </a:pPr>
            <a:r>
              <a:rPr lang="fr-FR" b="0" dirty="0" err="1">
                <a:latin typeface="Century Gothic"/>
                <a:cs typeface="Century Gothic"/>
              </a:rPr>
              <a:t>Komunikace</a:t>
            </a:r>
            <a:r>
              <a:rPr lang="fr-FR" b="0" dirty="0">
                <a:latin typeface="Century Gothic"/>
                <a:cs typeface="Century Gothic"/>
              </a:rPr>
              <a:t> s </a:t>
            </a:r>
            <a:r>
              <a:rPr lang="fr-FR" b="0" dirty="0" err="1">
                <a:latin typeface="Century Gothic"/>
                <a:cs typeface="Century Gothic"/>
              </a:rPr>
              <a:t>Řidíci</a:t>
            </a:r>
            <a:r>
              <a:rPr lang="fr-FR" b="0" dirty="0">
                <a:latin typeface="Century Gothic"/>
                <a:cs typeface="Century Gothic"/>
              </a:rPr>
              <a:t> </a:t>
            </a:r>
            <a:r>
              <a:rPr lang="fr-FR" b="0" dirty="0" err="1">
                <a:latin typeface="Century Gothic"/>
                <a:cs typeface="Century Gothic"/>
              </a:rPr>
              <a:t>orgány</a:t>
            </a:r>
            <a:r>
              <a:rPr lang="fr-FR" b="0" dirty="0">
                <a:latin typeface="Century Gothic"/>
                <a:cs typeface="Century Gothic"/>
              </a:rPr>
              <a:t> </a:t>
            </a:r>
            <a:r>
              <a:rPr lang="fr-FR" b="0" dirty="0" err="1">
                <a:latin typeface="Century Gothic"/>
                <a:cs typeface="Century Gothic"/>
              </a:rPr>
              <a:t>ostatních</a:t>
            </a:r>
            <a:r>
              <a:rPr lang="fr-FR" b="0" dirty="0">
                <a:latin typeface="Century Gothic"/>
                <a:cs typeface="Century Gothic"/>
              </a:rPr>
              <a:t> </a:t>
            </a:r>
            <a:r>
              <a:rPr lang="fr-FR" b="0" dirty="0" err="1">
                <a:latin typeface="Century Gothic"/>
                <a:cs typeface="Century Gothic"/>
              </a:rPr>
              <a:t>operačních</a:t>
            </a:r>
            <a:r>
              <a:rPr lang="fr-FR" b="0" dirty="0">
                <a:latin typeface="Century Gothic"/>
                <a:cs typeface="Century Gothic"/>
              </a:rPr>
              <a:t> </a:t>
            </a:r>
            <a:r>
              <a:rPr lang="fr-FR" b="0" dirty="0" err="1">
                <a:latin typeface="Century Gothic"/>
                <a:cs typeface="Century Gothic"/>
              </a:rPr>
              <a:t>programů</a:t>
            </a:r>
            <a:endParaRPr lang="fr-FR" b="0" dirty="0">
              <a:latin typeface="Century Gothic"/>
              <a:cs typeface="Century Gothic"/>
            </a:endParaRPr>
          </a:p>
          <a:p>
            <a:pPr marL="342900" indent="-342900">
              <a:buClr>
                <a:srgbClr val="FF0000"/>
              </a:buClr>
              <a:buFont typeface="Wingdings" panose="05000000000000000000" pitchFamily="2" charset="2"/>
              <a:buChar char="§"/>
            </a:pPr>
            <a:endParaRPr lang="fr-FR" b="0" dirty="0">
              <a:latin typeface="Century Gothic"/>
              <a:cs typeface="Century Gothic"/>
            </a:endParaRPr>
          </a:p>
          <a:p>
            <a:pPr marL="342900" indent="-342900">
              <a:buClr>
                <a:srgbClr val="FF0000"/>
              </a:buClr>
              <a:buFont typeface="Wingdings" panose="05000000000000000000" pitchFamily="2" charset="2"/>
              <a:buChar char="§"/>
            </a:pPr>
            <a:r>
              <a:rPr lang="fr-FR" b="0" dirty="0" err="1">
                <a:latin typeface="Century Gothic"/>
                <a:cs typeface="Century Gothic"/>
              </a:rPr>
              <a:t>Zároveň</a:t>
            </a:r>
            <a:r>
              <a:rPr lang="fr-FR" b="0" dirty="0">
                <a:latin typeface="Century Gothic"/>
                <a:cs typeface="Century Gothic"/>
              </a:rPr>
              <a:t> </a:t>
            </a:r>
            <a:r>
              <a:rPr lang="fr-FR" b="0" dirty="0" err="1">
                <a:latin typeface="Century Gothic"/>
                <a:cs typeface="Century Gothic"/>
              </a:rPr>
              <a:t>jsme</a:t>
            </a:r>
            <a:r>
              <a:rPr lang="fr-FR" b="0" dirty="0">
                <a:latin typeface="Century Gothic"/>
                <a:cs typeface="Century Gothic"/>
              </a:rPr>
              <a:t> </a:t>
            </a:r>
            <a:r>
              <a:rPr lang="fr-FR" b="0" dirty="0" err="1">
                <a:latin typeface="Century Gothic"/>
                <a:cs typeface="Century Gothic"/>
              </a:rPr>
              <a:t>členy</a:t>
            </a:r>
            <a:r>
              <a:rPr lang="fr-FR" b="0" dirty="0">
                <a:latin typeface="Century Gothic"/>
                <a:cs typeface="Century Gothic"/>
              </a:rPr>
              <a:t> </a:t>
            </a:r>
            <a:r>
              <a:rPr lang="fr-FR" b="0" dirty="0" err="1">
                <a:latin typeface="Century Gothic"/>
                <a:cs typeface="Century Gothic"/>
              </a:rPr>
              <a:t>monitorovacího</a:t>
            </a:r>
            <a:r>
              <a:rPr lang="fr-FR" b="0" dirty="0">
                <a:latin typeface="Century Gothic"/>
                <a:cs typeface="Century Gothic"/>
              </a:rPr>
              <a:t> </a:t>
            </a:r>
            <a:r>
              <a:rPr lang="fr-FR" b="0" dirty="0" err="1">
                <a:latin typeface="Century Gothic"/>
                <a:cs typeface="Century Gothic"/>
              </a:rPr>
              <a:t>výboru</a:t>
            </a:r>
            <a:endParaRPr lang="fr-FR" b="0" dirty="0">
              <a:latin typeface="Century Gothic"/>
              <a:cs typeface="Century Gothic"/>
            </a:endParaRPr>
          </a:p>
          <a:p>
            <a:endParaRPr lang="en-US" b="0" dirty="0">
              <a:latin typeface="Century Gothic" panose="020B0502020202020204" pitchFamily="34" charset="0"/>
            </a:endParaRPr>
          </a:p>
        </p:txBody>
      </p:sp>
      <p:sp>
        <p:nvSpPr>
          <p:cNvPr id="7" name="Titre 6"/>
          <p:cNvSpPr>
            <a:spLocks noGrp="1"/>
          </p:cNvSpPr>
          <p:nvPr>
            <p:ph type="title"/>
          </p:nvPr>
        </p:nvSpPr>
        <p:spPr>
          <a:xfrm>
            <a:off x="720003" y="959855"/>
            <a:ext cx="7946201" cy="984885"/>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ČR – Národní kontaktní místo </a:t>
            </a:r>
            <a:endParaRPr lang="en-GB" dirty="0">
              <a:solidFill>
                <a:srgbClr val="C4007B"/>
              </a:solidFill>
              <a:latin typeface="Century Gothic" panose="020B0502020202020204" pitchFamily="34" charset="0"/>
            </a:endParaRPr>
          </a:p>
        </p:txBody>
      </p:sp>
    </p:spTree>
    <p:extLst>
      <p:ext uri="{BB962C8B-B14F-4D97-AF65-F5344CB8AC3E}">
        <p14:creationId xmlns:p14="http://schemas.microsoft.com/office/powerpoint/2010/main" val="1157882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26</a:t>
            </a:fld>
            <a:endParaRPr lang="fr-FR" dirty="0"/>
          </a:p>
        </p:txBody>
      </p:sp>
      <p:sp>
        <p:nvSpPr>
          <p:cNvPr id="7" name="Titre 6"/>
          <p:cNvSpPr>
            <a:spLocks noGrp="1"/>
          </p:cNvSpPr>
          <p:nvPr>
            <p:ph type="title"/>
          </p:nvPr>
        </p:nvSpPr>
        <p:spPr>
          <a:xfrm>
            <a:off x="720003" y="1028967"/>
            <a:ext cx="7946201" cy="492443"/>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ČR – Akční plán</a:t>
            </a:r>
            <a:endParaRPr lang="en-GB" dirty="0">
              <a:solidFill>
                <a:srgbClr val="C4007B"/>
              </a:solidFill>
              <a:latin typeface="Century Gothic" panose="020B0502020202020204" pitchFamily="34" charset="0"/>
            </a:endParaRPr>
          </a:p>
        </p:txBody>
      </p:sp>
      <p:graphicFrame>
        <p:nvGraphicFramePr>
          <p:cNvPr id="8" name="Objekt 15"/>
          <p:cNvGraphicFramePr>
            <a:graphicFrameLocks noChangeAspect="1"/>
          </p:cNvGraphicFramePr>
          <p:nvPr>
            <p:extLst>
              <p:ext uri="{D42A27DB-BD31-4B8C-83A1-F6EECF244321}">
                <p14:modId xmlns:p14="http://schemas.microsoft.com/office/powerpoint/2010/main" val="1150141757"/>
              </p:ext>
            </p:extLst>
          </p:nvPr>
        </p:nvGraphicFramePr>
        <p:xfrm>
          <a:off x="107505" y="1674263"/>
          <a:ext cx="8784976" cy="4518315"/>
        </p:xfrm>
        <a:graphic>
          <a:graphicData uri="http://schemas.openxmlformats.org/presentationml/2006/ole">
            <mc:AlternateContent xmlns:mc="http://schemas.openxmlformats.org/markup-compatibility/2006">
              <mc:Choice xmlns:v="urn:schemas-microsoft-com:vml" Requires="v">
                <p:oleObj spid="_x0000_s1032" name="List" r:id="rId5" imgW="16373568" imgH="8420100" progId="Excel.Sheet.8">
                  <p:embed/>
                </p:oleObj>
              </mc:Choice>
              <mc:Fallback>
                <p:oleObj name="List" r:id="rId5" imgW="16373568" imgH="8420100" progId="Excel.Sheet.8">
                  <p:embed/>
                  <p:pic>
                    <p:nvPicPr>
                      <p:cNvPr id="0" name=""/>
                      <p:cNvPicPr/>
                      <p:nvPr/>
                    </p:nvPicPr>
                    <p:blipFill>
                      <a:blip r:embed="rId6"/>
                      <a:stretch>
                        <a:fillRect/>
                      </a:stretch>
                    </p:blipFill>
                    <p:spPr>
                      <a:xfrm>
                        <a:off x="107505" y="1674263"/>
                        <a:ext cx="8784976" cy="4518315"/>
                      </a:xfrm>
                      <a:prstGeom prst="rect">
                        <a:avLst/>
                      </a:prstGeom>
                    </p:spPr>
                  </p:pic>
                </p:oleObj>
              </mc:Fallback>
            </mc:AlternateContent>
          </a:graphicData>
        </a:graphic>
      </p:graphicFrame>
    </p:spTree>
    <p:extLst>
      <p:ext uri="{BB962C8B-B14F-4D97-AF65-F5344CB8AC3E}">
        <p14:creationId xmlns:p14="http://schemas.microsoft.com/office/powerpoint/2010/main" val="1775250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27</a:t>
            </a:fld>
            <a:endParaRPr lang="fr-FR" dirty="0"/>
          </a:p>
        </p:txBody>
      </p:sp>
      <p:sp>
        <p:nvSpPr>
          <p:cNvPr id="7" name="Titre 6"/>
          <p:cNvSpPr>
            <a:spLocks noGrp="1"/>
          </p:cNvSpPr>
          <p:nvPr>
            <p:ph type="title"/>
          </p:nvPr>
        </p:nvSpPr>
        <p:spPr>
          <a:xfrm>
            <a:off x="720003" y="959855"/>
            <a:ext cx="8314330" cy="761745"/>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ČR – česká záložka </a:t>
            </a:r>
            <a:r>
              <a:rPr lang="cs-CZ" dirty="0" err="1" smtClean="0">
                <a:solidFill>
                  <a:srgbClr val="C4007B"/>
                </a:solidFill>
                <a:latin typeface="Century Gothic" panose="020B0502020202020204" pitchFamily="34" charset="0"/>
              </a:rPr>
              <a:t>urbact.eu</a:t>
            </a:r>
            <a:endParaRPr lang="en-GB" dirty="0">
              <a:solidFill>
                <a:srgbClr val="C4007B"/>
              </a:solidFill>
              <a:latin typeface="Century Gothic" panose="020B0502020202020204" pitchFamily="34" charset="0"/>
            </a:endParaRPr>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174" t="4575" r="6011" b="4711"/>
          <a:stretch/>
        </p:blipFill>
        <p:spPr bwMode="auto">
          <a:xfrm>
            <a:off x="1992965" y="1944740"/>
            <a:ext cx="5158070" cy="418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4506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28</a:t>
            </a:fld>
            <a:endParaRPr lang="fr-FR" dirty="0"/>
          </a:p>
        </p:txBody>
      </p:sp>
      <p:sp>
        <p:nvSpPr>
          <p:cNvPr id="7" name="Titre 6"/>
          <p:cNvSpPr>
            <a:spLocks noGrp="1"/>
          </p:cNvSpPr>
          <p:nvPr>
            <p:ph type="title"/>
          </p:nvPr>
        </p:nvSpPr>
        <p:spPr>
          <a:xfrm>
            <a:off x="720003" y="1452297"/>
            <a:ext cx="7946201" cy="492443"/>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ČR – Sociální média</a:t>
            </a:r>
            <a:endParaRPr lang="en-GB" dirty="0">
              <a:solidFill>
                <a:srgbClr val="C4007B"/>
              </a:solidFill>
              <a:latin typeface="Century Gothic" panose="020B0502020202020204" pitchFamily="34" charset="0"/>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89" t="1194" r="26431"/>
          <a:stretch/>
        </p:blipFill>
        <p:spPr bwMode="auto">
          <a:xfrm>
            <a:off x="408470" y="2200904"/>
            <a:ext cx="3802721" cy="400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16" t="2393" r="17087"/>
          <a:stretch/>
        </p:blipFill>
        <p:spPr bwMode="auto">
          <a:xfrm>
            <a:off x="4422856" y="2243724"/>
            <a:ext cx="4342453" cy="396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517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29</a:t>
            </a:fld>
            <a:endParaRPr lang="fr-FR" dirty="0"/>
          </a:p>
        </p:txBody>
      </p:sp>
      <p:sp>
        <p:nvSpPr>
          <p:cNvPr id="7" name="Titre 6"/>
          <p:cNvSpPr>
            <a:spLocks noGrp="1"/>
          </p:cNvSpPr>
          <p:nvPr>
            <p:ph type="title"/>
          </p:nvPr>
        </p:nvSpPr>
        <p:spPr>
          <a:xfrm>
            <a:off x="720003" y="1452297"/>
            <a:ext cx="7946201" cy="492443"/>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ČR – Setkání měst</a:t>
            </a:r>
            <a:endParaRPr lang="en-GB" dirty="0">
              <a:solidFill>
                <a:srgbClr val="C4007B"/>
              </a:solidFill>
              <a:latin typeface="Century Gothic" panose="020B0502020202020204" pitchFamily="34" charset="0"/>
            </a:endParaRPr>
          </a:p>
        </p:txBody>
      </p:sp>
      <p:pic>
        <p:nvPicPr>
          <p:cNvPr id="2" name="Picture 1"/>
          <p:cNvPicPr>
            <a:picLocks noChangeAspect="1"/>
          </p:cNvPicPr>
          <p:nvPr/>
        </p:nvPicPr>
        <p:blipFill>
          <a:blip r:embed="rId2"/>
          <a:stretch>
            <a:fillRect/>
          </a:stretch>
        </p:blipFill>
        <p:spPr>
          <a:xfrm>
            <a:off x="0" y="2293026"/>
            <a:ext cx="4445000" cy="3245396"/>
          </a:xfrm>
          <a:prstGeom prst="rect">
            <a:avLst/>
          </a:prstGeom>
        </p:spPr>
      </p:pic>
      <p:pic>
        <p:nvPicPr>
          <p:cNvPr id="3" name="Picture 2"/>
          <p:cNvPicPr>
            <a:picLocks noChangeAspect="1"/>
          </p:cNvPicPr>
          <p:nvPr/>
        </p:nvPicPr>
        <p:blipFill>
          <a:blip r:embed="rId3"/>
          <a:stretch>
            <a:fillRect/>
          </a:stretch>
        </p:blipFill>
        <p:spPr>
          <a:xfrm>
            <a:off x="4445000" y="2293025"/>
            <a:ext cx="4699001" cy="3245397"/>
          </a:xfrm>
          <a:prstGeom prst="rect">
            <a:avLst/>
          </a:prstGeom>
        </p:spPr>
      </p:pic>
    </p:spTree>
    <p:extLst>
      <p:ext uri="{BB962C8B-B14F-4D97-AF65-F5344CB8AC3E}">
        <p14:creationId xmlns:p14="http://schemas.microsoft.com/office/powerpoint/2010/main" val="3879815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79999"/>
            <a:ext cx="3393293" cy="221819"/>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3</a:t>
            </a:fld>
            <a:endParaRPr lang="fr-FR" dirty="0"/>
          </a:p>
        </p:txBody>
      </p:sp>
      <p:sp>
        <p:nvSpPr>
          <p:cNvPr id="6" name="Espace réservé du texte 5"/>
          <p:cNvSpPr>
            <a:spLocks noGrp="1"/>
          </p:cNvSpPr>
          <p:nvPr>
            <p:ph type="body" sz="quarter" idx="13"/>
          </p:nvPr>
        </p:nvSpPr>
        <p:spPr>
          <a:xfrm>
            <a:off x="1278417" y="2347217"/>
            <a:ext cx="6295576" cy="3186677"/>
          </a:xfrm>
        </p:spPr>
        <p:txBody>
          <a:bodyPr>
            <a:normAutofit fontScale="85000" lnSpcReduction="20000"/>
          </a:bodyPr>
          <a:lstStyle/>
          <a:p>
            <a:r>
              <a:rPr lang="cs-CZ" b="0" dirty="0" smtClean="0">
                <a:latin typeface="Century Gothic" panose="020B0502020202020204" pitchFamily="34" charset="0"/>
              </a:rPr>
              <a:t>Program </a:t>
            </a:r>
            <a:r>
              <a:rPr lang="cs-CZ" b="0" dirty="0">
                <a:latin typeface="Century Gothic" panose="020B0502020202020204" pitchFamily="34" charset="0"/>
              </a:rPr>
              <a:t>Evropské územní spolupráce kofinancovaný z Evropského fondu pro regionální rozvoj</a:t>
            </a:r>
          </a:p>
          <a:p>
            <a:endParaRPr lang="en-US" b="0" dirty="0">
              <a:latin typeface="Century Gothic" panose="020B0502020202020204" pitchFamily="34" charset="0"/>
            </a:endParaRPr>
          </a:p>
          <a:p>
            <a:endParaRPr lang="en-US" b="0" dirty="0">
              <a:latin typeface="Century Gothic" panose="020B0502020202020204" pitchFamily="34" charset="0"/>
            </a:endParaRPr>
          </a:p>
          <a:p>
            <a:r>
              <a:rPr lang="cs-CZ" b="0" dirty="0">
                <a:latin typeface="Century Gothic" panose="020B0502020202020204" pitchFamily="34" charset="0"/>
              </a:rPr>
              <a:t>Je určen pro 28 členských států EU a 2 partnerské státy (Švýcarsko a Norsko)</a:t>
            </a:r>
          </a:p>
          <a:p>
            <a:endParaRPr lang="en-US" b="0" dirty="0">
              <a:latin typeface="Century Gothic" panose="020B0502020202020204" pitchFamily="34" charset="0"/>
            </a:endParaRPr>
          </a:p>
          <a:p>
            <a:endParaRPr lang="en-US" b="0" dirty="0">
              <a:latin typeface="Century Gothic" panose="020B0502020202020204" pitchFamily="34" charset="0"/>
            </a:endParaRPr>
          </a:p>
          <a:p>
            <a:r>
              <a:rPr lang="cs-CZ" b="0" dirty="0" smtClean="0">
                <a:latin typeface="Century Gothic" panose="020B0502020202020204" pitchFamily="34" charset="0"/>
              </a:rPr>
              <a:t>Hlavním </a:t>
            </a:r>
            <a:r>
              <a:rPr lang="cs-CZ" b="0" dirty="0">
                <a:latin typeface="Century Gothic" panose="020B0502020202020204" pitchFamily="34" charset="0"/>
              </a:rPr>
              <a:t>cílem programu je podpora integrovaného a udržitelného rozvoje evropských měst</a:t>
            </a:r>
          </a:p>
          <a:p>
            <a:endParaRPr lang="en-US" b="0" dirty="0">
              <a:latin typeface="Century Gothic" panose="020B0502020202020204" pitchFamily="34" charset="0"/>
            </a:endParaRPr>
          </a:p>
          <a:p>
            <a:endParaRPr lang="en-US" b="0" dirty="0">
              <a:latin typeface="Century Gothic" panose="020B0502020202020204" pitchFamily="34" charset="0"/>
            </a:endParaRPr>
          </a:p>
          <a:p>
            <a:r>
              <a:rPr lang="cs-CZ" altLang="fr-FR" b="0" dirty="0" err="1" smtClean="0">
                <a:latin typeface="Century Gothic" panose="020B0502020202020204" pitchFamily="34" charset="0"/>
              </a:rPr>
              <a:t>Řidící</a:t>
            </a:r>
            <a:r>
              <a:rPr lang="cs-CZ" altLang="fr-FR" b="0" dirty="0" smtClean="0">
                <a:latin typeface="Century Gothic" panose="020B0502020202020204" pitchFamily="34" charset="0"/>
              </a:rPr>
              <a:t> </a:t>
            </a:r>
            <a:r>
              <a:rPr lang="cs-CZ" altLang="fr-FR" b="0" dirty="0">
                <a:latin typeface="Century Gothic" panose="020B0502020202020204" pitchFamily="34" charset="0"/>
              </a:rPr>
              <a:t>orgán ve Francii</a:t>
            </a:r>
          </a:p>
          <a:p>
            <a:endParaRPr lang="en-US" b="0" dirty="0">
              <a:latin typeface="Century Gothic" panose="020B0502020202020204" pitchFamily="34" charset="0"/>
            </a:endParaRPr>
          </a:p>
        </p:txBody>
      </p:sp>
      <p:sp>
        <p:nvSpPr>
          <p:cNvPr id="7" name="Titre 6"/>
          <p:cNvSpPr>
            <a:spLocks noGrp="1"/>
          </p:cNvSpPr>
          <p:nvPr>
            <p:ph type="title"/>
          </p:nvPr>
        </p:nvSpPr>
        <p:spPr>
          <a:xfrm>
            <a:off x="720004" y="1452297"/>
            <a:ext cx="7704000" cy="492443"/>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kostce</a:t>
            </a:r>
            <a:endParaRPr lang="en-GB" dirty="0">
              <a:solidFill>
                <a:srgbClr val="C4007B"/>
              </a:solidFill>
              <a:latin typeface="Century Gothic" panose="020B0502020202020204" pitchFamily="34" charset="0"/>
            </a:endParaRPr>
          </a:p>
        </p:txBody>
      </p:sp>
    </p:spTree>
    <p:extLst>
      <p:ext uri="{BB962C8B-B14F-4D97-AF65-F5344CB8AC3E}">
        <p14:creationId xmlns:p14="http://schemas.microsoft.com/office/powerpoint/2010/main" val="1545789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30</a:t>
            </a:fld>
            <a:endParaRPr lang="fr-FR" dirty="0"/>
          </a:p>
        </p:txBody>
      </p:sp>
      <p:sp>
        <p:nvSpPr>
          <p:cNvPr id="6" name="Espace réservé du texte 5"/>
          <p:cNvSpPr>
            <a:spLocks noGrp="1"/>
          </p:cNvSpPr>
          <p:nvPr>
            <p:ph type="body" sz="quarter" idx="13"/>
          </p:nvPr>
        </p:nvSpPr>
        <p:spPr>
          <a:xfrm>
            <a:off x="2352843" y="2347217"/>
            <a:ext cx="6295576" cy="3186677"/>
          </a:xfrm>
        </p:spPr>
        <p:txBody>
          <a:bodyPr>
            <a:normAutofit fontScale="85000" lnSpcReduction="20000"/>
          </a:bodyPr>
          <a:lstStyle/>
          <a:p>
            <a:pPr marL="7938" indent="0" algn="r">
              <a:spcBef>
                <a:spcPts val="0"/>
              </a:spcBef>
              <a:spcAft>
                <a:spcPts val="0"/>
              </a:spcAft>
              <a:buNone/>
            </a:pPr>
            <a:endParaRPr lang="cs-CZ" b="0" dirty="0" smtClean="0"/>
          </a:p>
          <a:p>
            <a:pPr algn="r">
              <a:spcBef>
                <a:spcPts val="0"/>
              </a:spcBef>
              <a:spcAft>
                <a:spcPts val="0"/>
              </a:spcAft>
            </a:pPr>
            <a:r>
              <a:rPr lang="cs-CZ" b="0" dirty="0" smtClean="0"/>
              <a:t>odbor </a:t>
            </a:r>
            <a:r>
              <a:rPr lang="cs-CZ" b="0" dirty="0"/>
              <a:t>regionální politiky </a:t>
            </a:r>
          </a:p>
          <a:p>
            <a:pPr algn="r">
              <a:spcBef>
                <a:spcPts val="0"/>
              </a:spcBef>
              <a:spcAft>
                <a:spcPts val="0"/>
              </a:spcAft>
            </a:pPr>
            <a:r>
              <a:rPr lang="cs-CZ" b="0" dirty="0"/>
              <a:t>Ministerstvo pro místní rozvoj</a:t>
            </a:r>
          </a:p>
          <a:p>
            <a:pPr algn="r">
              <a:spcBef>
                <a:spcPts val="0"/>
              </a:spcBef>
              <a:spcAft>
                <a:spcPts val="0"/>
              </a:spcAft>
            </a:pPr>
            <a:endParaRPr lang="cs-CZ" b="0" dirty="0"/>
          </a:p>
          <a:p>
            <a:pPr algn="r">
              <a:spcBef>
                <a:spcPts val="0"/>
              </a:spcBef>
              <a:spcAft>
                <a:spcPts val="0"/>
              </a:spcAft>
            </a:pPr>
            <a:r>
              <a:rPr lang="cs-CZ" b="0" dirty="0" err="1"/>
              <a:t>Kontakní</a:t>
            </a:r>
            <a:r>
              <a:rPr lang="cs-CZ" b="0" dirty="0"/>
              <a:t> osoba: Eliška Pilná</a:t>
            </a:r>
          </a:p>
          <a:p>
            <a:pPr algn="r">
              <a:spcBef>
                <a:spcPts val="0"/>
              </a:spcBef>
              <a:spcAft>
                <a:spcPts val="0"/>
              </a:spcAft>
            </a:pPr>
            <a:r>
              <a:rPr lang="cs-CZ" b="0" dirty="0" smtClean="0"/>
              <a:t>e-mail: </a:t>
            </a:r>
            <a:r>
              <a:rPr lang="cs-CZ" b="0" u="sng" dirty="0" smtClean="0">
                <a:hlinkClick r:id="rId2"/>
              </a:rPr>
              <a:t>eliska.pilna@mmr.cz</a:t>
            </a:r>
            <a:endParaRPr lang="cs-CZ" b="0" u="sng" dirty="0" smtClean="0"/>
          </a:p>
          <a:p>
            <a:pPr algn="r">
              <a:spcBef>
                <a:spcPts val="0"/>
              </a:spcBef>
              <a:spcAft>
                <a:spcPts val="0"/>
              </a:spcAft>
            </a:pPr>
            <a:r>
              <a:rPr lang="cs-CZ" b="0" dirty="0" smtClean="0"/>
              <a:t>tel</a:t>
            </a:r>
            <a:r>
              <a:rPr lang="cs-CZ" b="0" dirty="0"/>
              <a:t>.:       +420 224 864 238</a:t>
            </a:r>
          </a:p>
          <a:p>
            <a:pPr algn="r">
              <a:spcBef>
                <a:spcPts val="0"/>
              </a:spcBef>
              <a:spcAft>
                <a:spcPts val="0"/>
              </a:spcAft>
            </a:pPr>
            <a:endParaRPr lang="cs-CZ" b="0" u="sng" dirty="0"/>
          </a:p>
          <a:p>
            <a:pPr algn="r">
              <a:spcBef>
                <a:spcPts val="0"/>
              </a:spcBef>
              <a:spcAft>
                <a:spcPts val="0"/>
              </a:spcAft>
            </a:pPr>
            <a:endParaRPr lang="cs-CZ" b="0" u="sng" dirty="0"/>
          </a:p>
          <a:p>
            <a:pPr marL="7938" indent="0" algn="r">
              <a:spcBef>
                <a:spcPts val="0"/>
              </a:spcBef>
              <a:spcAft>
                <a:spcPts val="0"/>
              </a:spcAft>
              <a:buNone/>
            </a:pPr>
            <a:r>
              <a:rPr lang="cs-CZ" b="0" u="sng" dirty="0" smtClean="0">
                <a:hlinkClick r:id="rId3"/>
              </a:rPr>
              <a:t>www.urbact.cz</a:t>
            </a:r>
            <a:endParaRPr lang="cs-CZ" b="0" u="sng" dirty="0"/>
          </a:p>
          <a:p>
            <a:pPr algn="r">
              <a:spcBef>
                <a:spcPts val="0"/>
              </a:spcBef>
              <a:spcAft>
                <a:spcPts val="0"/>
              </a:spcAft>
            </a:pPr>
            <a:r>
              <a:rPr lang="cs-CZ" b="0" u="sng" dirty="0">
                <a:hlinkClick r:id="rId4"/>
              </a:rPr>
              <a:t>www.urbact.eu</a:t>
            </a:r>
            <a:endParaRPr lang="cs-CZ" b="0" u="sng" dirty="0"/>
          </a:p>
          <a:p>
            <a:pPr algn="r">
              <a:spcBef>
                <a:spcPts val="0"/>
              </a:spcBef>
              <a:spcAft>
                <a:spcPts val="0"/>
              </a:spcAft>
            </a:pPr>
            <a:r>
              <a:rPr lang="cs-CZ" b="0" u="sng" dirty="0">
                <a:hlinkClick r:id="rId5"/>
              </a:rPr>
              <a:t>http://urbact.eu/urbact-v-ceske-republice</a:t>
            </a:r>
            <a:endParaRPr lang="cs-CZ" b="0" u="sng" dirty="0"/>
          </a:p>
          <a:p>
            <a:pPr algn="r">
              <a:spcBef>
                <a:spcPts val="0"/>
              </a:spcBef>
              <a:spcAft>
                <a:spcPts val="0"/>
              </a:spcAft>
            </a:pPr>
            <a:endParaRPr lang="cs-CZ" b="0" u="sng" dirty="0"/>
          </a:p>
          <a:p>
            <a:pPr lvl="0" algn="r">
              <a:spcBef>
                <a:spcPts val="0"/>
              </a:spcBef>
              <a:spcAft>
                <a:spcPts val="0"/>
              </a:spcAft>
            </a:pPr>
            <a:r>
              <a:rPr lang="cs-CZ" b="0" dirty="0" err="1"/>
              <a:t>Twitter</a:t>
            </a:r>
            <a:r>
              <a:rPr lang="cs-CZ" b="0" dirty="0"/>
              <a:t>: URBACT_CZ</a:t>
            </a:r>
          </a:p>
          <a:p>
            <a:pPr lvl="0" algn="r">
              <a:spcBef>
                <a:spcPts val="0"/>
              </a:spcBef>
              <a:spcAft>
                <a:spcPts val="0"/>
              </a:spcAft>
            </a:pPr>
            <a:r>
              <a:rPr lang="cs-CZ" b="0" dirty="0" err="1"/>
              <a:t>Facebook</a:t>
            </a:r>
            <a:r>
              <a:rPr lang="cs-CZ" b="0" dirty="0"/>
              <a:t>: </a:t>
            </a:r>
            <a:r>
              <a:rPr lang="cs-CZ" b="0" dirty="0" err="1"/>
              <a:t>Urbact</a:t>
            </a:r>
            <a:r>
              <a:rPr lang="cs-CZ" b="0" dirty="0"/>
              <a:t> Czech Republic</a:t>
            </a:r>
          </a:p>
          <a:p>
            <a:endParaRPr lang="en-US" b="0" dirty="0">
              <a:latin typeface="Century Gothic" panose="020B0502020202020204" pitchFamily="34" charset="0"/>
            </a:endParaRPr>
          </a:p>
        </p:txBody>
      </p:sp>
      <p:sp>
        <p:nvSpPr>
          <p:cNvPr id="7" name="Titre 6"/>
          <p:cNvSpPr>
            <a:spLocks noGrp="1"/>
          </p:cNvSpPr>
          <p:nvPr>
            <p:ph type="title"/>
          </p:nvPr>
        </p:nvSpPr>
        <p:spPr>
          <a:xfrm>
            <a:off x="720003" y="959855"/>
            <a:ext cx="7946201" cy="984885"/>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ČR – Národní kontaktní místo </a:t>
            </a:r>
            <a:endParaRPr lang="en-GB" dirty="0">
              <a:solidFill>
                <a:srgbClr val="C4007B"/>
              </a:solidFill>
              <a:latin typeface="Century Gothic" panose="020B0502020202020204" pitchFamily="34" charset="0"/>
            </a:endParaRPr>
          </a:p>
        </p:txBody>
      </p:sp>
      <p:pic>
        <p:nvPicPr>
          <p:cNvPr id="8" name="Picture 2" descr="D:\usr\Plocha 160505\IMG_358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670" y="2756449"/>
            <a:ext cx="3186575" cy="238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273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31</a:t>
            </a:fld>
            <a:endParaRPr lang="fr-FR" dirty="0"/>
          </a:p>
        </p:txBody>
      </p:sp>
      <p:sp>
        <p:nvSpPr>
          <p:cNvPr id="7" name="Titre 6"/>
          <p:cNvSpPr>
            <a:spLocks noGrp="1"/>
          </p:cNvSpPr>
          <p:nvPr>
            <p:ph type="title"/>
          </p:nvPr>
        </p:nvSpPr>
        <p:spPr>
          <a:xfrm>
            <a:off x="720003" y="991755"/>
            <a:ext cx="8314330" cy="984885"/>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ČR – města zapojená v 1. výzvě – Sítě měst </a:t>
            </a:r>
            <a:endParaRPr lang="en-GB" dirty="0">
              <a:solidFill>
                <a:srgbClr val="C4007B"/>
              </a:solidFill>
              <a:latin typeface="Century Gothic" panose="020B0502020202020204" pitchFamily="34" charset="0"/>
            </a:endParaRPr>
          </a:p>
        </p:txBody>
      </p:sp>
      <p:pic>
        <p:nvPicPr>
          <p:cNvPr id="8" name="Zástupný symbol pro obsah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86293" y="2030791"/>
            <a:ext cx="6614367" cy="467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3043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32</a:t>
            </a:fld>
            <a:endParaRPr lang="fr-FR" dirty="0"/>
          </a:p>
        </p:txBody>
      </p:sp>
      <p:sp>
        <p:nvSpPr>
          <p:cNvPr id="7" name="Titre 6"/>
          <p:cNvSpPr>
            <a:spLocks noGrp="1"/>
          </p:cNvSpPr>
          <p:nvPr>
            <p:ph type="title"/>
          </p:nvPr>
        </p:nvSpPr>
        <p:spPr>
          <a:xfrm>
            <a:off x="720003" y="991755"/>
            <a:ext cx="8314330" cy="984885"/>
          </a:xfrm>
        </p:spPr>
        <p:txBody>
          <a:bodyPr/>
          <a:lstStyle/>
          <a:p>
            <a:r>
              <a:rPr lang="en-GB" dirty="0">
                <a:solidFill>
                  <a:srgbClr val="C4007B"/>
                </a:solidFill>
                <a:latin typeface="Century Gothic" panose="020B0502020202020204" pitchFamily="34" charset="0"/>
              </a:rPr>
              <a:t>URBACT </a:t>
            </a:r>
            <a:r>
              <a:rPr lang="cs-CZ" dirty="0">
                <a:solidFill>
                  <a:srgbClr val="C4007B"/>
                </a:solidFill>
                <a:latin typeface="Century Gothic" panose="020B0502020202020204" pitchFamily="34" charset="0"/>
              </a:rPr>
              <a:t>v ČR – města zapojená v 1. výzvě – Sítě měst </a:t>
            </a:r>
            <a:endParaRPr lang="en-GB" dirty="0">
              <a:solidFill>
                <a:srgbClr val="C4007B"/>
              </a:solidFill>
              <a:latin typeface="Century Gothic" panose="020B0502020202020204" pitchFamily="34" charset="0"/>
            </a:endParaRPr>
          </a:p>
        </p:txBody>
      </p:sp>
      <p:sp>
        <p:nvSpPr>
          <p:cNvPr id="6" name="Espace réservé du texte 5"/>
          <p:cNvSpPr>
            <a:spLocks noGrp="1"/>
          </p:cNvSpPr>
          <p:nvPr>
            <p:ph type="body" sz="quarter" idx="13"/>
          </p:nvPr>
        </p:nvSpPr>
        <p:spPr>
          <a:xfrm>
            <a:off x="1278417" y="1976640"/>
            <a:ext cx="6295576" cy="4077183"/>
          </a:xfrm>
        </p:spPr>
        <p:txBody>
          <a:bodyPr>
            <a:normAutofit fontScale="70000" lnSpcReduction="20000"/>
          </a:bodyPr>
          <a:lstStyle/>
          <a:p>
            <a:pPr marL="7938" indent="0">
              <a:buNone/>
            </a:pPr>
            <a:endParaRPr lang="en-US" dirty="0">
              <a:latin typeface="Century Gothic" panose="020B0502020202020204" pitchFamily="34" charset="0"/>
            </a:endParaRPr>
          </a:p>
          <a:p>
            <a:r>
              <a:rPr lang="cs-CZ" sz="2200" dirty="0" smtClean="0">
                <a:latin typeface="Century Gothic" panose="020B0502020202020204" pitchFamily="34" charset="0"/>
              </a:rPr>
              <a:t>REFILL </a:t>
            </a:r>
            <a:r>
              <a:rPr lang="cs-CZ" sz="2200" dirty="0">
                <a:latin typeface="Century Gothic" panose="020B0502020202020204" pitchFamily="34" charset="0"/>
              </a:rPr>
              <a:t>– Ostrava</a:t>
            </a:r>
          </a:p>
          <a:p>
            <a:r>
              <a:rPr lang="cs-CZ" sz="2200" b="0" dirty="0">
                <a:latin typeface="Century Gothic" panose="020B0502020202020204" pitchFamily="34" charset="0"/>
              </a:rPr>
              <a:t>Průzkum dočasného využívání nevyužívaných prostor, jeho dlouhodobého dopadu a vlivu na místní samosprávu. </a:t>
            </a:r>
            <a:endParaRPr lang="cs-CZ" sz="2200" b="0" dirty="0" smtClean="0">
              <a:latin typeface="Century Gothic" panose="020B0502020202020204" pitchFamily="34" charset="0"/>
            </a:endParaRPr>
          </a:p>
          <a:p>
            <a:pPr marL="7938" indent="0">
              <a:buNone/>
            </a:pPr>
            <a:endParaRPr lang="cs-CZ" sz="2200" b="0" dirty="0">
              <a:latin typeface="Century Gothic" panose="020B0502020202020204" pitchFamily="34" charset="0"/>
            </a:endParaRPr>
          </a:p>
          <a:p>
            <a:r>
              <a:rPr lang="cs-CZ" sz="2200" dirty="0" err="1">
                <a:latin typeface="Century Gothic" panose="020B0502020202020204" pitchFamily="34" charset="0"/>
              </a:rPr>
              <a:t>INFocus</a:t>
            </a:r>
            <a:r>
              <a:rPr lang="cs-CZ" sz="2200" dirty="0">
                <a:latin typeface="Century Gothic" panose="020B0502020202020204" pitchFamily="34" charset="0"/>
              </a:rPr>
              <a:t> – Ostrava</a:t>
            </a:r>
          </a:p>
          <a:p>
            <a:r>
              <a:rPr lang="cs-CZ" sz="2200" b="0" dirty="0">
                <a:latin typeface="Century Gothic" panose="020B0502020202020204" pitchFamily="34" charset="0"/>
              </a:rPr>
              <a:t>Tvorba lepších a více efektivních městských strategií, které by pomohly identifikovat nové příležitosti v různých odvětvích, a tvorba strategií inteligentní specializace. </a:t>
            </a:r>
            <a:endParaRPr lang="cs-CZ" sz="2200" b="0" dirty="0" smtClean="0">
              <a:latin typeface="Century Gothic" panose="020B0502020202020204" pitchFamily="34" charset="0"/>
            </a:endParaRPr>
          </a:p>
          <a:p>
            <a:pPr marL="7938" indent="0">
              <a:buNone/>
            </a:pPr>
            <a:endParaRPr lang="cs-CZ" sz="2200" b="0" dirty="0">
              <a:latin typeface="Century Gothic" panose="020B0502020202020204" pitchFamily="34" charset="0"/>
            </a:endParaRPr>
          </a:p>
          <a:p>
            <a:r>
              <a:rPr lang="cs-CZ" sz="2200" dirty="0">
                <a:latin typeface="Century Gothic" panose="020B0502020202020204" pitchFamily="34" charset="0"/>
              </a:rPr>
              <a:t>Retail Link – </a:t>
            </a:r>
            <a:r>
              <a:rPr lang="cs-CZ" sz="2200" dirty="0" smtClean="0">
                <a:latin typeface="Century Gothic" panose="020B0502020202020204" pitchFamily="34" charset="0"/>
              </a:rPr>
              <a:t>Liberec</a:t>
            </a:r>
            <a:endParaRPr lang="cs-CZ" sz="2200" dirty="0">
              <a:latin typeface="Century Gothic" panose="020B0502020202020204" pitchFamily="34" charset="0"/>
            </a:endParaRPr>
          </a:p>
          <a:p>
            <a:r>
              <a:rPr lang="cs-CZ" sz="2200" b="0" dirty="0">
                <a:latin typeface="Century Gothic" panose="020B0502020202020204" pitchFamily="34" charset="0"/>
              </a:rPr>
              <a:t>Revitalizace maloobchodního prodeje v malých a středních městech za pomocí inovativních maloobchodních strategií, které by zvýšily konkurenceschopnost malých podniků. </a:t>
            </a:r>
            <a:endParaRPr lang="cs-CZ" sz="2200" b="0" dirty="0" smtClean="0">
              <a:latin typeface="Century Gothic" panose="020B0502020202020204" pitchFamily="34" charset="0"/>
            </a:endParaRPr>
          </a:p>
          <a:p>
            <a:endParaRPr lang="cs-CZ" sz="2200" b="0" dirty="0">
              <a:latin typeface="Century Gothic" panose="020B0502020202020204" pitchFamily="34" charset="0"/>
            </a:endParaRPr>
          </a:p>
          <a:p>
            <a:r>
              <a:rPr lang="cs-CZ" sz="2200" b="0" dirty="0" smtClean="0">
                <a:latin typeface="Century Gothic" panose="020B0502020202020204" pitchFamily="34" charset="0"/>
              </a:rPr>
              <a:t> </a:t>
            </a:r>
            <a:r>
              <a:rPr lang="cs-CZ" sz="2200" dirty="0" err="1">
                <a:latin typeface="Century Gothic" panose="020B0502020202020204" pitchFamily="34" charset="0"/>
              </a:rPr>
              <a:t>Procure</a:t>
            </a:r>
            <a:r>
              <a:rPr lang="cs-CZ" sz="2200" dirty="0">
                <a:latin typeface="Century Gothic" panose="020B0502020202020204" pitchFamily="34" charset="0"/>
              </a:rPr>
              <a:t> – Praha 9</a:t>
            </a:r>
          </a:p>
          <a:p>
            <a:r>
              <a:rPr lang="cs-CZ" sz="2200" b="0" dirty="0">
                <a:latin typeface="Century Gothic" panose="020B0502020202020204" pitchFamily="34" charset="0"/>
              </a:rPr>
              <a:t>Využití veřejných zakázek takovým způsobem, aby měly pozitivní dopad na firmy, obyvatele, město a místní ekonomiku. </a:t>
            </a:r>
          </a:p>
          <a:p>
            <a:endParaRPr lang="cs-CZ" altLang="fr-FR" b="0" dirty="0">
              <a:latin typeface="Century Gothic" panose="020B0502020202020204" pitchFamily="34" charset="0"/>
            </a:endParaRPr>
          </a:p>
          <a:p>
            <a:endParaRPr lang="en-US" b="0" dirty="0">
              <a:latin typeface="Century Gothic" panose="020B0502020202020204" pitchFamily="34" charset="0"/>
            </a:endParaRPr>
          </a:p>
        </p:txBody>
      </p:sp>
    </p:spTree>
    <p:extLst>
      <p:ext uri="{BB962C8B-B14F-4D97-AF65-F5344CB8AC3E}">
        <p14:creationId xmlns:p14="http://schemas.microsoft.com/office/powerpoint/2010/main" val="7856437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33</a:t>
            </a:fld>
            <a:endParaRPr lang="fr-FR" dirty="0"/>
          </a:p>
        </p:txBody>
      </p:sp>
      <p:sp>
        <p:nvSpPr>
          <p:cNvPr id="7" name="Titre 6"/>
          <p:cNvSpPr>
            <a:spLocks noGrp="1"/>
          </p:cNvSpPr>
          <p:nvPr>
            <p:ph type="title"/>
          </p:nvPr>
        </p:nvSpPr>
        <p:spPr>
          <a:xfrm>
            <a:off x="720003" y="991755"/>
            <a:ext cx="8314330" cy="984885"/>
          </a:xfrm>
        </p:spPr>
        <p:txBody>
          <a:bodyPr/>
          <a:lstStyle/>
          <a:p>
            <a:r>
              <a:rPr lang="en-GB" dirty="0">
                <a:solidFill>
                  <a:srgbClr val="C4007B"/>
                </a:solidFill>
                <a:latin typeface="Century Gothic" panose="020B0502020202020204" pitchFamily="34" charset="0"/>
              </a:rPr>
              <a:t>URBACT </a:t>
            </a:r>
            <a:r>
              <a:rPr lang="cs-CZ" dirty="0">
                <a:solidFill>
                  <a:srgbClr val="C4007B"/>
                </a:solidFill>
                <a:latin typeface="Century Gothic" panose="020B0502020202020204" pitchFamily="34" charset="0"/>
              </a:rPr>
              <a:t>v ČR – města zapojená v 1. výzvě – Sítě měst </a:t>
            </a:r>
            <a:endParaRPr lang="en-GB" dirty="0">
              <a:solidFill>
                <a:srgbClr val="C4007B"/>
              </a:solidFill>
              <a:latin typeface="Century Gothic" panose="020B0502020202020204" pitchFamily="34" charset="0"/>
            </a:endParaRPr>
          </a:p>
        </p:txBody>
      </p:sp>
      <p:sp>
        <p:nvSpPr>
          <p:cNvPr id="6" name="Espace réservé du texte 5"/>
          <p:cNvSpPr>
            <a:spLocks noGrp="1"/>
          </p:cNvSpPr>
          <p:nvPr>
            <p:ph type="body" sz="quarter" idx="13"/>
          </p:nvPr>
        </p:nvSpPr>
        <p:spPr>
          <a:xfrm>
            <a:off x="1278417" y="2347217"/>
            <a:ext cx="6295576" cy="3720717"/>
          </a:xfrm>
        </p:spPr>
        <p:txBody>
          <a:bodyPr>
            <a:normAutofit fontScale="70000" lnSpcReduction="20000"/>
          </a:bodyPr>
          <a:lstStyle/>
          <a:p>
            <a:pPr>
              <a:spcBef>
                <a:spcPts val="600"/>
              </a:spcBef>
              <a:spcAft>
                <a:spcPts val="600"/>
              </a:spcAft>
            </a:pPr>
            <a:r>
              <a:rPr lang="cs-CZ" sz="2300" dirty="0" smtClean="0">
                <a:latin typeface="Century Gothic" panose="020B0502020202020204" pitchFamily="34" charset="0"/>
              </a:rPr>
              <a:t>City </a:t>
            </a:r>
            <a:r>
              <a:rPr lang="cs-CZ" sz="2300" dirty="0">
                <a:latin typeface="Century Gothic" panose="020B0502020202020204" pitchFamily="34" charset="0"/>
              </a:rPr>
              <a:t>Centre </a:t>
            </a:r>
            <a:r>
              <a:rPr lang="cs-CZ" sz="2300" dirty="0" err="1">
                <a:latin typeface="Century Gothic" panose="020B0502020202020204" pitchFamily="34" charset="0"/>
              </a:rPr>
              <a:t>Doctor</a:t>
            </a:r>
            <a:r>
              <a:rPr lang="cs-CZ" sz="2300" dirty="0">
                <a:latin typeface="Century Gothic" panose="020B0502020202020204" pitchFamily="34" charset="0"/>
              </a:rPr>
              <a:t> - Valašské Meziříčí</a:t>
            </a:r>
          </a:p>
          <a:p>
            <a:pPr>
              <a:spcBef>
                <a:spcPts val="600"/>
              </a:spcBef>
              <a:spcAft>
                <a:spcPts val="600"/>
              </a:spcAft>
            </a:pPr>
            <a:r>
              <a:rPr lang="cs-CZ" sz="2300" b="0" dirty="0">
                <a:latin typeface="Century Gothic" panose="020B0502020202020204" pitchFamily="34" charset="0"/>
              </a:rPr>
              <a:t>Podpora inovace v centrech malých měst za účelem zachování místních zvyků, podpory podnikatelských příležitostí a vytváření pracovních míst. </a:t>
            </a:r>
          </a:p>
          <a:p>
            <a:pPr>
              <a:spcBef>
                <a:spcPts val="600"/>
              </a:spcBef>
              <a:spcAft>
                <a:spcPts val="600"/>
              </a:spcAft>
            </a:pPr>
            <a:r>
              <a:rPr lang="cs-CZ" sz="2300" dirty="0" err="1">
                <a:latin typeface="Century Gothic" panose="020B0502020202020204" pitchFamily="34" charset="0"/>
              </a:rPr>
              <a:t>Vital</a:t>
            </a:r>
            <a:r>
              <a:rPr lang="cs-CZ" sz="2300" dirty="0">
                <a:latin typeface="Century Gothic" panose="020B0502020202020204" pitchFamily="34" charset="0"/>
              </a:rPr>
              <a:t> </a:t>
            </a:r>
            <a:r>
              <a:rPr lang="cs-CZ" sz="2300" dirty="0" err="1">
                <a:latin typeface="Century Gothic" panose="020B0502020202020204" pitchFamily="34" charset="0"/>
              </a:rPr>
              <a:t>Cities</a:t>
            </a:r>
            <a:r>
              <a:rPr lang="cs-CZ" sz="2300" dirty="0">
                <a:latin typeface="Century Gothic" panose="020B0502020202020204" pitchFamily="34" charset="0"/>
              </a:rPr>
              <a:t> - Ústí nad Labem</a:t>
            </a:r>
          </a:p>
          <a:p>
            <a:pPr>
              <a:spcBef>
                <a:spcPts val="600"/>
              </a:spcBef>
              <a:spcAft>
                <a:spcPts val="600"/>
              </a:spcAft>
            </a:pPr>
            <a:r>
              <a:rPr lang="cs-CZ" sz="2300" b="0" dirty="0">
                <a:latin typeface="Century Gothic" panose="020B0502020202020204" pitchFamily="34" charset="0"/>
              </a:rPr>
              <a:t>Využití inovativních přístupů k navrhování měst a inovativních nástrojů k plánování veřejných prostranství k rekreačnímu využití a odstranění překážek k participaci pro méně aktivní a sociálně vyloučenou populaci. </a:t>
            </a:r>
          </a:p>
          <a:p>
            <a:pPr>
              <a:spcBef>
                <a:spcPts val="600"/>
              </a:spcBef>
              <a:spcAft>
                <a:spcPts val="600"/>
              </a:spcAft>
            </a:pPr>
            <a:r>
              <a:rPr lang="cs-CZ" sz="2300" dirty="0" err="1">
                <a:latin typeface="Century Gothic" panose="020B0502020202020204" pitchFamily="34" charset="0"/>
              </a:rPr>
              <a:t>Growth</a:t>
            </a:r>
            <a:r>
              <a:rPr lang="cs-CZ" sz="2300" dirty="0">
                <a:latin typeface="Century Gothic" panose="020B0502020202020204" pitchFamily="34" charset="0"/>
              </a:rPr>
              <a:t> by </a:t>
            </a:r>
            <a:r>
              <a:rPr lang="cs-CZ" sz="2300" dirty="0" err="1">
                <a:latin typeface="Century Gothic" panose="020B0502020202020204" pitchFamily="34" charset="0"/>
              </a:rPr>
              <a:t>Reconversion</a:t>
            </a:r>
            <a:r>
              <a:rPr lang="cs-CZ" sz="2300" dirty="0">
                <a:latin typeface="Century Gothic" panose="020B0502020202020204" pitchFamily="34" charset="0"/>
              </a:rPr>
              <a:t> - Brno</a:t>
            </a:r>
          </a:p>
          <a:p>
            <a:pPr>
              <a:spcBef>
                <a:spcPts val="600"/>
              </a:spcBef>
              <a:spcAft>
                <a:spcPts val="600"/>
              </a:spcAft>
            </a:pPr>
            <a:r>
              <a:rPr lang="cs-CZ" sz="2300" b="0" dirty="0">
                <a:latin typeface="Century Gothic" panose="020B0502020202020204" pitchFamily="34" charset="0"/>
              </a:rPr>
              <a:t>Zahušťování zástavby uvnitř města namísto jeho rozšiřování, za pomoci nových postupů v plánování, procesů, nástrojů a partnerství. </a:t>
            </a:r>
          </a:p>
          <a:p>
            <a:endParaRPr lang="cs-CZ" sz="2200" b="0" dirty="0">
              <a:latin typeface="Century Gothic" panose="020B0502020202020204" pitchFamily="34" charset="0"/>
            </a:endParaRPr>
          </a:p>
          <a:p>
            <a:endParaRPr lang="cs-CZ" altLang="fr-FR" b="0" dirty="0">
              <a:latin typeface="Century Gothic" panose="020B0502020202020204" pitchFamily="34" charset="0"/>
            </a:endParaRPr>
          </a:p>
          <a:p>
            <a:endParaRPr lang="en-US" b="0" dirty="0">
              <a:latin typeface="Century Gothic" panose="020B0502020202020204" pitchFamily="34" charset="0"/>
            </a:endParaRPr>
          </a:p>
        </p:txBody>
      </p:sp>
    </p:spTree>
    <p:extLst>
      <p:ext uri="{BB962C8B-B14F-4D97-AF65-F5344CB8AC3E}">
        <p14:creationId xmlns:p14="http://schemas.microsoft.com/office/powerpoint/2010/main" val="42364877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34</a:t>
            </a:fld>
            <a:endParaRPr lang="fr-FR" dirty="0"/>
          </a:p>
        </p:txBody>
      </p:sp>
      <p:sp>
        <p:nvSpPr>
          <p:cNvPr id="7" name="Titre 6"/>
          <p:cNvSpPr>
            <a:spLocks noGrp="1"/>
          </p:cNvSpPr>
          <p:nvPr>
            <p:ph type="title"/>
          </p:nvPr>
        </p:nvSpPr>
        <p:spPr>
          <a:xfrm>
            <a:off x="720003" y="1316308"/>
            <a:ext cx="8314330" cy="984885"/>
          </a:xfrm>
        </p:spPr>
        <p:txBody>
          <a:bodyPr/>
          <a:lstStyle/>
          <a:p>
            <a:r>
              <a:rPr lang="en-GB" dirty="0">
                <a:solidFill>
                  <a:srgbClr val="C4007B"/>
                </a:solidFill>
                <a:latin typeface="Century Gothic" panose="020B0502020202020204" pitchFamily="34" charset="0"/>
              </a:rPr>
              <a:t>URBACT </a:t>
            </a:r>
            <a:r>
              <a:rPr lang="cs-CZ" dirty="0" smtClean="0">
                <a:solidFill>
                  <a:srgbClr val="C4007B"/>
                </a:solidFill>
                <a:latin typeface="Century Gothic" panose="020B0502020202020204" pitchFamily="34" charset="0"/>
              </a:rPr>
              <a:t>v ČR – město zapojené v 2. výzvě – Implementační sítě</a:t>
            </a:r>
            <a:endParaRPr lang="en-GB" dirty="0">
              <a:solidFill>
                <a:srgbClr val="C4007B"/>
              </a:solidFill>
              <a:latin typeface="Century Gothic" panose="020B0502020202020204" pitchFamily="34" charset="0"/>
            </a:endParaRPr>
          </a:p>
        </p:txBody>
      </p:sp>
      <p:sp>
        <p:nvSpPr>
          <p:cNvPr id="6" name="Espace réservé du texte 5"/>
          <p:cNvSpPr>
            <a:spLocks noGrp="1"/>
          </p:cNvSpPr>
          <p:nvPr>
            <p:ph type="body" sz="quarter" idx="13"/>
          </p:nvPr>
        </p:nvSpPr>
        <p:spPr>
          <a:xfrm>
            <a:off x="1278417" y="2643548"/>
            <a:ext cx="6295576" cy="3186677"/>
          </a:xfrm>
        </p:spPr>
        <p:txBody>
          <a:bodyPr>
            <a:normAutofit/>
          </a:bodyPr>
          <a:lstStyle/>
          <a:p>
            <a:r>
              <a:rPr lang="en-US" dirty="0" smtClean="0">
                <a:latin typeface="Century Gothic" panose="020B0502020202020204" pitchFamily="34" charset="0"/>
              </a:rPr>
              <a:t>CIA 7</a:t>
            </a:r>
            <a:r>
              <a:rPr lang="cs-CZ" dirty="0" smtClean="0">
                <a:latin typeface="Century Gothic" panose="020B0502020202020204" pitchFamily="34" charset="0"/>
              </a:rPr>
              <a:t> - Olomouc</a:t>
            </a:r>
            <a:r>
              <a:rPr lang="en-US" dirty="0" smtClean="0">
                <a:latin typeface="Century Gothic" panose="020B0502020202020204" pitchFamily="34" charset="0"/>
              </a:rPr>
              <a:t> </a:t>
            </a:r>
          </a:p>
          <a:p>
            <a:pPr marL="7938" indent="0">
              <a:buNone/>
            </a:pPr>
            <a:endParaRPr lang="en-US" b="0" dirty="0" smtClean="0">
              <a:latin typeface="Century Gothic" panose="020B0502020202020204" pitchFamily="34" charset="0"/>
            </a:endParaRPr>
          </a:p>
          <a:p>
            <a:r>
              <a:rPr lang="en-US" b="0" dirty="0" err="1" smtClean="0">
                <a:latin typeface="Century Gothic" panose="020B0502020202020204" pitchFamily="34" charset="0"/>
              </a:rPr>
              <a:t>Implementace</a:t>
            </a:r>
            <a:r>
              <a:rPr lang="en-US" b="0" dirty="0" smtClean="0">
                <a:latin typeface="Century Gothic" panose="020B0502020202020204" pitchFamily="34" charset="0"/>
              </a:rPr>
              <a:t> </a:t>
            </a:r>
            <a:r>
              <a:rPr lang="en-US" b="0" dirty="0" err="1" smtClean="0">
                <a:latin typeface="Century Gothic" panose="020B0502020202020204" pitchFamily="34" charset="0"/>
              </a:rPr>
              <a:t>Integrovaných</a:t>
            </a:r>
            <a:r>
              <a:rPr lang="en-US" b="0" dirty="0" smtClean="0">
                <a:latin typeface="Century Gothic" panose="020B0502020202020204" pitchFamily="34" charset="0"/>
              </a:rPr>
              <a:t> </a:t>
            </a:r>
            <a:r>
              <a:rPr lang="en-US" b="0" dirty="0" err="1" smtClean="0">
                <a:latin typeface="Century Gothic" panose="020B0502020202020204" pitchFamily="34" charset="0"/>
              </a:rPr>
              <a:t>územních</a:t>
            </a:r>
            <a:r>
              <a:rPr lang="en-US" b="0" dirty="0" smtClean="0">
                <a:latin typeface="Century Gothic" panose="020B0502020202020204" pitchFamily="34" charset="0"/>
              </a:rPr>
              <a:t> </a:t>
            </a:r>
            <a:r>
              <a:rPr lang="en-US" b="0" dirty="0" err="1" smtClean="0">
                <a:latin typeface="Century Gothic" panose="020B0502020202020204" pitchFamily="34" charset="0"/>
              </a:rPr>
              <a:t>investic</a:t>
            </a:r>
            <a:r>
              <a:rPr lang="en-US" b="0" dirty="0" smtClean="0">
                <a:latin typeface="Century Gothic" panose="020B0502020202020204" pitchFamily="34" charset="0"/>
              </a:rPr>
              <a:t> (ITI)</a:t>
            </a:r>
            <a:endParaRPr lang="en-US" b="0" dirty="0">
              <a:latin typeface="Century Gothic" panose="020B0502020202020204" pitchFamily="34" charset="0"/>
            </a:endParaRPr>
          </a:p>
        </p:txBody>
      </p:sp>
    </p:spTree>
    <p:extLst>
      <p:ext uri="{BB962C8B-B14F-4D97-AF65-F5344CB8AC3E}">
        <p14:creationId xmlns:p14="http://schemas.microsoft.com/office/powerpoint/2010/main" val="1099745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9D7EC0D4-C4D4-784B-B144-181491B88AD4}" type="slidenum">
              <a:rPr lang="fr-FR" smtClean="0"/>
              <a:pPr/>
              <a:t>35</a:t>
            </a:fld>
            <a:endParaRPr lang="fr-FR" dirty="0"/>
          </a:p>
        </p:txBody>
      </p:sp>
      <p:sp>
        <p:nvSpPr>
          <p:cNvPr id="3" name="Espace réservé du pied de page 2"/>
          <p:cNvSpPr>
            <a:spLocks noGrp="1"/>
          </p:cNvSpPr>
          <p:nvPr>
            <p:ph type="ftr" sz="quarter" idx="3"/>
          </p:nvPr>
        </p:nvSpPr>
        <p:spPr>
          <a:xfrm>
            <a:off x="359999" y="6480000"/>
            <a:ext cx="3499619" cy="228770"/>
          </a:xfrm>
        </p:spPr>
        <p:txBody>
          <a:bodyPr/>
          <a:lstStyle/>
          <a:p>
            <a:r>
              <a:rPr lang="cs-CZ" b="0" dirty="0"/>
              <a:t>VÝZVA PRO PŘÍKLADY DOBRÉ PRAXE </a:t>
            </a:r>
            <a:r>
              <a:rPr lang="fr-FR" b="0" dirty="0"/>
              <a:t>- </a:t>
            </a:r>
            <a:r>
              <a:rPr lang="fr-FR" b="0" dirty="0" smtClean="0"/>
              <a:t>2016</a:t>
            </a:r>
            <a:endParaRPr lang="fr-FR" b="0" dirty="0"/>
          </a:p>
        </p:txBody>
      </p:sp>
      <p:sp>
        <p:nvSpPr>
          <p:cNvPr id="4" name="Espace réservé du texte 3"/>
          <p:cNvSpPr>
            <a:spLocks noGrp="1"/>
          </p:cNvSpPr>
          <p:nvPr>
            <p:ph type="body" sz="quarter" idx="10"/>
          </p:nvPr>
        </p:nvSpPr>
        <p:spPr>
          <a:xfrm>
            <a:off x="3002280" y="5084128"/>
            <a:ext cx="6032053" cy="1880198"/>
          </a:xfrm>
        </p:spPr>
        <p:txBody>
          <a:bodyPr/>
          <a:lstStyle/>
          <a:p>
            <a:r>
              <a:rPr lang="cs-CZ" dirty="0" smtClean="0"/>
              <a:t>Těšíme se, že přidáme hodnotu Vašim dobrým praxím!</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297" y="1023846"/>
            <a:ext cx="2472690" cy="261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texte 6"/>
          <p:cNvSpPr>
            <a:spLocks noGrp="1"/>
          </p:cNvSpPr>
          <p:nvPr>
            <p:ph type="body" sz="quarter" idx="11"/>
          </p:nvPr>
        </p:nvSpPr>
        <p:spPr>
          <a:xfrm>
            <a:off x="3481367" y="3970103"/>
            <a:ext cx="3901439" cy="375360"/>
          </a:xfrm>
        </p:spPr>
        <p:txBody>
          <a:bodyPr/>
          <a:lstStyle/>
          <a:p>
            <a:r>
              <a:rPr lang="en-GB" dirty="0" smtClean="0"/>
              <a:t>www.urbact.eu</a:t>
            </a:r>
            <a:endParaRPr lang="en-GB" dirty="0"/>
          </a:p>
        </p:txBody>
      </p:sp>
      <p:sp>
        <p:nvSpPr>
          <p:cNvPr id="5" name="Obdélník 4"/>
          <p:cNvSpPr/>
          <p:nvPr/>
        </p:nvSpPr>
        <p:spPr>
          <a:xfrm>
            <a:off x="7251405" y="6480000"/>
            <a:ext cx="1212111" cy="14408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04794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60000" y="6480000"/>
            <a:ext cx="3403926" cy="222514"/>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4</a:t>
            </a:fld>
            <a:endParaRPr lang="fr-FR" dirty="0"/>
          </a:p>
        </p:txBody>
      </p:sp>
      <p:sp>
        <p:nvSpPr>
          <p:cNvPr id="6" name="Espace réservé du texte 5"/>
          <p:cNvSpPr>
            <a:spLocks noGrp="1"/>
          </p:cNvSpPr>
          <p:nvPr>
            <p:ph type="body" sz="quarter" idx="13"/>
          </p:nvPr>
        </p:nvSpPr>
        <p:spPr>
          <a:xfrm>
            <a:off x="1080009" y="2286835"/>
            <a:ext cx="6899425" cy="3186677"/>
          </a:xfrm>
        </p:spPr>
        <p:txBody>
          <a:bodyPr>
            <a:normAutofit fontScale="85000" lnSpcReduction="10000"/>
          </a:bodyPr>
          <a:lstStyle/>
          <a:p>
            <a:r>
              <a:rPr lang="cs-CZ" altLang="fr-FR" b="0" dirty="0" smtClean="0">
                <a:latin typeface="Century Gothic" panose="020B0502020202020204" pitchFamily="34" charset="0"/>
              </a:rPr>
              <a:t>Zlepšit </a:t>
            </a:r>
            <a:r>
              <a:rPr lang="cs-CZ" altLang="fr-FR" b="0" dirty="0">
                <a:solidFill>
                  <a:srgbClr val="35B3B8"/>
                </a:solidFill>
                <a:latin typeface="Century Gothic" panose="020B0502020202020204" pitchFamily="34" charset="0"/>
              </a:rPr>
              <a:t>schopnost</a:t>
            </a:r>
            <a:r>
              <a:rPr lang="cs-CZ" altLang="fr-FR" dirty="0">
                <a:solidFill>
                  <a:srgbClr val="000080"/>
                </a:solidFill>
              </a:rPr>
              <a:t> </a:t>
            </a:r>
            <a:r>
              <a:rPr lang="cs-CZ" altLang="fr-FR" b="0" dirty="0">
                <a:latin typeface="Century Gothic" panose="020B0502020202020204" pitchFamily="34" charset="0"/>
              </a:rPr>
              <a:t>měst řídit strategie udržitelného rozvoje, dbát na jejich </a:t>
            </a:r>
            <a:r>
              <a:rPr lang="cs-CZ" altLang="fr-FR" b="0" dirty="0" err="1">
                <a:latin typeface="Century Gothic" panose="020B0502020202020204" pitchFamily="34" charset="0"/>
              </a:rPr>
              <a:t>integrovanost</a:t>
            </a:r>
            <a:r>
              <a:rPr lang="cs-CZ" altLang="fr-FR" b="0" dirty="0">
                <a:latin typeface="Century Gothic" panose="020B0502020202020204" pitchFamily="34" charset="0"/>
              </a:rPr>
              <a:t> a zapojení veřejnosti</a:t>
            </a:r>
          </a:p>
          <a:p>
            <a:pPr marL="7938" indent="0">
              <a:buNone/>
            </a:pPr>
            <a:endParaRPr lang="en-US" b="0" dirty="0">
              <a:latin typeface="Century Gothic" panose="020B0502020202020204" pitchFamily="34" charset="0"/>
            </a:endParaRPr>
          </a:p>
          <a:p>
            <a:r>
              <a:rPr lang="cs-CZ" altLang="fr-FR" b="0" dirty="0" smtClean="0">
                <a:latin typeface="Century Gothic" panose="020B0502020202020204" pitchFamily="34" charset="0"/>
              </a:rPr>
              <a:t>Poskytnout </a:t>
            </a:r>
            <a:r>
              <a:rPr lang="cs-CZ" altLang="fr-FR" b="0" dirty="0">
                <a:latin typeface="Century Gothic" panose="020B0502020202020204" pitchFamily="34" charset="0"/>
              </a:rPr>
              <a:t>podporu při </a:t>
            </a:r>
            <a:r>
              <a:rPr lang="cs-CZ" altLang="fr-FR" b="0" dirty="0">
                <a:solidFill>
                  <a:srgbClr val="35B3B8"/>
                </a:solidFill>
                <a:latin typeface="Century Gothic" panose="020B0502020202020204" pitchFamily="34" charset="0"/>
              </a:rPr>
              <a:t>vytváření</a:t>
            </a:r>
            <a:r>
              <a:rPr lang="cs-CZ" altLang="fr-FR" dirty="0">
                <a:solidFill>
                  <a:srgbClr val="FF0000"/>
                </a:solidFill>
              </a:rPr>
              <a:t> </a:t>
            </a:r>
            <a:r>
              <a:rPr lang="cs-CZ" altLang="fr-FR" b="0" dirty="0">
                <a:latin typeface="Century Gothic" panose="020B0502020202020204" pitchFamily="34" charset="0"/>
              </a:rPr>
              <a:t>strategií a akčních plánů udržitelného rozvoje</a:t>
            </a:r>
          </a:p>
          <a:p>
            <a:pPr marL="7938" indent="0">
              <a:buNone/>
            </a:pPr>
            <a:endParaRPr lang="en-US" b="0" dirty="0">
              <a:latin typeface="Century Gothic" panose="020B0502020202020204" pitchFamily="34" charset="0"/>
            </a:endParaRPr>
          </a:p>
          <a:p>
            <a:r>
              <a:rPr lang="cs-CZ" altLang="fr-FR" b="0" dirty="0">
                <a:latin typeface="Century Gothic" panose="020B0502020202020204" pitchFamily="34" charset="0"/>
              </a:rPr>
              <a:t>Zlepšit</a:t>
            </a:r>
            <a:r>
              <a:rPr lang="cs-CZ" altLang="fr-FR" dirty="0">
                <a:solidFill>
                  <a:srgbClr val="FF0000"/>
                </a:solidFill>
              </a:rPr>
              <a:t> </a:t>
            </a:r>
            <a:r>
              <a:rPr lang="cs-CZ" altLang="fr-FR" b="0" dirty="0">
                <a:solidFill>
                  <a:srgbClr val="35B3B8"/>
                </a:solidFill>
                <a:latin typeface="Century Gothic" panose="020B0502020202020204" pitchFamily="34" charset="0"/>
              </a:rPr>
              <a:t>implementaci</a:t>
            </a:r>
            <a:r>
              <a:rPr lang="cs-CZ" altLang="fr-FR" dirty="0">
                <a:solidFill>
                  <a:srgbClr val="FF0000"/>
                </a:solidFill>
              </a:rPr>
              <a:t> </a:t>
            </a:r>
            <a:r>
              <a:rPr lang="cs-CZ" altLang="fr-FR" b="0" dirty="0">
                <a:latin typeface="Century Gothic" panose="020B0502020202020204" pitchFamily="34" charset="0"/>
              </a:rPr>
              <a:t>strategií a akčních plánů udržitelného městského rozvoje</a:t>
            </a:r>
          </a:p>
          <a:p>
            <a:pPr marL="7938" indent="0">
              <a:buNone/>
            </a:pPr>
            <a:endParaRPr lang="en-US" b="0" dirty="0">
              <a:latin typeface="Century Gothic" panose="020B0502020202020204" pitchFamily="34" charset="0"/>
            </a:endParaRPr>
          </a:p>
          <a:p>
            <a:r>
              <a:rPr lang="cs-CZ" altLang="ja-JP" b="0" dirty="0" smtClean="0">
                <a:latin typeface="Century Gothic" panose="020B0502020202020204" pitchFamily="34" charset="0"/>
              </a:rPr>
              <a:t>Zajistit</a:t>
            </a:r>
            <a:r>
              <a:rPr lang="cs-CZ" altLang="ja-JP" dirty="0" smtClean="0">
                <a:solidFill>
                  <a:srgbClr val="000066"/>
                </a:solidFill>
              </a:rPr>
              <a:t> </a:t>
            </a:r>
            <a:r>
              <a:rPr lang="cs-CZ" altLang="ja-JP" b="0" dirty="0">
                <a:solidFill>
                  <a:srgbClr val="35B3B8"/>
                </a:solidFill>
                <a:latin typeface="Century Gothic" panose="020B0502020202020204" pitchFamily="34" charset="0"/>
              </a:rPr>
              <a:t>přístup ke znalostem </a:t>
            </a:r>
            <a:r>
              <a:rPr lang="cs-CZ" altLang="ja-JP" b="0" dirty="0">
                <a:latin typeface="Century Gothic" panose="020B0502020202020204" pitchFamily="34" charset="0"/>
              </a:rPr>
              <a:t>pro aktéry městského rozvoje na všech </a:t>
            </a:r>
            <a:r>
              <a:rPr lang="cs-CZ" altLang="ja-JP" b="0" dirty="0" smtClean="0">
                <a:latin typeface="Century Gothic" panose="020B0502020202020204" pitchFamily="34" charset="0"/>
              </a:rPr>
              <a:t>úrovních a </a:t>
            </a:r>
            <a:r>
              <a:rPr lang="cs-CZ" altLang="ja-JP" b="0" dirty="0">
                <a:latin typeface="Century Gothic" panose="020B0502020202020204" pitchFamily="34" charset="0"/>
              </a:rPr>
              <a:t>podpořit sdílení know-how o městském rozvoji</a:t>
            </a:r>
            <a:endParaRPr lang="cs-CZ" altLang="fr-FR" b="0" dirty="0">
              <a:latin typeface="Century Gothic" panose="020B0502020202020204" pitchFamily="34" charset="0"/>
            </a:endParaRPr>
          </a:p>
          <a:p>
            <a:endParaRPr lang="en-US" b="0" dirty="0">
              <a:latin typeface="Century Gothic" panose="020B0502020202020204" pitchFamily="34" charset="0"/>
            </a:endParaRPr>
          </a:p>
        </p:txBody>
      </p:sp>
      <p:sp>
        <p:nvSpPr>
          <p:cNvPr id="7" name="Titre 6"/>
          <p:cNvSpPr>
            <a:spLocks noGrp="1"/>
          </p:cNvSpPr>
          <p:nvPr>
            <p:ph type="title"/>
          </p:nvPr>
        </p:nvSpPr>
        <p:spPr>
          <a:xfrm>
            <a:off x="461211" y="1315178"/>
            <a:ext cx="7704000" cy="492443"/>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C4007B"/>
                </a:solidFill>
                <a:latin typeface="Century Gothic" panose="020B0502020202020204" pitchFamily="34" charset="0"/>
              </a:rPr>
              <a:t>URBACT III </a:t>
            </a:r>
            <a:r>
              <a:rPr lang="en-GB" dirty="0" smtClean="0">
                <a:solidFill>
                  <a:srgbClr val="C4007B"/>
                </a:solidFill>
                <a:latin typeface="Century Gothic" panose="020B0502020202020204" pitchFamily="34" charset="0"/>
              </a:rPr>
              <a:t>– </a:t>
            </a:r>
            <a:r>
              <a:rPr lang="it-IT" altLang="fr-FR" dirty="0">
                <a:solidFill>
                  <a:srgbClr val="C4007B"/>
                </a:solidFill>
                <a:latin typeface="Century Gothic" panose="020B0502020202020204" pitchFamily="34" charset="0"/>
              </a:rPr>
              <a:t>4 hlavní cíle</a:t>
            </a:r>
          </a:p>
        </p:txBody>
      </p:sp>
    </p:spTree>
    <p:extLst>
      <p:ext uri="{BB962C8B-B14F-4D97-AF65-F5344CB8AC3E}">
        <p14:creationId xmlns:p14="http://schemas.microsoft.com/office/powerpoint/2010/main" val="266097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Nuage 18"/>
          <p:cNvSpPr/>
          <p:nvPr/>
        </p:nvSpPr>
        <p:spPr>
          <a:xfrm rot="280672">
            <a:off x="3682125" y="5035273"/>
            <a:ext cx="1785668" cy="802257"/>
          </a:xfrm>
          <a:prstGeom prst="cloud">
            <a:avLst/>
          </a:prstGeom>
          <a:solidFill>
            <a:schemeClr val="accent4">
              <a:lumMod val="20000"/>
              <a:lumOff val="8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Nuage 17"/>
          <p:cNvSpPr/>
          <p:nvPr/>
        </p:nvSpPr>
        <p:spPr>
          <a:xfrm rot="10800000">
            <a:off x="6497531" y="4967013"/>
            <a:ext cx="1785668" cy="900408"/>
          </a:xfrm>
          <a:prstGeom prst="cloud">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Nuage 2"/>
          <p:cNvSpPr/>
          <p:nvPr/>
        </p:nvSpPr>
        <p:spPr>
          <a:xfrm>
            <a:off x="910637" y="5043899"/>
            <a:ext cx="1785668" cy="802257"/>
          </a:xfrm>
          <a:prstGeom prst="clou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Espace réservé du pied de page 3"/>
          <p:cNvSpPr>
            <a:spLocks noGrp="1"/>
          </p:cNvSpPr>
          <p:nvPr>
            <p:ph type="ftr" sz="quarter" idx="3"/>
          </p:nvPr>
        </p:nvSpPr>
        <p:spPr>
          <a:xfrm>
            <a:off x="359999" y="6480000"/>
            <a:ext cx="3313911" cy="216630"/>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5</a:t>
            </a:fld>
            <a:endParaRPr lang="fr-FR" dirty="0"/>
          </a:p>
        </p:txBody>
      </p:sp>
      <p:sp>
        <p:nvSpPr>
          <p:cNvPr id="7" name="Titre 6"/>
          <p:cNvSpPr>
            <a:spLocks noGrp="1"/>
          </p:cNvSpPr>
          <p:nvPr>
            <p:ph type="title"/>
          </p:nvPr>
        </p:nvSpPr>
        <p:spPr>
          <a:xfrm>
            <a:off x="730637" y="1331351"/>
            <a:ext cx="7704000" cy="492443"/>
          </a:xfrm>
        </p:spPr>
        <p:txBody>
          <a:bodyPr/>
          <a:lstStyle/>
          <a:p>
            <a:r>
              <a:rPr lang="en-US" dirty="0">
                <a:solidFill>
                  <a:srgbClr val="C4007B"/>
                </a:solidFill>
                <a:latin typeface="Century Gothic" panose="020B0502020202020204" pitchFamily="34" charset="0"/>
              </a:rPr>
              <a:t>3 </a:t>
            </a:r>
            <a:r>
              <a:rPr lang="en-US" dirty="0" err="1">
                <a:solidFill>
                  <a:srgbClr val="C4007B"/>
                </a:solidFill>
                <a:latin typeface="Century Gothic" panose="020B0502020202020204" pitchFamily="34" charset="0"/>
              </a:rPr>
              <a:t>druhy</a:t>
            </a:r>
            <a:r>
              <a:rPr lang="en-US" dirty="0">
                <a:solidFill>
                  <a:srgbClr val="C4007B"/>
                </a:solidFill>
                <a:latin typeface="Century Gothic" panose="020B0502020202020204" pitchFamily="34" charset="0"/>
              </a:rPr>
              <a:t> </a:t>
            </a:r>
            <a:r>
              <a:rPr lang="en-US" dirty="0" err="1" smtClean="0">
                <a:solidFill>
                  <a:srgbClr val="C4007B"/>
                </a:solidFill>
                <a:latin typeface="Century Gothic" panose="020B0502020202020204" pitchFamily="34" charset="0"/>
              </a:rPr>
              <a:t>aktivit</a:t>
            </a:r>
            <a:endParaRPr lang="en-US" dirty="0">
              <a:solidFill>
                <a:srgbClr val="C4007B"/>
              </a:solidFill>
              <a:latin typeface="Century Gothic" panose="020B0502020202020204" pitchFamily="34" charset="0"/>
            </a:endParaRPr>
          </a:p>
        </p:txBody>
      </p:sp>
      <p:sp>
        <p:nvSpPr>
          <p:cNvPr id="8" name="Rectangle 7"/>
          <p:cNvSpPr/>
          <p:nvPr/>
        </p:nvSpPr>
        <p:spPr bwMode="auto">
          <a:xfrm>
            <a:off x="535183" y="2209617"/>
            <a:ext cx="2491851" cy="2672911"/>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hangingPunct="0">
              <a:defRPr/>
            </a:pPr>
            <a:r>
              <a:rPr lang="cs-CZ" sz="1400" b="1" dirty="0" smtClean="0">
                <a:solidFill>
                  <a:srgbClr val="35B3B8"/>
                </a:solidFill>
                <a:latin typeface="Century Gothic" panose="020B0502020202020204" pitchFamily="34" charset="0"/>
              </a:rPr>
              <a:t>MEZINÁRODNÍ </a:t>
            </a:r>
            <a:r>
              <a:rPr lang="cs-CZ" sz="1400" b="1" dirty="0">
                <a:solidFill>
                  <a:srgbClr val="35B3B8"/>
                </a:solidFill>
                <a:latin typeface="Century Gothic" panose="020B0502020202020204" pitchFamily="34" charset="0"/>
              </a:rPr>
              <a:t>VÝMĚNA ZKUŠENOSTÍ</a:t>
            </a:r>
          </a:p>
          <a:p>
            <a:pPr algn="ctr" eaLnBrk="0" hangingPunct="0">
              <a:defRPr/>
            </a:pPr>
            <a:endParaRPr lang="fr-FR" sz="1400" dirty="0">
              <a:solidFill>
                <a:srgbClr val="000066"/>
              </a:solidFill>
              <a:latin typeface="Century Gothic" panose="020B0502020202020204" pitchFamily="34" charset="0"/>
            </a:endParaRPr>
          </a:p>
          <a:p>
            <a:pPr algn="ctr" eaLnBrk="0" hangingPunct="0">
              <a:defRPr/>
            </a:pPr>
            <a:r>
              <a:rPr lang="cs-CZ" altLang="fr-FR" sz="1400" dirty="0" smtClean="0">
                <a:solidFill>
                  <a:srgbClr val="878375"/>
                </a:solidFill>
                <a:latin typeface="Century Gothic" panose="020B0502020202020204" pitchFamily="34" charset="0"/>
              </a:rPr>
              <a:t>Umožnění </a:t>
            </a:r>
            <a:r>
              <a:rPr lang="cs-CZ" altLang="fr-FR" sz="1400" dirty="0">
                <a:solidFill>
                  <a:srgbClr val="878375"/>
                </a:solidFill>
                <a:latin typeface="Century Gothic" panose="020B0502020202020204" pitchFamily="34" charset="0"/>
              </a:rPr>
              <a:t>sdílení zkušeností mezi městy, jejich vzájemné učení, identifikace dobré praxe v oblasti udržitelného rozvoje měst</a:t>
            </a:r>
            <a:endParaRPr lang="cs-CZ" sz="1400" dirty="0">
              <a:solidFill>
                <a:srgbClr val="878375"/>
              </a:solidFill>
              <a:latin typeface="Century Gothic" panose="020B0502020202020204" pitchFamily="34" charset="0"/>
            </a:endParaRPr>
          </a:p>
          <a:p>
            <a:pPr algn="ctr" eaLnBrk="0" hangingPunct="0">
              <a:defRPr/>
            </a:pPr>
            <a:endParaRPr lang="fr-FR" sz="1400" dirty="0">
              <a:solidFill>
                <a:srgbClr val="000066"/>
              </a:solidFill>
              <a:latin typeface="Century Gothic" panose="020B0502020202020204" pitchFamily="34" charset="0"/>
            </a:endParaRPr>
          </a:p>
          <a:p>
            <a:pPr algn="ctr" eaLnBrk="0" hangingPunct="0">
              <a:defRPr/>
            </a:pPr>
            <a:endParaRPr lang="fr-FR" sz="1400" dirty="0">
              <a:solidFill>
                <a:srgbClr val="000066"/>
              </a:solidFill>
              <a:latin typeface="Century Gothic" panose="020B0502020202020204" pitchFamily="34" charset="0"/>
            </a:endParaRPr>
          </a:p>
        </p:txBody>
      </p:sp>
      <p:sp>
        <p:nvSpPr>
          <p:cNvPr id="9" name="Rectangle 8"/>
          <p:cNvSpPr/>
          <p:nvPr/>
        </p:nvSpPr>
        <p:spPr bwMode="auto">
          <a:xfrm>
            <a:off x="3382380" y="2206156"/>
            <a:ext cx="2428893" cy="2676372"/>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fontAlgn="auto" hangingPunct="0">
              <a:spcBef>
                <a:spcPts val="0"/>
              </a:spcBef>
              <a:spcAft>
                <a:spcPts val="0"/>
              </a:spcAft>
              <a:defRPr/>
            </a:pPr>
            <a:r>
              <a:rPr lang="fr-FR" sz="1400" b="1" dirty="0" smtClean="0">
                <a:solidFill>
                  <a:srgbClr val="96BD0D"/>
                </a:solidFill>
                <a:latin typeface="Century Gothic" panose="020B0502020202020204" pitchFamily="34" charset="0"/>
              </a:rPr>
              <a:t>ROZVÍJENÍ </a:t>
            </a:r>
            <a:r>
              <a:rPr lang="fr-FR" sz="1400" b="1" dirty="0">
                <a:solidFill>
                  <a:srgbClr val="96BD0D"/>
                </a:solidFill>
                <a:latin typeface="Century Gothic" panose="020B0502020202020204" pitchFamily="34" charset="0"/>
              </a:rPr>
              <a:t>SCHOPNOSTÍ AKTÉRŮ</a:t>
            </a:r>
          </a:p>
          <a:p>
            <a:pPr algn="ctr" eaLnBrk="0" fontAlgn="auto" hangingPunct="0">
              <a:spcBef>
                <a:spcPts val="0"/>
              </a:spcBef>
              <a:spcAft>
                <a:spcPts val="0"/>
              </a:spcAft>
              <a:defRPr/>
            </a:pPr>
            <a:endParaRPr lang="fr-FR" sz="1400" dirty="0" smtClean="0">
              <a:solidFill>
                <a:schemeClr val="bg1"/>
              </a:solidFill>
              <a:latin typeface="Century Gothic" panose="020B0502020202020204" pitchFamily="34" charset="0"/>
            </a:endParaRPr>
          </a:p>
          <a:p>
            <a:pPr algn="ctr" eaLnBrk="0" fontAlgn="auto" hangingPunct="0">
              <a:spcBef>
                <a:spcPts val="0"/>
              </a:spcBef>
              <a:spcAft>
                <a:spcPts val="0"/>
              </a:spcAft>
              <a:defRPr/>
            </a:pPr>
            <a:endParaRPr lang="fr-FR" sz="1400" dirty="0">
              <a:solidFill>
                <a:schemeClr val="bg1"/>
              </a:solidFill>
              <a:latin typeface="Century Gothic" panose="020B0502020202020204" pitchFamily="34" charset="0"/>
            </a:endParaRPr>
          </a:p>
          <a:p>
            <a:pPr algn="ctr" eaLnBrk="0" fontAlgn="auto" hangingPunct="0">
              <a:spcBef>
                <a:spcPts val="500"/>
              </a:spcBef>
              <a:spcAft>
                <a:spcPts val="0"/>
              </a:spcAft>
              <a:buClr>
                <a:srgbClr val="000000"/>
              </a:buClr>
              <a:buSzPct val="100000"/>
              <a:defRPr/>
            </a:pPr>
            <a:r>
              <a:rPr lang="cs-CZ" altLang="fr-FR" sz="1400" dirty="0">
                <a:solidFill>
                  <a:srgbClr val="878375"/>
                </a:solidFill>
                <a:latin typeface="Century Gothic" panose="020B0502020202020204" pitchFamily="34" charset="0"/>
              </a:rPr>
              <a:t>Zlepšování schopností aktérů </a:t>
            </a:r>
            <a:r>
              <a:rPr lang="cs-CZ" altLang="fr-FR" sz="1400" dirty="0" smtClean="0">
                <a:solidFill>
                  <a:srgbClr val="878375"/>
                </a:solidFill>
                <a:latin typeface="Century Gothic" panose="020B0502020202020204" pitchFamily="34" charset="0"/>
              </a:rPr>
              <a:t>vytvářet </a:t>
            </a:r>
            <a:r>
              <a:rPr lang="cs-CZ" altLang="fr-FR" sz="1400" dirty="0">
                <a:solidFill>
                  <a:srgbClr val="878375"/>
                </a:solidFill>
                <a:latin typeface="Century Gothic" panose="020B0502020202020204" pitchFamily="34" charset="0"/>
              </a:rPr>
              <a:t>strategie, které jsou integrované a zapojují </a:t>
            </a:r>
            <a:r>
              <a:rPr lang="cs-CZ" altLang="fr-FR" sz="1400" dirty="0" smtClean="0">
                <a:solidFill>
                  <a:srgbClr val="878375"/>
                </a:solidFill>
                <a:latin typeface="Century Gothic" panose="020B0502020202020204" pitchFamily="34" charset="0"/>
              </a:rPr>
              <a:t>veřejnost</a:t>
            </a:r>
            <a:endParaRPr lang="cs-CZ" altLang="fr-FR" sz="1400" dirty="0">
              <a:solidFill>
                <a:srgbClr val="878375"/>
              </a:solidFill>
              <a:latin typeface="Century Gothic" panose="020B0502020202020204" pitchFamily="34" charset="0"/>
            </a:endParaRPr>
          </a:p>
        </p:txBody>
      </p:sp>
      <p:sp>
        <p:nvSpPr>
          <p:cNvPr id="10" name="Rectangle 9"/>
          <p:cNvSpPr/>
          <p:nvPr/>
        </p:nvSpPr>
        <p:spPr bwMode="auto">
          <a:xfrm>
            <a:off x="6177485" y="2197287"/>
            <a:ext cx="2428892" cy="2685241"/>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fontAlgn="auto" hangingPunct="0">
              <a:spcBef>
                <a:spcPts val="0"/>
              </a:spcBef>
              <a:spcAft>
                <a:spcPts val="0"/>
              </a:spcAft>
              <a:defRPr/>
            </a:pPr>
            <a:r>
              <a:rPr lang="fr-FR" altLang="fr-FR" sz="1400" b="1" dirty="0" smtClean="0">
                <a:solidFill>
                  <a:srgbClr val="F08B27"/>
                </a:solidFill>
                <a:latin typeface="Century Gothic" panose="020B0502020202020204" pitchFamily="34" charset="0"/>
              </a:rPr>
              <a:t>ŠÍŘENÍ </a:t>
            </a:r>
            <a:r>
              <a:rPr lang="fr-FR" altLang="fr-FR" sz="1400" b="1" dirty="0">
                <a:solidFill>
                  <a:srgbClr val="F08B27"/>
                </a:solidFill>
                <a:latin typeface="Century Gothic" panose="020B0502020202020204" pitchFamily="34" charset="0"/>
              </a:rPr>
              <a:t>POZNATKŮ A JEJICH VYUŽITÍ V PRAXI</a:t>
            </a:r>
          </a:p>
          <a:p>
            <a:pPr algn="ctr" eaLnBrk="0" fontAlgn="auto" hangingPunct="0">
              <a:spcBef>
                <a:spcPts val="0"/>
              </a:spcBef>
              <a:spcAft>
                <a:spcPts val="0"/>
              </a:spcAft>
              <a:defRPr/>
            </a:pPr>
            <a:endParaRPr lang="fr-FR" sz="1400" b="1" dirty="0" smtClean="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a:solidFill>
                <a:srgbClr val="F08B27"/>
              </a:solidFill>
              <a:latin typeface="Century Gothic" panose="020B0502020202020204" pitchFamily="34" charset="0"/>
            </a:endParaRPr>
          </a:p>
          <a:p>
            <a:pPr algn="ctr" eaLnBrk="0" fontAlgn="auto" hangingPunct="0">
              <a:spcBef>
                <a:spcPts val="500"/>
              </a:spcBef>
              <a:spcAft>
                <a:spcPts val="0"/>
              </a:spcAft>
              <a:buClr>
                <a:srgbClr val="000000"/>
              </a:buClr>
              <a:buSzPct val="100000"/>
              <a:defRPr/>
            </a:pPr>
            <a:r>
              <a:rPr lang="cs-CZ" altLang="fr-FR" sz="1400" dirty="0" smtClean="0">
                <a:solidFill>
                  <a:srgbClr val="878375"/>
                </a:solidFill>
                <a:latin typeface="Century Gothic" panose="020B0502020202020204" pitchFamily="34" charset="0"/>
              </a:rPr>
              <a:t>Šíření </a:t>
            </a:r>
            <a:r>
              <a:rPr lang="cs-CZ" altLang="fr-FR" sz="1400" dirty="0">
                <a:solidFill>
                  <a:srgbClr val="878375"/>
                </a:solidFill>
                <a:latin typeface="Century Gothic" panose="020B0502020202020204" pitchFamily="34" charset="0"/>
              </a:rPr>
              <a:t>získaných znalostí o udržitelném rozvoji měst širšímu spektru aktérů a jejich další využití</a:t>
            </a:r>
          </a:p>
          <a:p>
            <a:pPr algn="ctr" eaLnBrk="0" fontAlgn="auto" hangingPunct="0">
              <a:spcBef>
                <a:spcPts val="500"/>
              </a:spcBef>
              <a:spcAft>
                <a:spcPts val="0"/>
              </a:spcAft>
              <a:buClr>
                <a:srgbClr val="000000"/>
              </a:buClr>
              <a:buSzPct val="100000"/>
              <a:buFont typeface="Times New Roman" pitchFamily="18" charset="0"/>
              <a:buNone/>
              <a:defRPr/>
            </a:pPr>
            <a:endParaRPr lang="fr-FR" sz="1400" dirty="0">
              <a:solidFill>
                <a:srgbClr val="878375"/>
              </a:solidFill>
              <a:latin typeface="Century Gothic" panose="020B0502020202020204" pitchFamily="34" charset="0"/>
            </a:endParaRPr>
          </a:p>
        </p:txBody>
      </p:sp>
      <p:sp>
        <p:nvSpPr>
          <p:cNvPr id="14" name="ZoneTexte 12"/>
          <p:cNvSpPr txBox="1">
            <a:spLocks noChangeArrowheads="1"/>
          </p:cNvSpPr>
          <p:nvPr/>
        </p:nvSpPr>
        <p:spPr bwMode="auto">
          <a:xfrm>
            <a:off x="1538394" y="5284972"/>
            <a:ext cx="495649" cy="523220"/>
          </a:xfrm>
          <a:prstGeom prst="rect">
            <a:avLst/>
          </a:prstGeom>
          <a:noFill/>
          <a:ln w="9525">
            <a:noFill/>
            <a:miter lim="800000"/>
            <a:headEnd/>
            <a:tailEnd/>
          </a:ln>
        </p:spPr>
        <p:txBody>
          <a:bodyPr wrap="none">
            <a:spAutoFit/>
          </a:bodyPr>
          <a:lstStyle/>
          <a:p>
            <a:pPr algn="ctr"/>
            <a:r>
              <a:rPr lang="fr-FR" sz="1400" b="1" dirty="0" smtClean="0">
                <a:solidFill>
                  <a:srgbClr val="35B3B8"/>
                </a:solidFill>
                <a:latin typeface="Century Gothic" panose="020B0502020202020204" pitchFamily="34" charset="0"/>
              </a:rPr>
              <a:t>SÍTĚ</a:t>
            </a:r>
            <a:endParaRPr lang="fr-FR" sz="1400" b="1" dirty="0">
              <a:solidFill>
                <a:srgbClr val="35B3B8"/>
              </a:solidFill>
              <a:latin typeface="Century Gothic" panose="020B0502020202020204" pitchFamily="34" charset="0"/>
            </a:endParaRPr>
          </a:p>
          <a:p>
            <a:pPr algn="ctr"/>
            <a:endParaRPr lang="fr-FR" sz="1400" b="1" dirty="0">
              <a:solidFill>
                <a:srgbClr val="35B3B8"/>
              </a:solidFill>
              <a:latin typeface="Century Gothic" panose="020B0502020202020204" pitchFamily="34" charset="0"/>
            </a:endParaRPr>
          </a:p>
        </p:txBody>
      </p:sp>
      <p:sp>
        <p:nvSpPr>
          <p:cNvPr id="15" name="ZoneTexte 14"/>
          <p:cNvSpPr txBox="1">
            <a:spLocks noChangeArrowheads="1"/>
          </p:cNvSpPr>
          <p:nvPr/>
        </p:nvSpPr>
        <p:spPr bwMode="auto">
          <a:xfrm>
            <a:off x="3673911" y="5265262"/>
            <a:ext cx="1802095" cy="523220"/>
          </a:xfrm>
          <a:prstGeom prst="rect">
            <a:avLst/>
          </a:prstGeom>
          <a:noFill/>
          <a:ln w="9525">
            <a:noFill/>
            <a:miter lim="800000"/>
            <a:headEnd/>
            <a:tailEnd/>
          </a:ln>
        </p:spPr>
        <p:txBody>
          <a:bodyPr wrap="none">
            <a:spAutoFit/>
          </a:bodyPr>
          <a:lstStyle/>
          <a:p>
            <a:pPr algn="ctr"/>
            <a:r>
              <a:rPr lang="fr-FR" sz="1400" b="1" dirty="0" smtClean="0">
                <a:solidFill>
                  <a:srgbClr val="96BD0D"/>
                </a:solidFill>
                <a:latin typeface="Century Gothic" panose="020B0502020202020204" pitchFamily="34" charset="0"/>
              </a:rPr>
              <a:t>VZDĚLÁVACÍ </a:t>
            </a:r>
            <a:r>
              <a:rPr lang="fr-FR" sz="1400" b="1" dirty="0">
                <a:solidFill>
                  <a:srgbClr val="96BD0D"/>
                </a:solidFill>
                <a:latin typeface="Century Gothic" panose="020B0502020202020204" pitchFamily="34" charset="0"/>
              </a:rPr>
              <a:t>AKCE</a:t>
            </a:r>
          </a:p>
          <a:p>
            <a:pPr algn="ctr"/>
            <a:endParaRPr lang="fr-FR" sz="1400" b="1" dirty="0">
              <a:solidFill>
                <a:srgbClr val="96BD0D"/>
              </a:solidFill>
              <a:latin typeface="Century Gothic" panose="020B0502020202020204" pitchFamily="34" charset="0"/>
            </a:endParaRPr>
          </a:p>
        </p:txBody>
      </p:sp>
      <p:sp>
        <p:nvSpPr>
          <p:cNvPr id="16" name="ZoneTexte 15"/>
          <p:cNvSpPr txBox="1">
            <a:spLocks noChangeArrowheads="1"/>
          </p:cNvSpPr>
          <p:nvPr/>
        </p:nvSpPr>
        <p:spPr bwMode="auto">
          <a:xfrm>
            <a:off x="6758483" y="5214819"/>
            <a:ext cx="1401781" cy="738664"/>
          </a:xfrm>
          <a:prstGeom prst="rect">
            <a:avLst/>
          </a:prstGeom>
          <a:noFill/>
          <a:ln w="9525">
            <a:noFill/>
            <a:miter lim="800000"/>
            <a:headEnd/>
            <a:tailEnd/>
          </a:ln>
        </p:spPr>
        <p:txBody>
          <a:bodyPr wrap="square">
            <a:spAutoFit/>
          </a:bodyPr>
          <a:lstStyle/>
          <a:p>
            <a:pPr algn="ctr"/>
            <a:r>
              <a:rPr lang="fr-FR" sz="1400" b="1" dirty="0" smtClean="0">
                <a:solidFill>
                  <a:srgbClr val="F08B27"/>
                </a:solidFill>
                <a:latin typeface="Century Gothic" panose="020B0502020202020204" pitchFamily="34" charset="0"/>
              </a:rPr>
              <a:t>ZNALOSTNÍ </a:t>
            </a:r>
            <a:r>
              <a:rPr lang="fr-FR" sz="1400" b="1" dirty="0">
                <a:solidFill>
                  <a:srgbClr val="F08B27"/>
                </a:solidFill>
                <a:latin typeface="Century Gothic" panose="020B0502020202020204" pitchFamily="34" charset="0"/>
              </a:rPr>
              <a:t>PLATFORMA</a:t>
            </a:r>
          </a:p>
          <a:p>
            <a:pPr algn="ctr"/>
            <a:endParaRPr lang="fr-FR" sz="1400" b="1" dirty="0">
              <a:solidFill>
                <a:srgbClr val="F08B27"/>
              </a:solidFill>
              <a:latin typeface="Century Gothic" panose="020B0502020202020204" pitchFamily="34" charset="0"/>
            </a:endParaRPr>
          </a:p>
        </p:txBody>
      </p:sp>
    </p:spTree>
    <p:extLst>
      <p:ext uri="{BB962C8B-B14F-4D97-AF65-F5344CB8AC3E}">
        <p14:creationId xmlns:p14="http://schemas.microsoft.com/office/powerpoint/2010/main" val="266097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60000" y="6480000"/>
            <a:ext cx="3403926" cy="222514"/>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6</a:t>
            </a:fld>
            <a:endParaRPr lang="fr-FR" dirty="0"/>
          </a:p>
        </p:txBody>
      </p:sp>
      <p:sp>
        <p:nvSpPr>
          <p:cNvPr id="6" name="Espace réservé du texte 5"/>
          <p:cNvSpPr>
            <a:spLocks noGrp="1"/>
          </p:cNvSpPr>
          <p:nvPr>
            <p:ph type="body" sz="quarter" idx="13"/>
          </p:nvPr>
        </p:nvSpPr>
        <p:spPr>
          <a:xfrm>
            <a:off x="1080009" y="2286835"/>
            <a:ext cx="6899425" cy="3186677"/>
          </a:xfrm>
        </p:spPr>
        <p:txBody>
          <a:bodyPr>
            <a:normAutofit/>
          </a:bodyPr>
          <a:lstStyle/>
          <a:p>
            <a:pPr marL="7938" indent="0">
              <a:buNone/>
            </a:pPr>
            <a:endParaRPr lang="en-US" altLang="fr-FR" b="0" dirty="0">
              <a:latin typeface="Century Gothic"/>
              <a:cs typeface="Century Gothic"/>
            </a:endParaRPr>
          </a:p>
          <a:p>
            <a:pPr algn="ctr">
              <a:buClr>
                <a:srgbClr val="FF3300"/>
              </a:buClr>
              <a:buSzPct val="130000"/>
              <a:buFont typeface="Wingdings" pitchFamily="2" charset="2"/>
              <a:buChar char="§"/>
            </a:pPr>
            <a:r>
              <a:rPr lang="en-US" altLang="fr-FR" b="0" dirty="0" err="1">
                <a:latin typeface="Century Gothic"/>
                <a:cs typeface="Century Gothic"/>
              </a:rPr>
              <a:t>Sítě</a:t>
            </a:r>
            <a:r>
              <a:rPr lang="en-US" altLang="fr-FR" b="0" dirty="0">
                <a:latin typeface="Century Gothic"/>
                <a:cs typeface="Century Gothic"/>
              </a:rPr>
              <a:t> </a:t>
            </a:r>
            <a:r>
              <a:rPr lang="en-US" altLang="fr-FR" b="0" dirty="0" err="1">
                <a:latin typeface="Century Gothic"/>
                <a:cs typeface="Century Gothic"/>
              </a:rPr>
              <a:t>měst</a:t>
            </a:r>
            <a:r>
              <a:rPr lang="en-US" altLang="fr-FR" b="0" dirty="0">
                <a:latin typeface="Century Gothic"/>
                <a:cs typeface="Century Gothic"/>
              </a:rPr>
              <a:t> (Action Planning Networks)</a:t>
            </a:r>
          </a:p>
          <a:p>
            <a:pPr algn="ctr">
              <a:buClr>
                <a:srgbClr val="FF3300"/>
              </a:buClr>
              <a:buSzPct val="130000"/>
              <a:buFont typeface="Wingdings" pitchFamily="2" charset="2"/>
              <a:buChar char="§"/>
            </a:pPr>
            <a:endParaRPr lang="en-US" altLang="fr-FR" b="0" dirty="0">
              <a:latin typeface="Century Gothic"/>
              <a:cs typeface="Century Gothic"/>
            </a:endParaRPr>
          </a:p>
          <a:p>
            <a:pPr algn="ctr">
              <a:buClr>
                <a:srgbClr val="FF3300"/>
              </a:buClr>
              <a:buSzPct val="130000"/>
              <a:buFont typeface="Wingdings" pitchFamily="2" charset="2"/>
              <a:buChar char="§"/>
            </a:pPr>
            <a:r>
              <a:rPr lang="en-US" altLang="fr-FR" b="0" dirty="0" err="1">
                <a:latin typeface="Century Gothic"/>
                <a:cs typeface="Century Gothic"/>
              </a:rPr>
              <a:t>Implementační</a:t>
            </a:r>
            <a:r>
              <a:rPr lang="en-US" altLang="fr-FR" b="0" dirty="0">
                <a:latin typeface="Century Gothic"/>
                <a:cs typeface="Century Gothic"/>
              </a:rPr>
              <a:t> </a:t>
            </a:r>
            <a:r>
              <a:rPr lang="en-US" altLang="fr-FR" b="0" dirty="0" err="1">
                <a:latin typeface="Century Gothic"/>
                <a:cs typeface="Century Gothic"/>
              </a:rPr>
              <a:t>sítě</a:t>
            </a:r>
            <a:r>
              <a:rPr lang="en-US" altLang="fr-FR" b="0" dirty="0">
                <a:latin typeface="Century Gothic"/>
                <a:cs typeface="Century Gothic"/>
              </a:rPr>
              <a:t> (Implementation Networks)</a:t>
            </a:r>
          </a:p>
          <a:p>
            <a:pPr algn="ctr">
              <a:buClr>
                <a:srgbClr val="FF3300"/>
              </a:buClr>
              <a:buSzPct val="130000"/>
              <a:buFont typeface="Wingdings" pitchFamily="2" charset="2"/>
              <a:buChar char="§"/>
            </a:pPr>
            <a:endParaRPr lang="cs-CZ" altLang="fr-FR" b="0" dirty="0">
              <a:latin typeface="Century Gothic"/>
              <a:cs typeface="Century Gothic"/>
            </a:endParaRPr>
          </a:p>
          <a:p>
            <a:pPr algn="ctr">
              <a:buClr>
                <a:srgbClr val="FF3300"/>
              </a:buClr>
              <a:buSzPct val="130000"/>
              <a:buFont typeface="Wingdings" pitchFamily="2" charset="2"/>
              <a:buChar char="§"/>
            </a:pPr>
            <a:r>
              <a:rPr lang="en-US" altLang="fr-FR" b="0" dirty="0" err="1">
                <a:latin typeface="Century Gothic"/>
                <a:cs typeface="Century Gothic"/>
              </a:rPr>
              <a:t>Sítě</a:t>
            </a:r>
            <a:r>
              <a:rPr lang="en-US" altLang="fr-FR" b="0" dirty="0">
                <a:latin typeface="Century Gothic"/>
                <a:cs typeface="Century Gothic"/>
              </a:rPr>
              <a:t> </a:t>
            </a:r>
            <a:r>
              <a:rPr lang="en-US" altLang="fr-FR" b="0" dirty="0" err="1">
                <a:latin typeface="Century Gothic"/>
                <a:cs typeface="Century Gothic"/>
              </a:rPr>
              <a:t>přenosu</a:t>
            </a:r>
            <a:r>
              <a:rPr lang="en-US" altLang="fr-FR" b="0" dirty="0">
                <a:latin typeface="Century Gothic"/>
                <a:cs typeface="Century Gothic"/>
              </a:rPr>
              <a:t> (Transfer Networks)</a:t>
            </a:r>
          </a:p>
        </p:txBody>
      </p:sp>
      <p:sp>
        <p:nvSpPr>
          <p:cNvPr id="7" name="Titre 6"/>
          <p:cNvSpPr>
            <a:spLocks noGrp="1"/>
          </p:cNvSpPr>
          <p:nvPr>
            <p:ph type="title"/>
          </p:nvPr>
        </p:nvSpPr>
        <p:spPr>
          <a:xfrm>
            <a:off x="461211" y="1301950"/>
            <a:ext cx="7704000" cy="984885"/>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dirty="0" smtClean="0">
                <a:solidFill>
                  <a:srgbClr val="AF1E75"/>
                </a:solidFill>
              </a:rPr>
              <a:t>3 </a:t>
            </a:r>
            <a:r>
              <a:rPr lang="en-US" altLang="fr-FR" dirty="0" err="1">
                <a:solidFill>
                  <a:srgbClr val="AF1E75"/>
                </a:solidFill>
              </a:rPr>
              <a:t>typy</a:t>
            </a:r>
            <a:r>
              <a:rPr lang="en-US" altLang="fr-FR" dirty="0">
                <a:solidFill>
                  <a:srgbClr val="AF1E75"/>
                </a:solidFill>
              </a:rPr>
              <a:t> </a:t>
            </a:r>
            <a:r>
              <a:rPr lang="en-US" altLang="fr-FR" dirty="0" err="1">
                <a:solidFill>
                  <a:srgbClr val="AF1E75"/>
                </a:solidFill>
              </a:rPr>
              <a:t>sítí</a:t>
            </a:r>
            <a:r>
              <a:rPr lang="en-US" altLang="fr-FR" dirty="0">
                <a:solidFill>
                  <a:srgbClr val="AF1E75"/>
                </a:solidFill>
              </a:rPr>
              <a:t>:</a:t>
            </a:r>
            <a:br>
              <a:rPr lang="en-US" altLang="fr-FR" dirty="0">
                <a:solidFill>
                  <a:srgbClr val="AF1E75"/>
                </a:solidFill>
              </a:rPr>
            </a:br>
            <a:endParaRPr lang="it-IT" altLang="fr-FR" dirty="0">
              <a:solidFill>
                <a:srgbClr val="AF1E75"/>
              </a:solidFill>
              <a:latin typeface="Century Gothic" panose="020B0502020202020204" pitchFamily="34" charset="0"/>
            </a:endParaRPr>
          </a:p>
        </p:txBody>
      </p:sp>
    </p:spTree>
    <p:extLst>
      <p:ext uri="{BB962C8B-B14F-4D97-AF65-F5344CB8AC3E}">
        <p14:creationId xmlns:p14="http://schemas.microsoft.com/office/powerpoint/2010/main" val="20923919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60000" y="6480000"/>
            <a:ext cx="3403926" cy="222514"/>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7</a:t>
            </a:fld>
            <a:endParaRPr lang="fr-FR" dirty="0"/>
          </a:p>
        </p:txBody>
      </p:sp>
      <p:sp>
        <p:nvSpPr>
          <p:cNvPr id="6" name="Espace réservé du texte 5"/>
          <p:cNvSpPr>
            <a:spLocks noGrp="1"/>
          </p:cNvSpPr>
          <p:nvPr>
            <p:ph type="body" sz="quarter" idx="13"/>
          </p:nvPr>
        </p:nvSpPr>
        <p:spPr>
          <a:xfrm>
            <a:off x="1080009" y="2286835"/>
            <a:ext cx="6899425" cy="3186677"/>
          </a:xfrm>
        </p:spPr>
        <p:txBody>
          <a:bodyPr>
            <a:normAutofit fontScale="92500"/>
          </a:bodyPr>
          <a:lstStyle/>
          <a:p>
            <a:pPr marL="0" indent="0">
              <a:buNone/>
            </a:pPr>
            <a:endParaRPr lang="en-US" altLang="fr-FR" dirty="0"/>
          </a:p>
          <a:p>
            <a:r>
              <a:rPr lang="cs-CZ" dirty="0"/>
              <a:t>Místní akční plán (</a:t>
            </a:r>
            <a:r>
              <a:rPr lang="cs-CZ" dirty="0" err="1"/>
              <a:t>Local</a:t>
            </a:r>
            <a:r>
              <a:rPr lang="cs-CZ" dirty="0"/>
              <a:t> </a:t>
            </a:r>
            <a:r>
              <a:rPr lang="cs-CZ" dirty="0" err="1"/>
              <a:t>Action</a:t>
            </a:r>
            <a:r>
              <a:rPr lang="cs-CZ" dirty="0"/>
              <a:t> </a:t>
            </a:r>
            <a:r>
              <a:rPr lang="cs-CZ" dirty="0" err="1"/>
              <a:t>Plan</a:t>
            </a:r>
            <a:r>
              <a:rPr lang="cs-CZ" dirty="0"/>
              <a:t>)</a:t>
            </a:r>
          </a:p>
          <a:p>
            <a:r>
              <a:rPr lang="cs-CZ" b="0" dirty="0"/>
              <a:t>Výstupem spolupráce měst v rámci partnerské sítě jsou místní akční plány každého z měst - řešení daného problému na místní úrovni.</a:t>
            </a:r>
          </a:p>
          <a:p>
            <a:endParaRPr lang="cs-CZ" dirty="0"/>
          </a:p>
          <a:p>
            <a:r>
              <a:rPr lang="cs-CZ" dirty="0"/>
              <a:t>Místní podpůrná skupina (</a:t>
            </a:r>
            <a:r>
              <a:rPr lang="cs-CZ" dirty="0" err="1"/>
              <a:t>Urbact</a:t>
            </a:r>
            <a:r>
              <a:rPr lang="cs-CZ" dirty="0"/>
              <a:t> </a:t>
            </a:r>
            <a:r>
              <a:rPr lang="cs-CZ" dirty="0" err="1"/>
              <a:t>Local</a:t>
            </a:r>
            <a:r>
              <a:rPr lang="cs-CZ" dirty="0"/>
              <a:t> Support Group)</a:t>
            </a:r>
          </a:p>
          <a:p>
            <a:r>
              <a:rPr lang="cs-CZ" b="0" dirty="0"/>
              <a:t>Pro tvorbu místních akčních plánů je vytvořena stálá místní podpůrná skupiny složená z aktérů zapojených do řešení daného tématu.</a:t>
            </a:r>
          </a:p>
        </p:txBody>
      </p:sp>
      <p:sp>
        <p:nvSpPr>
          <p:cNvPr id="7" name="Titre 6"/>
          <p:cNvSpPr>
            <a:spLocks noGrp="1"/>
          </p:cNvSpPr>
          <p:nvPr>
            <p:ph type="title"/>
          </p:nvPr>
        </p:nvSpPr>
        <p:spPr>
          <a:xfrm>
            <a:off x="461211" y="1315178"/>
            <a:ext cx="7704000" cy="492443"/>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dirty="0" smtClean="0">
                <a:solidFill>
                  <a:srgbClr val="C4007B"/>
                </a:solidFill>
                <a:latin typeface="Century Gothic" panose="020B0502020202020204" pitchFamily="34" charset="0"/>
              </a:rPr>
              <a:t>Spolupráce v sítích</a:t>
            </a:r>
            <a:endParaRPr lang="it-IT" altLang="fr-FR" dirty="0">
              <a:solidFill>
                <a:srgbClr val="C4007B"/>
              </a:solidFill>
              <a:latin typeface="Century Gothic" panose="020B0502020202020204" pitchFamily="34" charset="0"/>
            </a:endParaRPr>
          </a:p>
        </p:txBody>
      </p:sp>
    </p:spTree>
    <p:extLst>
      <p:ext uri="{BB962C8B-B14F-4D97-AF65-F5344CB8AC3E}">
        <p14:creationId xmlns:p14="http://schemas.microsoft.com/office/powerpoint/2010/main" val="2092391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80000"/>
            <a:ext cx="3201907" cy="209308"/>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8</a:t>
            </a:fld>
            <a:endParaRPr lang="fr-FR" dirty="0"/>
          </a:p>
        </p:txBody>
      </p:sp>
      <p:sp>
        <p:nvSpPr>
          <p:cNvPr id="7" name="Titre 6"/>
          <p:cNvSpPr>
            <a:spLocks noGrp="1"/>
          </p:cNvSpPr>
          <p:nvPr>
            <p:ph type="title"/>
          </p:nvPr>
        </p:nvSpPr>
        <p:spPr>
          <a:xfrm>
            <a:off x="773344" y="1365093"/>
            <a:ext cx="7704000" cy="492443"/>
          </a:xfrm>
        </p:spPr>
        <p:txBody>
          <a:bodyPr/>
          <a:lstStyle/>
          <a:p>
            <a:r>
              <a:rPr lang="cs-CZ" dirty="0" smtClean="0">
                <a:solidFill>
                  <a:srgbClr val="C4007B"/>
                </a:solidFill>
                <a:latin typeface="Century Gothic" panose="020B0502020202020204" pitchFamily="34" charset="0"/>
              </a:rPr>
              <a:t>Akce pro města – Letní univerzita</a:t>
            </a:r>
            <a:r>
              <a:rPr lang="en-GB" dirty="0" smtClean="0">
                <a:solidFill>
                  <a:srgbClr val="C4007B"/>
                </a:solidFill>
                <a:latin typeface="Century Gothic" panose="020B0502020202020204" pitchFamily="34" charset="0"/>
              </a:rPr>
              <a:t> </a:t>
            </a:r>
            <a:endParaRPr lang="en-GB" dirty="0">
              <a:solidFill>
                <a:srgbClr val="C4007B"/>
              </a:solidFill>
              <a:latin typeface="Century Gothic" panose="020B0502020202020204" pitchFamily="34" charset="0"/>
            </a:endParaRPr>
          </a:p>
        </p:txBody>
      </p:sp>
      <p:pic>
        <p:nvPicPr>
          <p:cNvPr id="6" name="Picture 2" descr="N:\URBACT\URBACT III\C) Capacity Building\URBACT Guides\Results framework Guide\action planning cycle simp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660" y="2076350"/>
            <a:ext cx="3510337" cy="39583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urbact3\AppData\Local\Temp\29234783951_6c259fe7a0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1897039"/>
            <a:ext cx="3114529" cy="2072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urbact3\AppData\Local\Temp\28692535143_5305cca681_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056116"/>
            <a:ext cx="3114527" cy="20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12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a:xfrm>
            <a:off x="359999" y="6480000"/>
            <a:ext cx="3201907" cy="209308"/>
          </a:xfrm>
        </p:spPr>
        <p:txBody>
          <a:bodyPr/>
          <a:lstStyle/>
          <a:p>
            <a:r>
              <a:rPr lang="cs-CZ" b="0" dirty="0"/>
              <a:t>VÝZVA PRO PŘÍKLADY DOBRÉ PRAXE </a:t>
            </a:r>
            <a:r>
              <a:rPr lang="fr-FR" b="0" dirty="0" smtClean="0"/>
              <a:t>- </a:t>
            </a:r>
            <a:r>
              <a:rPr lang="fr-FR" b="0" dirty="0"/>
              <a:t>2016</a:t>
            </a:r>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9</a:t>
            </a:fld>
            <a:endParaRPr lang="fr-FR" dirty="0"/>
          </a:p>
        </p:txBody>
      </p:sp>
      <p:sp>
        <p:nvSpPr>
          <p:cNvPr id="7" name="Titre 6"/>
          <p:cNvSpPr>
            <a:spLocks noGrp="1"/>
          </p:cNvSpPr>
          <p:nvPr>
            <p:ph type="title"/>
          </p:nvPr>
        </p:nvSpPr>
        <p:spPr>
          <a:xfrm>
            <a:off x="773344" y="1379204"/>
            <a:ext cx="7704000" cy="492443"/>
          </a:xfrm>
        </p:spPr>
        <p:txBody>
          <a:bodyPr/>
          <a:lstStyle/>
          <a:p>
            <a:r>
              <a:rPr lang="cs-CZ" dirty="0" smtClean="0">
                <a:solidFill>
                  <a:srgbClr val="C4007B"/>
                </a:solidFill>
                <a:latin typeface="Century Gothic" panose="020B0502020202020204" pitchFamily="34" charset="0"/>
              </a:rPr>
              <a:t>Akce pro města</a:t>
            </a:r>
            <a:r>
              <a:rPr lang="en-GB" dirty="0">
                <a:solidFill>
                  <a:srgbClr val="C4007B"/>
                </a:solidFill>
                <a:latin typeface="Century Gothic" panose="020B0502020202020204" pitchFamily="34" charset="0"/>
              </a:rPr>
              <a:t> </a:t>
            </a:r>
            <a:r>
              <a:rPr lang="en-GB" dirty="0" smtClean="0">
                <a:solidFill>
                  <a:srgbClr val="C4007B"/>
                </a:solidFill>
                <a:latin typeface="Century Gothic" panose="020B0502020202020204" pitchFamily="34" charset="0"/>
              </a:rPr>
              <a:t>– </a:t>
            </a:r>
            <a:r>
              <a:rPr lang="cs-CZ" dirty="0" smtClean="0">
                <a:solidFill>
                  <a:srgbClr val="C4007B"/>
                </a:solidFill>
                <a:latin typeface="Century Gothic" panose="020B0502020202020204" pitchFamily="34" charset="0"/>
              </a:rPr>
              <a:t>F</a:t>
            </a:r>
            <a:r>
              <a:rPr lang="en-GB" dirty="0" err="1" smtClean="0">
                <a:solidFill>
                  <a:srgbClr val="C4007B"/>
                </a:solidFill>
                <a:latin typeface="Century Gothic" panose="020B0502020202020204" pitchFamily="34" charset="0"/>
              </a:rPr>
              <a:t>estival</a:t>
            </a:r>
            <a:r>
              <a:rPr lang="en-GB" dirty="0" smtClean="0">
                <a:solidFill>
                  <a:srgbClr val="C4007B"/>
                </a:solidFill>
                <a:latin typeface="Century Gothic" panose="020B0502020202020204" pitchFamily="34" charset="0"/>
              </a:rPr>
              <a:t> </a:t>
            </a:r>
            <a:r>
              <a:rPr lang="en-GB" dirty="0" err="1" smtClean="0">
                <a:solidFill>
                  <a:srgbClr val="C4007B"/>
                </a:solidFill>
                <a:latin typeface="Century Gothic" panose="020B0502020202020204" pitchFamily="34" charset="0"/>
              </a:rPr>
              <a:t>měst</a:t>
            </a:r>
            <a:endParaRPr lang="en-GB" dirty="0">
              <a:solidFill>
                <a:srgbClr val="C4007B"/>
              </a:solidFill>
              <a:latin typeface="Century Gothic" panose="020B0502020202020204" pitchFamily="34" charset="0"/>
            </a:endParaRPr>
          </a:p>
        </p:txBody>
      </p:sp>
      <p:pic>
        <p:nvPicPr>
          <p:cNvPr id="8" name="Picture 2" descr="D:\usr\Plocha 160106\URBACT\1. výzva\Brožura 21 sítí\Urbact City Festival Ri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8969" y="1956313"/>
            <a:ext cx="6381726" cy="42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122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URBACT-GeneralPresentation-161028">
  <a:themeElements>
    <a:clrScheme name="URBACT 2">
      <a:dk1>
        <a:srgbClr val="000000"/>
      </a:dk1>
      <a:lt1>
        <a:srgbClr val="E4843B"/>
      </a:lt1>
      <a:dk2>
        <a:srgbClr val="ECAA48"/>
      </a:dk2>
      <a:lt2>
        <a:srgbClr val="FACE39"/>
      </a:lt2>
      <a:accent1>
        <a:srgbClr val="216CA2"/>
      </a:accent1>
      <a:accent2>
        <a:srgbClr val="35B2B8"/>
      </a:accent2>
      <a:accent3>
        <a:srgbClr val="AE1E75"/>
      </a:accent3>
      <a:accent4>
        <a:srgbClr val="84B63F"/>
      </a:accent4>
      <a:accent5>
        <a:srgbClr val="1B9782"/>
      </a:accent5>
      <a:accent6>
        <a:srgbClr val="7E6A9B"/>
      </a:accent6>
      <a:hlink>
        <a:srgbClr val="CFD1CC"/>
      </a:hlink>
      <a:folHlink>
        <a:srgbClr val="868274"/>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URBACT-PwpT-GeneralPresentation" id="{ADE52F00-850E-7E42-B7E2-56F7EAB0F34A}" vid="{C3CE40BD-2744-7A4C-A826-9B10038D92C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URBACT-GeneralPresentation-161028</Template>
  <TotalTime>1130</TotalTime>
  <Words>2065</Words>
  <Application>Microsoft Office PowerPoint</Application>
  <PresentationFormat>Vlastní</PresentationFormat>
  <Paragraphs>351</Paragraphs>
  <Slides>35</Slides>
  <Notes>16</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35</vt:i4>
      </vt:variant>
    </vt:vector>
  </HeadingPairs>
  <TitlesOfParts>
    <vt:vector size="37" baseType="lpstr">
      <vt:lpstr>URBACT-GeneralPresentation-161028</vt:lpstr>
      <vt:lpstr>List</vt:lpstr>
      <vt:lpstr>Prezentace aplikace PowerPoint</vt:lpstr>
      <vt:lpstr>VÝZVA PRO PŘÍKLADY DOBRÉ PRAXE pROSINEC 2016</vt:lpstr>
      <vt:lpstr>URBACT v kostce</vt:lpstr>
      <vt:lpstr>URBACT III – 4 hlavní cíle</vt:lpstr>
      <vt:lpstr>3 druhy aktivit</vt:lpstr>
      <vt:lpstr>3 typy sítí: </vt:lpstr>
      <vt:lpstr>Spolupráce v sítích</vt:lpstr>
      <vt:lpstr>Akce pro města – Letní univerzita </vt:lpstr>
      <vt:lpstr>Akce pro města – Festival měst</vt:lpstr>
      <vt:lpstr>Publikační činnost</vt:lpstr>
      <vt:lpstr>Harmonogram výzev</vt:lpstr>
      <vt:lpstr>Již čtrnáct let je URBACT hnací silou změny v evropských městech a vyhlašuje výzvu pro příklady dobré praxe  </vt:lpstr>
      <vt:lpstr>Co je dobrá praxe? </vt:lpstr>
      <vt:lpstr>Jaký typ dobrých praxí je hledán?</vt:lpstr>
      <vt:lpstr>Příklady dobré praxe z pilotních sítí URBACT:</vt:lpstr>
      <vt:lpstr>Kdo se může zapojit?</vt:lpstr>
      <vt:lpstr>Prezentace aplikace PowerPoint</vt:lpstr>
      <vt:lpstr>Proč se zapojit?</vt:lpstr>
      <vt:lpstr>Co je síť přenosu?</vt:lpstr>
      <vt:lpstr>Jak podat žádost do výzvy pro příklady dobrých praxí? </vt:lpstr>
      <vt:lpstr>Hodnocení žádostí</vt:lpstr>
      <vt:lpstr>Harmonogram</vt:lpstr>
      <vt:lpstr>Užitečné odkazy:</vt:lpstr>
      <vt:lpstr>Prezentace aplikace PowerPoint</vt:lpstr>
      <vt:lpstr>URBACT v ČR – Národní kontaktní místo </vt:lpstr>
      <vt:lpstr>URBACT v ČR – Akční plán</vt:lpstr>
      <vt:lpstr>URBACT v ČR – česká záložka urbact.eu</vt:lpstr>
      <vt:lpstr>URBACT v ČR – Sociální média</vt:lpstr>
      <vt:lpstr>URBACT v ČR – Setkání měst</vt:lpstr>
      <vt:lpstr>URBACT v ČR – Národní kontaktní místo </vt:lpstr>
      <vt:lpstr>URBACT v ČR – města zapojená v 1. výzvě – Sítě měst </vt:lpstr>
      <vt:lpstr>URBACT v ČR – města zapojená v 1. výzvě – Sítě měst </vt:lpstr>
      <vt:lpstr>URBACT v ČR – města zapojená v 1. výzvě – Sítě měst </vt:lpstr>
      <vt:lpstr>URBACT v ČR – město zapojené v 2. výzvě – Implementační sítě</vt:lpstr>
      <vt:lpstr>Prezentace aplikace PowerPoint</vt:lpstr>
    </vt:vector>
  </TitlesOfParts>
  <Company>Datar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Kristijan RADOJCIC</dc:creator>
  <cp:lastModifiedBy>uzivatel</cp:lastModifiedBy>
  <cp:revision>162</cp:revision>
  <dcterms:created xsi:type="dcterms:W3CDTF">2016-12-02T13:50:28Z</dcterms:created>
  <dcterms:modified xsi:type="dcterms:W3CDTF">2016-12-12T14:42:42Z</dcterms:modified>
</cp:coreProperties>
</file>