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37"/>
  </p:notesMasterIdLst>
  <p:handoutMasterIdLst>
    <p:handoutMasterId r:id="rId38"/>
  </p:handoutMasterIdLst>
  <p:sldIdLst>
    <p:sldId id="323" r:id="rId2"/>
    <p:sldId id="412" r:id="rId3"/>
    <p:sldId id="413" r:id="rId4"/>
    <p:sldId id="414" r:id="rId5"/>
    <p:sldId id="415" r:id="rId6"/>
    <p:sldId id="419" r:id="rId7"/>
    <p:sldId id="422" r:id="rId8"/>
    <p:sldId id="423" r:id="rId9"/>
    <p:sldId id="424" r:id="rId10"/>
    <p:sldId id="425" r:id="rId11"/>
    <p:sldId id="426" r:id="rId12"/>
    <p:sldId id="452" r:id="rId13"/>
    <p:sldId id="330" r:id="rId14"/>
    <p:sldId id="428" r:id="rId15"/>
    <p:sldId id="429" r:id="rId16"/>
    <p:sldId id="430" r:id="rId17"/>
    <p:sldId id="437" r:id="rId18"/>
    <p:sldId id="431" r:id="rId19"/>
    <p:sldId id="432" r:id="rId20"/>
    <p:sldId id="433" r:id="rId21"/>
    <p:sldId id="434" r:id="rId22"/>
    <p:sldId id="435" r:id="rId23"/>
    <p:sldId id="436" r:id="rId24"/>
    <p:sldId id="438" r:id="rId25"/>
    <p:sldId id="439" r:id="rId26"/>
    <p:sldId id="440" r:id="rId27"/>
    <p:sldId id="441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0" autoAdjust="0"/>
    <p:restoredTop sz="87922" autoAdjust="0"/>
  </p:normalViewPr>
  <p:slideViewPr>
    <p:cSldViewPr>
      <p:cViewPr>
        <p:scale>
          <a:sx n="91" d="100"/>
          <a:sy n="91" d="100"/>
        </p:scale>
        <p:origin x="-175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29.7.2016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29.7.2016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87594-C7ED-46F1-AAE6-AC714D4ECC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B2DE31-5A24-4951-A3D5-DAD32E9AEEB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91556-A287-4464-B64F-F4CD4A586E8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7A3CC-780C-48FD-A4B5-F4A818A9664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98DEDD-09DF-490E-A82D-F6748E15DD7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54F2E-F4AA-4387-8019-8C7F8E33D4C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EC4F-F92B-4F23-86B1-70C46F81646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38C03-5794-4399-8700-9D406D13D22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3796C-F918-46EA-9530-5DFC8DA00E7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684A8-C1A7-43E7-99E8-834A6B5CD2A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A3A49-C71E-4430-967C-F04DBE9BBA9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29.7.2016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260CC5D9-5534-41AF-A976-1371F1197B20}" type="datetime1">
              <a:rPr lang="cs-CZ" smtClean="0"/>
              <a:t>29.7.2016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irop" TargetMode="External"/><Relationship Id="rId2" Type="http://schemas.openxmlformats.org/officeDocument/2006/relationships/hyperlink" Target="http://www.crr.cz/cs/crr/kontakty-ir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IRO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taceeu.cz/cs/microsites/irop/vyzvy" TargetMode="External"/><Relationship Id="rId2" Type="http://schemas.openxmlformats.org/officeDocument/2006/relationships/hyperlink" Target="http://www.crr.cz/cs/kontakty/kontakty-ir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219075" y="849313"/>
            <a:ext cx="6545263" cy="32051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 </a:t>
            </a:r>
            <a:b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výzvy č.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38 </a:t>
            </a: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a č.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39 </a:t>
            </a: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IROP</a:t>
            </a:r>
            <a:b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Rozvoj </a:t>
            </a: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infrastruktury komunitních center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(</a:t>
            </a: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 sociálně vyloučených lokalitách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) </a:t>
            </a:r>
            <a: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2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altLang="cs-CZ" sz="2500" smtClean="0">
                <a:solidFill>
                  <a:srgbClr val="000000"/>
                </a:solidFill>
                <a:ea typeface="Myriad Pro"/>
                <a:cs typeface="Myriad Pro"/>
              </a:rPr>
              <a:t>28. </a:t>
            </a:r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7. 2016</a:t>
            </a:r>
            <a:endParaRPr lang="cs-CZ" altLang="cs-CZ" sz="2500" dirty="0">
              <a:solidFill>
                <a:srgbClr val="000000"/>
              </a:solidFill>
              <a:ea typeface="Myriad Pro"/>
              <a:cs typeface="Myriad Pro"/>
            </a:endParaRPr>
          </a:p>
          <a:p>
            <a:pPr algn="l"/>
            <a:r>
              <a:rPr lang="cs-CZ" altLang="cs-CZ" sz="2500" dirty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upozornění pro žadatele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51309"/>
            <a:ext cx="8363272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Realizace projektu </a:t>
            </a:r>
            <a:r>
              <a:rPr lang="cs-CZ" sz="2200" b="1" dirty="0" smtClean="0"/>
              <a:t>nesmí</a:t>
            </a:r>
            <a:r>
              <a:rPr lang="cs-CZ" sz="2200" dirty="0" smtClean="0"/>
              <a:t> být ukončena před podáním žádosti o podporu.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Etapy projektu mohou být </a:t>
            </a:r>
            <a:r>
              <a:rPr lang="cs-CZ" sz="2200" b="1" dirty="0" smtClean="0"/>
              <a:t>minimálně</a:t>
            </a:r>
            <a:r>
              <a:rPr lang="cs-CZ" sz="2200" dirty="0" smtClean="0"/>
              <a:t> tříměsíční.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Pozorně pročíst </a:t>
            </a:r>
            <a:r>
              <a:rPr lang="cs-CZ" sz="2200" b="1" dirty="0" smtClean="0"/>
              <a:t>Podmínky</a:t>
            </a:r>
            <a:r>
              <a:rPr lang="cs-CZ" sz="2200" dirty="0" smtClean="0"/>
              <a:t> Rozhodnutí o poskytnutí dotace.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Postupovat nejen v souladu se </a:t>
            </a:r>
            <a:r>
              <a:rPr lang="cs-CZ" sz="2200" dirty="0" smtClean="0"/>
              <a:t>specifickými pravidly, </a:t>
            </a:r>
            <a:r>
              <a:rPr lang="cs-CZ" sz="2200" dirty="0"/>
              <a:t>ale také s </a:t>
            </a:r>
            <a:r>
              <a:rPr lang="cs-CZ" sz="2200" b="1" dirty="0"/>
              <a:t>Obecnými </a:t>
            </a:r>
            <a:r>
              <a:rPr lang="cs-CZ" sz="2200" b="1" dirty="0" smtClean="0"/>
              <a:t>pravidly </a:t>
            </a:r>
            <a:r>
              <a:rPr lang="cs-CZ" sz="2200" dirty="0" smtClean="0"/>
              <a:t>pro žadatele a příjemce.</a:t>
            </a:r>
            <a:endParaRPr lang="cs-CZ" sz="22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Žádosti </a:t>
            </a:r>
            <a:r>
              <a:rPr lang="cs-CZ" sz="2200" dirty="0"/>
              <a:t>o podporu </a:t>
            </a:r>
            <a:r>
              <a:rPr lang="cs-CZ" sz="2200" b="1" dirty="0"/>
              <a:t>finalizovat </a:t>
            </a:r>
            <a:r>
              <a:rPr lang="cs-CZ" sz="2200" dirty="0"/>
              <a:t>v IS KP14+ dříve než v posledních </a:t>
            </a:r>
            <a:r>
              <a:rPr lang="cs-CZ" sz="2200" dirty="0" smtClean="0"/>
              <a:t>hodinách před ukončením </a:t>
            </a:r>
            <a:r>
              <a:rPr lang="cs-CZ" sz="2200" dirty="0"/>
              <a:t>příjmu </a:t>
            </a:r>
            <a:r>
              <a:rPr lang="cs-CZ" sz="2200" dirty="0" smtClean="0"/>
              <a:t>žádostí.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Projekt musí být předložen do správné výzvy dle správního obvodu ORP</a:t>
            </a:r>
            <a:r>
              <a:rPr lang="cs-CZ" sz="2200" dirty="0"/>
              <a:t> </a:t>
            </a:r>
            <a:r>
              <a:rPr lang="cs-CZ" sz="2200" dirty="0" smtClean="0"/>
              <a:t>(Výzva č. 38 pro správní obvod ORP bez sociálně vyloučené lokality, Výzva č. </a:t>
            </a:r>
            <a:r>
              <a:rPr lang="cs-CZ" sz="2200" dirty="0"/>
              <a:t>39 pro správní obvod </a:t>
            </a:r>
            <a:r>
              <a:rPr lang="cs-CZ" sz="2200" dirty="0" smtClean="0"/>
              <a:t>ORP, na jejímž území se nachází sociálně vyloučená lokalita).</a:t>
            </a:r>
            <a:endParaRPr lang="cs-CZ" sz="22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upozornění pro žadatele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51309"/>
            <a:ext cx="8363272" cy="482154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Nutné doložit všechny relevantní </a:t>
            </a:r>
            <a:r>
              <a:rPr lang="cs-CZ" sz="2200" b="1" dirty="0" smtClean="0"/>
              <a:t>povinné přílohy </a:t>
            </a:r>
            <a:r>
              <a:rPr lang="cs-CZ" sz="2200" dirty="0"/>
              <a:t>k </a:t>
            </a:r>
            <a:r>
              <a:rPr lang="cs-CZ" sz="2200" dirty="0" smtClean="0"/>
              <a:t>žádosti.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Nutnost </a:t>
            </a:r>
            <a:r>
              <a:rPr lang="cs-CZ" sz="2200" b="1" dirty="0"/>
              <a:t>souladu údajů </a:t>
            </a:r>
            <a:r>
              <a:rPr lang="cs-CZ" sz="2200" dirty="0"/>
              <a:t>uváděných v žádosti o podporu v IS KP14+ a v povinných přílohách k </a:t>
            </a:r>
            <a:r>
              <a:rPr lang="cs-CZ" sz="2200" dirty="0" smtClean="0"/>
              <a:t>žádosti.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Jednoznačně </a:t>
            </a:r>
            <a:r>
              <a:rPr lang="cs-CZ" sz="2200" dirty="0"/>
              <a:t>vymezovat </a:t>
            </a:r>
            <a:r>
              <a:rPr lang="cs-CZ" sz="2200" b="1" dirty="0"/>
              <a:t>způsobilé výdaje </a:t>
            </a:r>
            <a:r>
              <a:rPr lang="cs-CZ" sz="2200" dirty="0"/>
              <a:t>projektu, a to jak jednotlivě, tak ve skupině výdajů na hlavní aktivity (min. </a:t>
            </a:r>
            <a:r>
              <a:rPr lang="cs-CZ" sz="2200" dirty="0" smtClean="0"/>
              <a:t>85 %) </a:t>
            </a:r>
            <a:r>
              <a:rPr lang="cs-CZ" sz="2200" dirty="0"/>
              <a:t>a vedlejší aktivity projektu (max. </a:t>
            </a:r>
            <a:r>
              <a:rPr lang="cs-CZ" sz="2200" dirty="0" smtClean="0"/>
              <a:t>15 %).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/>
              <a:t>Hodnoty indikátorů </a:t>
            </a:r>
            <a:r>
              <a:rPr lang="cs-CZ" sz="2200" dirty="0"/>
              <a:t>musí odpovídat postupům stanoveným v metodických listech indikátorů, které jsou přílohou specifických pravidel.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Respektovat stanovená </a:t>
            </a:r>
            <a:r>
              <a:rPr lang="cs-CZ" sz="2200" b="1" dirty="0"/>
              <a:t>pravidla veřejné </a:t>
            </a:r>
            <a:r>
              <a:rPr lang="cs-CZ" sz="2200" b="1" dirty="0" smtClean="0"/>
              <a:t>podpory</a:t>
            </a:r>
            <a:r>
              <a:rPr lang="cs-CZ" sz="2200" dirty="0" smtClean="0"/>
              <a:t>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Úspěšný projekt musí nezbytně splňovat všechna </a:t>
            </a:r>
            <a:r>
              <a:rPr lang="cs-CZ" sz="2200" b="1" dirty="0"/>
              <a:t>obecná a specifická kritéria </a:t>
            </a:r>
            <a:r>
              <a:rPr lang="cs-CZ" sz="2200" b="1" dirty="0" smtClean="0"/>
              <a:t>přijatelnosti</a:t>
            </a:r>
            <a:r>
              <a:rPr lang="cs-CZ" sz="2200" b="1" dirty="0"/>
              <a:t>.</a:t>
            </a: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70C0"/>
                </a:solidFill>
              </a:rPr>
              <a:t>38./39. </a:t>
            </a:r>
            <a:r>
              <a:rPr lang="cs-CZ" sz="2400" dirty="0">
                <a:solidFill>
                  <a:srgbClr val="0070C0"/>
                </a:solidFill>
              </a:rPr>
              <a:t>výzva IROP – Rozvoj infrastruktury komunitních center </a:t>
            </a:r>
            <a:r>
              <a:rPr lang="cs-CZ" sz="2400" dirty="0">
                <a:solidFill>
                  <a:srgbClr val="4F81BD"/>
                </a:solidFill>
              </a:rPr>
              <a:t/>
            </a:r>
            <a:br>
              <a:rPr lang="cs-CZ" sz="2400" dirty="0">
                <a:solidFill>
                  <a:srgbClr val="4F81BD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1176224"/>
            <a:ext cx="7941568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2200" dirty="0"/>
              <a:t>Vyhlášení výzvy: 	</a:t>
            </a:r>
            <a:r>
              <a:rPr lang="cs-CZ" sz="2200" b="1" dirty="0" smtClean="0"/>
              <a:t>11. </a:t>
            </a:r>
            <a:r>
              <a:rPr lang="cs-CZ" sz="2200" b="1" dirty="0"/>
              <a:t>7</a:t>
            </a:r>
            <a:r>
              <a:rPr lang="cs-CZ" sz="2200" b="1" dirty="0" smtClean="0"/>
              <a:t>. 2016</a:t>
            </a:r>
            <a:endParaRPr lang="cs-CZ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2200" dirty="0"/>
              <a:t>Příjem žádostí: 	</a:t>
            </a:r>
            <a:r>
              <a:rPr lang="cs-CZ" sz="2200" b="1" dirty="0"/>
              <a:t>od </a:t>
            </a:r>
            <a:r>
              <a:rPr lang="cs-CZ" sz="2200" b="1" dirty="0" smtClean="0"/>
              <a:t>18. </a:t>
            </a:r>
            <a:r>
              <a:rPr lang="cs-CZ" sz="2200" b="1" dirty="0"/>
              <a:t>7</a:t>
            </a:r>
            <a:r>
              <a:rPr lang="cs-CZ" sz="2200" b="1" dirty="0" smtClean="0"/>
              <a:t>. 2016 </a:t>
            </a:r>
            <a:r>
              <a:rPr lang="cs-CZ" sz="2200" b="1" dirty="0"/>
              <a:t>do </a:t>
            </a:r>
            <a:r>
              <a:rPr lang="cs-CZ" sz="2200" b="1" dirty="0" smtClean="0"/>
              <a:t>31. 10. 2016</a:t>
            </a:r>
            <a:endParaRPr lang="cs-CZ" sz="2200" b="1" dirty="0"/>
          </a:p>
          <a:p>
            <a:pPr marL="0" indent="0" eaLnBrk="0" fontAlgn="base" hangingPunct="0">
              <a:spcAft>
                <a:spcPts val="1200"/>
              </a:spcAft>
              <a:buNone/>
            </a:pPr>
            <a:r>
              <a:rPr lang="cs-CZ" sz="2200" dirty="0" smtClean="0"/>
              <a:t>Kolová </a:t>
            </a:r>
            <a:r>
              <a:rPr lang="cs-CZ" sz="2200" dirty="0"/>
              <a:t>výzva – hodnocení projektů probíhá </a:t>
            </a:r>
            <a:r>
              <a:rPr lang="cs-CZ" sz="2200" dirty="0" smtClean="0"/>
              <a:t>po uzavření příjmů 				  žádostí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2200" dirty="0" smtClean="0"/>
              <a:t>Datum </a:t>
            </a:r>
            <a:r>
              <a:rPr lang="cs-CZ" sz="2200" dirty="0"/>
              <a:t>zahájení realizace projektu: 	od</a:t>
            </a:r>
            <a:r>
              <a:rPr lang="cs-CZ" sz="2200" b="1" dirty="0"/>
              <a:t> 1. 1. 2014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2200" dirty="0"/>
              <a:t>Datum ukončení realizace projektu: 	do</a:t>
            </a:r>
            <a:r>
              <a:rPr lang="cs-CZ" sz="2200" b="1" dirty="0"/>
              <a:t> 31. 12. </a:t>
            </a:r>
            <a:r>
              <a:rPr lang="cs-CZ" sz="2200" b="1" dirty="0" smtClean="0"/>
              <a:t>2019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217613"/>
            <a:ext cx="8532440" cy="4984750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prstClr val="black"/>
                </a:solidFill>
              </a:rPr>
              <a:t>Výzva </a:t>
            </a:r>
            <a:r>
              <a:rPr lang="cs-CZ" sz="2000" b="1" dirty="0">
                <a:solidFill>
                  <a:prstClr val="black"/>
                </a:solidFill>
              </a:rPr>
              <a:t>č. 38 Rozvoj infrastruktury komunitních center: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cs-CZ" sz="1800" dirty="0">
                <a:solidFill>
                  <a:prstClr val="black"/>
                </a:solidFill>
              </a:rPr>
              <a:t>	Evropský fond pro regionální rozvoj – 120 000 000 Kč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cs-CZ" sz="1800" dirty="0">
                <a:solidFill>
                  <a:prstClr val="black"/>
                </a:solidFill>
              </a:rPr>
              <a:t>	Státní rozpočet – 21 176 471 Kč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cs-CZ" sz="1800" dirty="0">
                <a:solidFill>
                  <a:prstClr val="black"/>
                </a:solidFill>
              </a:rPr>
              <a:t>	Obce s rozšířenou působností, na jejichž území se nenachází sociálně 	vyloučené lokality, mimo hl. m. </a:t>
            </a:r>
            <a:r>
              <a:rPr lang="cs-CZ" sz="1800" dirty="0" smtClean="0">
                <a:solidFill>
                  <a:prstClr val="black"/>
                </a:solidFill>
              </a:rPr>
              <a:t>Prahu</a:t>
            </a:r>
            <a:r>
              <a:rPr lang="cs-CZ" altLang="cs-CZ" sz="1600" dirty="0" smtClean="0"/>
              <a:t>  </a:t>
            </a:r>
            <a:endParaRPr lang="cs-CZ" sz="1600" dirty="0" smtClean="0">
              <a:cs typeface="Arial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prstClr val="black"/>
                </a:solidFill>
              </a:rPr>
              <a:t>Výzva </a:t>
            </a:r>
            <a:r>
              <a:rPr lang="cs-CZ" sz="2000" b="1" dirty="0">
                <a:solidFill>
                  <a:prstClr val="black"/>
                </a:solidFill>
              </a:rPr>
              <a:t>č. 39 </a:t>
            </a:r>
            <a:r>
              <a:rPr lang="cs-CZ" sz="2000" b="1" dirty="0" smtClean="0">
                <a:solidFill>
                  <a:prstClr val="black"/>
                </a:solidFill>
              </a:rPr>
              <a:t>Rozvoj </a:t>
            </a:r>
            <a:r>
              <a:rPr lang="cs-CZ" sz="2000" b="1" dirty="0">
                <a:solidFill>
                  <a:prstClr val="black"/>
                </a:solidFill>
              </a:rPr>
              <a:t>infrastruktury komunitních center </a:t>
            </a:r>
            <a:r>
              <a:rPr lang="cs-CZ" sz="2000" b="1" dirty="0" smtClean="0">
                <a:solidFill>
                  <a:prstClr val="black"/>
                </a:solidFill>
              </a:rPr>
              <a:t>v sociálně vyloučených lokalitách:</a:t>
            </a:r>
            <a:endParaRPr lang="cs-CZ" sz="2000" b="1" dirty="0">
              <a:solidFill>
                <a:prstClr val="black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	Evropský </a:t>
            </a:r>
            <a:r>
              <a:rPr lang="cs-CZ" sz="1800" dirty="0">
                <a:solidFill>
                  <a:prstClr val="black"/>
                </a:solidFill>
              </a:rPr>
              <a:t>fond pro regionální rozvoj – </a:t>
            </a:r>
            <a:r>
              <a:rPr lang="cs-CZ" sz="1800" dirty="0" smtClean="0">
                <a:solidFill>
                  <a:prstClr val="black"/>
                </a:solidFill>
              </a:rPr>
              <a:t>280 000 000 </a:t>
            </a:r>
            <a:r>
              <a:rPr lang="cs-CZ" sz="1800" dirty="0">
                <a:solidFill>
                  <a:prstClr val="black"/>
                </a:solidFill>
              </a:rPr>
              <a:t>Kč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	Státní </a:t>
            </a:r>
            <a:r>
              <a:rPr lang="cs-CZ" sz="1800" dirty="0">
                <a:solidFill>
                  <a:prstClr val="black"/>
                </a:solidFill>
              </a:rPr>
              <a:t>rozpočet – </a:t>
            </a:r>
            <a:r>
              <a:rPr lang="cs-CZ" sz="1800" dirty="0" smtClean="0">
                <a:solidFill>
                  <a:prstClr val="black"/>
                </a:solidFill>
              </a:rPr>
              <a:t>49 411 765 Kč</a:t>
            </a:r>
            <a:endParaRPr lang="cs-CZ" sz="1800" dirty="0">
              <a:solidFill>
                <a:prstClr val="black"/>
              </a:solidFill>
            </a:endParaRPr>
          </a:p>
          <a:p>
            <a:pPr marL="714375" lvl="0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Z </a:t>
            </a:r>
            <a:r>
              <a:rPr lang="cs-CZ" sz="1800" dirty="0">
                <a:solidFill>
                  <a:prstClr val="black"/>
                </a:solidFill>
              </a:rPr>
              <a:t>toho alokace pro projekty realizované v rámci Koordinovaného přístupu k sociálně vyloučeným lokalitám (KPSVL): </a:t>
            </a:r>
            <a:r>
              <a:rPr lang="cs-CZ" sz="1800" dirty="0" smtClean="0">
                <a:solidFill>
                  <a:prstClr val="black"/>
                </a:solidFill>
              </a:rPr>
              <a:t>174 073 000 Kč </a:t>
            </a:r>
            <a:r>
              <a:rPr lang="cs-CZ" sz="1800" dirty="0">
                <a:solidFill>
                  <a:prstClr val="black"/>
                </a:solidFill>
              </a:rPr>
              <a:t>(EFRR + státní rozpočet).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	Obce </a:t>
            </a:r>
            <a:r>
              <a:rPr lang="cs-CZ" sz="1800" dirty="0">
                <a:solidFill>
                  <a:prstClr val="black"/>
                </a:solidFill>
              </a:rPr>
              <a:t>s rozšířenou působností, na jejichž území se nachází sociálně </a:t>
            </a:r>
            <a:r>
              <a:rPr lang="cs-CZ" sz="1800" dirty="0" smtClean="0">
                <a:solidFill>
                  <a:prstClr val="black"/>
                </a:solidFill>
              </a:rPr>
              <a:t>	vyloučené </a:t>
            </a:r>
            <a:r>
              <a:rPr lang="cs-CZ" sz="1800" dirty="0">
                <a:solidFill>
                  <a:prstClr val="black"/>
                </a:solidFill>
              </a:rPr>
              <a:t>lokality, mimo hl. m. Prahu</a:t>
            </a: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9747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38./39. výzva IROP – Rozvoj infrastruktury komunitních center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4F81BD"/>
                </a:solidFill>
              </a:rPr>
              <a:t>SPECIFICKÝ CÍL 2.1: Zvýšení kvality a dostupnosti služeb vedoucí k sociální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J:\SF\IROP\32 - Specifické cíle\KPSVL\Soc_vylouc_lok_2015_UPRA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" y="0"/>
            <a:ext cx="896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cs-CZ" sz="2400" cap="none" dirty="0">
                <a:solidFill>
                  <a:srgbClr val="0070C0"/>
                </a:solidFill>
                <a:ea typeface="+mn-ea"/>
                <a:cs typeface="+mn-cs"/>
              </a:rPr>
              <a:t>38./39. výzva IROP – Rozvoj infrastruktury komunitních </a:t>
            </a:r>
            <a:r>
              <a:rPr lang="cs-CZ" sz="2400" cap="none" dirty="0" smtClean="0">
                <a:solidFill>
                  <a:srgbClr val="0070C0"/>
                </a:solidFill>
                <a:ea typeface="+mn-ea"/>
                <a:cs typeface="+mn-cs"/>
              </a:rPr>
              <a:t>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24536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cs-CZ" sz="2800" b="1" dirty="0">
                <a:solidFill>
                  <a:prstClr val="black"/>
                </a:solidFill>
              </a:rPr>
              <a:t>Oprávnění žadatelé: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kraje (zákon č. 129/2000 Sb., o krajích, ve znění pozdějších předpisů, zákon č. 250/2000 Sb., o rozpočtových pravidlech územních rozpočtů, ve znění pozdějších předpisů),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obce (zákon č. 128/2000 Sb., o obcích, ve znění pozdějších předpisů, zákon č. 250/2000 Sb., o rozpočtových pravidlech územních rozpočtů, ve znění pozdějších předpisů),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organizace zřizované kraji, 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organizace zakládané kraji,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organizace zřizované obcemi,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organizace zakládané obcemi,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dobrovolné svazky obcí,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organizace zřizované dobrovolnými svazky obcí,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organizace zakládané dobrovolnými svazky obcí,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nestátní neziskové organizace,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církve,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církevní organizace.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8800" indent="-285750" algn="just">
              <a:lnSpc>
                <a:spcPct val="80000"/>
              </a:lnSpc>
              <a:spcAft>
                <a:spcPts val="300"/>
              </a:spcAft>
            </a:pPr>
            <a:r>
              <a:rPr lang="cs-CZ" sz="1600" dirty="0"/>
              <a:t>Nestátní neziskové organizace, církve a církevní organizace, organizace zakládané kraji, obcemi, dobrovolnými svazky obcí, vykonávají činnost v jedné z oblastí: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prstClr val="black"/>
                </a:solidFill>
              </a:rPr>
              <a:t>podpora nebo ochrana osob se zdravotním postižením a znevýhodněných osob,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prstClr val="black"/>
                </a:solidFill>
              </a:rPr>
              <a:t>sociální služby či aktivity sociálního začleňování</a:t>
            </a:r>
            <a:r>
              <a:rPr lang="cs-CZ" sz="1600" dirty="0" smtClean="0">
                <a:solidFill>
                  <a:prstClr val="black"/>
                </a:solidFill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cs-CZ" sz="16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Činnost organizace ve výše uvedených oblastech bude kontrolována skrze stanovy organizace a výroční zprávy.</a:t>
            </a:r>
            <a:endParaRPr lang="cs-CZ" sz="16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4689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/>
              <a:t>Kraje, obce, dobrovolné svazky obcí a jimi zřizované organizace</a:t>
            </a:r>
          </a:p>
          <a:p>
            <a:pPr marL="714375" indent="-357188" algn="just">
              <a:buNone/>
            </a:pPr>
            <a:r>
              <a:rPr lang="cs-CZ" sz="2300" dirty="0"/>
              <a:t>•	EFRR				85 % z celkových způsobilých výdajů, </a:t>
            </a:r>
          </a:p>
          <a:p>
            <a:pPr marL="714375" indent="-357188" algn="just">
              <a:buNone/>
            </a:pPr>
            <a:r>
              <a:rPr lang="cs-CZ" sz="2300" dirty="0"/>
              <a:t>•	státní rozpočet		  5 % z celkových způsobilých výdajů, </a:t>
            </a:r>
          </a:p>
          <a:p>
            <a:pPr marL="714375" indent="-357188" algn="just">
              <a:spcAft>
                <a:spcPts val="600"/>
              </a:spcAft>
              <a:buNone/>
            </a:pPr>
            <a:r>
              <a:rPr lang="cs-CZ" sz="2300" dirty="0"/>
              <a:t>•	příjemce			</a:t>
            </a:r>
            <a:r>
              <a:rPr lang="cs-CZ" sz="2300" dirty="0" smtClean="0"/>
              <a:t>	10 </a:t>
            </a:r>
            <a:r>
              <a:rPr lang="cs-CZ" sz="2300" dirty="0"/>
              <a:t>% z celkových způsobilých výdajů</a:t>
            </a:r>
            <a:r>
              <a:rPr lang="cs-CZ" sz="2300" dirty="0" smtClean="0"/>
              <a:t>.</a:t>
            </a:r>
            <a:endParaRPr lang="cs-CZ" sz="2300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cs-CZ" sz="2200" b="1" dirty="0" smtClean="0"/>
              <a:t>Organizace </a:t>
            </a:r>
            <a:r>
              <a:rPr lang="cs-CZ" sz="2200" b="1" dirty="0"/>
              <a:t>zakládané kraji, obcemi, dobrovolnými </a:t>
            </a:r>
            <a:r>
              <a:rPr lang="cs-CZ" sz="2200" b="1" dirty="0" smtClean="0"/>
              <a:t>svazky obcí, NNO, církve a církevní organizace, jejichž hlavním účelem není vytváření zisku a současně vykonávají veřejně prospěšnou činnost v oblasti sociálních služeb a aktivit sociálního začleňování </a:t>
            </a:r>
            <a:endParaRPr lang="cs-CZ" sz="2200" b="1" dirty="0"/>
          </a:p>
          <a:p>
            <a:pPr marL="714375" indent="-357188" algn="just">
              <a:buNone/>
            </a:pPr>
            <a:r>
              <a:rPr lang="cs-CZ" sz="2300" dirty="0"/>
              <a:t>•	EFRR				85 % z celkových způsobilých výdajů, </a:t>
            </a:r>
          </a:p>
          <a:p>
            <a:pPr marL="714375" indent="-357188" algn="just">
              <a:buNone/>
            </a:pPr>
            <a:r>
              <a:rPr lang="cs-CZ" sz="2300" dirty="0"/>
              <a:t>•	státní rozpočet		10 % z celkových způsobilých výdajů,</a:t>
            </a:r>
          </a:p>
          <a:p>
            <a:pPr marL="714375" indent="-357188" algn="just">
              <a:buNone/>
            </a:pPr>
            <a:r>
              <a:rPr lang="cs-CZ" sz="2300" dirty="0"/>
              <a:t>•	příjemce			</a:t>
            </a:r>
            <a:r>
              <a:rPr lang="cs-CZ" sz="2300" dirty="0" smtClean="0"/>
              <a:t>	5 </a:t>
            </a:r>
            <a:r>
              <a:rPr lang="cs-CZ" sz="2300" dirty="0"/>
              <a:t>% z celkových způsobilých výdajů.</a:t>
            </a:r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Minimální </a:t>
            </a:r>
            <a:r>
              <a:rPr lang="cs-CZ" sz="2000" dirty="0"/>
              <a:t>výše celkových způsobilých výdajů na jeden projekt: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/>
              <a:t>	</a:t>
            </a:r>
            <a:r>
              <a:rPr lang="cs-CZ" sz="2000" b="1" dirty="0"/>
              <a:t>500 000 Kč</a:t>
            </a:r>
            <a:r>
              <a:rPr lang="cs-CZ" sz="2000" dirty="0"/>
              <a:t>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Maximální výše celkových způsobilých výdajů na jeden projekt: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 smtClean="0"/>
              <a:t>20 000 000 Kč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Jsou podporována veřejná víceúčelová zařízení, ve kterých se setkávají členové komunity za účelem realizace sociálních, vzdělávacích, kulturních a rekreačních aktivit s cílem zlepšit sociální situaci jednotlivců a komunity jako celku.</a:t>
            </a:r>
          </a:p>
          <a:p>
            <a:pPr algn="just"/>
            <a:endParaRPr lang="cs-CZ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Komunitní </a:t>
            </a:r>
            <a:r>
              <a:rPr lang="cs-CZ" dirty="0"/>
              <a:t>centrum poskytuje kombinaci komunitních a veřejných služeb, minimálního základního sociálního poradenství, popřípadě sociální služby v ambulantní a terénní formě se zaměřením na řešení nepříznivé sociální situace a sociálního začleňování. </a:t>
            </a:r>
          </a:p>
          <a:p>
            <a:pPr algn="just"/>
            <a:endParaRPr lang="cs-CZ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V </a:t>
            </a:r>
            <a:r>
              <a:rPr lang="cs-CZ" dirty="0"/>
              <a:t>době udržitelnosti projektu má žadatel povinnost zajistit minimálně jednoho pracovníka se vzděláním podle zákona o sociálních službách, který bude působit v rámci komunitního centra.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11213"/>
            <a:ext cx="8893175" cy="5361644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9:00 </a:t>
            </a:r>
            <a:r>
              <a:rPr lang="cs-CZ" altLang="cs-CZ" sz="1500" b="1" dirty="0"/>
              <a:t>– 9:30	</a:t>
            </a:r>
            <a:r>
              <a:rPr lang="cs-CZ" altLang="cs-CZ" sz="1500" dirty="0" smtClean="0"/>
              <a:t>Prezence </a:t>
            </a:r>
            <a:r>
              <a:rPr lang="cs-CZ" altLang="cs-CZ" sz="1500" dirty="0"/>
              <a:t>účastníků</a:t>
            </a:r>
            <a:r>
              <a:rPr lang="cs-CZ" altLang="cs-CZ" sz="1500" b="1" dirty="0"/>
              <a:t>	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9:30 </a:t>
            </a:r>
            <a:r>
              <a:rPr lang="cs-CZ" altLang="cs-CZ" sz="1500" b="1" dirty="0"/>
              <a:t>– 10:00	</a:t>
            </a:r>
            <a:r>
              <a:rPr lang="cs-CZ" altLang="cs-CZ" sz="1500" dirty="0"/>
              <a:t>Zahájení, představení Integrovaného regionálního operačního programu, </a:t>
            </a:r>
            <a:r>
              <a:rPr lang="cs-CZ" altLang="cs-CZ" sz="1500" dirty="0" smtClean="0"/>
              <a:t>  						Řídicího orgánu </a:t>
            </a:r>
            <a:r>
              <a:rPr lang="cs-CZ" altLang="cs-CZ" sz="1500" dirty="0"/>
              <a:t>IROP a Centra pro regionální rozvoj České </a:t>
            </a:r>
            <a:r>
              <a:rPr lang="cs-CZ" altLang="cs-CZ" sz="1500" dirty="0" smtClean="0"/>
              <a:t>republiky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10:00 </a:t>
            </a:r>
            <a:r>
              <a:rPr lang="cs-CZ" altLang="cs-CZ" sz="1500" b="1" dirty="0"/>
              <a:t>– 10:45  	</a:t>
            </a:r>
            <a:r>
              <a:rPr lang="cs-CZ" altLang="cs-CZ" sz="1500" dirty="0"/>
              <a:t>38. a 39. výzva IROP „Rozvoj infrastruktury komunitních center (v sociálně </a:t>
            </a:r>
            <a:r>
              <a:rPr lang="cs-CZ" altLang="cs-CZ" sz="1500" dirty="0" smtClean="0"/>
              <a:t>						vyloučených </a:t>
            </a:r>
            <a:r>
              <a:rPr lang="cs-CZ" altLang="cs-CZ" sz="1500" dirty="0"/>
              <a:t>lokalitách)“  - parametry výzvy pro lokality bez sociálně vyloučené </a:t>
            </a:r>
            <a:r>
              <a:rPr lang="cs-CZ" altLang="cs-CZ" sz="1500" dirty="0" smtClean="0"/>
              <a:t>					lokality </a:t>
            </a:r>
            <a:r>
              <a:rPr lang="cs-CZ" altLang="cs-CZ" sz="1500" dirty="0"/>
              <a:t>a pro </a:t>
            </a:r>
            <a:r>
              <a:rPr lang="cs-CZ" altLang="cs-CZ" sz="1500" dirty="0" smtClean="0"/>
              <a:t>sociálně </a:t>
            </a:r>
            <a:r>
              <a:rPr lang="cs-CZ" altLang="cs-CZ" sz="1500" dirty="0"/>
              <a:t>vyloučené lokality, podporované aktivity, způsobilé </a:t>
            </a:r>
            <a:r>
              <a:rPr lang="cs-CZ" altLang="cs-CZ" sz="1500" dirty="0" smtClean="0"/>
              <a:t>						výdaje</a:t>
            </a:r>
            <a:r>
              <a:rPr lang="cs-CZ" altLang="cs-CZ" sz="1500" dirty="0"/>
              <a:t>, povinné přílohy žádosti, </a:t>
            </a:r>
            <a:r>
              <a:rPr lang="cs-CZ" altLang="cs-CZ" sz="1500" dirty="0" smtClean="0"/>
              <a:t>dotazy </a:t>
            </a:r>
            <a:endParaRPr lang="cs-CZ" altLang="cs-CZ" sz="1500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10:45 </a:t>
            </a:r>
            <a:r>
              <a:rPr lang="cs-CZ" altLang="cs-CZ" sz="1500" b="1" dirty="0"/>
              <a:t>– 11:15	Přestávka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11:15 </a:t>
            </a:r>
            <a:r>
              <a:rPr lang="cs-CZ" altLang="cs-CZ" sz="1500" b="1" dirty="0"/>
              <a:t>– </a:t>
            </a:r>
            <a:r>
              <a:rPr lang="cs-CZ" altLang="cs-CZ" sz="1500" b="1" dirty="0" smtClean="0"/>
              <a:t>12:45</a:t>
            </a:r>
            <a:r>
              <a:rPr lang="cs-CZ" altLang="cs-CZ" sz="1500" b="1" dirty="0"/>
              <a:t>	</a:t>
            </a:r>
            <a:r>
              <a:rPr lang="cs-CZ" altLang="cs-CZ" sz="1500" dirty="0"/>
              <a:t>Základní informace o aplikaci MS2014+, systém hodnocení projektů a další </a:t>
            </a:r>
            <a:r>
              <a:rPr lang="cs-CZ" altLang="cs-CZ" sz="1500" dirty="0" smtClean="0"/>
              <a:t>						administrace </a:t>
            </a:r>
            <a:r>
              <a:rPr lang="cs-CZ" altLang="cs-CZ" sz="1500" dirty="0"/>
              <a:t>projektu, kontrola výběrových a zadávacích řízení 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13:30 </a:t>
            </a:r>
            <a:r>
              <a:rPr lang="cs-CZ" altLang="cs-CZ" sz="1500" b="1" dirty="0"/>
              <a:t>	</a:t>
            </a:r>
            <a:r>
              <a:rPr lang="cs-CZ" altLang="cs-CZ" sz="1500" b="1" dirty="0" smtClean="0"/>
              <a:t>	</a:t>
            </a:r>
            <a:r>
              <a:rPr lang="cs-CZ" altLang="cs-CZ" sz="1500" dirty="0" smtClean="0"/>
              <a:t>Závěr</a:t>
            </a:r>
            <a:endParaRPr lang="cs-CZ" altLang="cs-CZ" sz="1500" dirty="0"/>
          </a:p>
          <a:p>
            <a:pPr marL="400050" lvl="1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altLang="cs-CZ" sz="2400" dirty="0" smtClean="0"/>
              <a:t>              </a:t>
            </a:r>
            <a:endParaRPr lang="cs-CZ" sz="2400" dirty="0" smtClean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endParaRPr lang="cs-CZ" sz="2000" dirty="0">
              <a:cs typeface="Arial" charset="0"/>
            </a:endParaRPr>
          </a:p>
          <a:p>
            <a:pPr marL="942975" lvl="1" indent="-542925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3200" dirty="0" smtClean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PROGRAM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Komunitní </a:t>
            </a:r>
            <a:r>
              <a:rPr lang="cs-CZ" sz="1800" dirty="0"/>
              <a:t>centrum může také poskytovat sociální službu podle zákona č. 108/2006 Sb., zaměřenou na členy komunity v nepříznivé sociální situaci, ohrožené sociálním vyloučením. Poskytování registrované služby je však na rozdíl od povinnosti zajistit minimálně jednoho sociálního pracovníka se vzděláním podle zákona o sociálních službách volitelné,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Komunitní </a:t>
            </a:r>
            <a:r>
              <a:rPr lang="cs-CZ" sz="1800" dirty="0"/>
              <a:t>centrum slouží k provozování aktivit, které vedou k setkávání obyvatel komunity (lokality). </a:t>
            </a:r>
            <a:r>
              <a:rPr lang="cs-CZ" sz="1800" dirty="0" smtClean="0"/>
              <a:t>Komunitní </a:t>
            </a:r>
            <a:r>
              <a:rPr lang="cs-CZ" sz="1800" dirty="0"/>
              <a:t>centrum realizuje volnočasové aktivity, kulturní a zájmové akce, které vyplývají z tradic a zvyků komunity či krajové oblasti a jsou přístupné všem obyvatelům lokality. Členové komunity se aktivně účastní fungování komunitního centra a rozhodování o jeho podobě formou veřejného projednávání o náplni provozu a vyhodnocování funkčnosti komunitního centra</a:t>
            </a:r>
            <a:r>
              <a:rPr lang="cs-CZ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/>
              <a:t>Cílem </a:t>
            </a:r>
            <a:r>
              <a:rPr lang="cs-CZ" sz="1800" b="1" dirty="0"/>
              <a:t>výzvy není budování kulturních center nebo prostor pro masovou zábavu.</a:t>
            </a:r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6200" b="1" dirty="0"/>
              <a:t>Hlavní aktivity </a:t>
            </a:r>
            <a:r>
              <a:rPr lang="cs-CZ" sz="6200" b="1" dirty="0" smtClean="0"/>
              <a:t>projektu:</a:t>
            </a:r>
            <a:endParaRPr lang="cs-CZ" sz="6200" b="1" dirty="0"/>
          </a:p>
          <a:p>
            <a:pPr marL="714375" indent="-357188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300" dirty="0"/>
              <a:t>•	</a:t>
            </a:r>
            <a:r>
              <a:rPr lang="cs-CZ" sz="4900" dirty="0"/>
              <a:t>stavby a stavební práce spojené s výstavbou infrastruktury komunitního </a:t>
            </a:r>
            <a:r>
              <a:rPr lang="cs-CZ" sz="4900" dirty="0" smtClean="0"/>
              <a:t>centra</a:t>
            </a:r>
            <a:r>
              <a:rPr lang="cs-CZ" sz="4900" dirty="0"/>
              <a:t> </a:t>
            </a:r>
            <a:r>
              <a:rPr lang="cs-CZ" sz="4900" dirty="0" smtClean="0"/>
              <a:t>včetně </a:t>
            </a:r>
            <a:r>
              <a:rPr lang="cs-CZ" sz="4900" dirty="0"/>
              <a:t>vybudování přípojky pro přivedení inženýrských sítí,</a:t>
            </a:r>
          </a:p>
          <a:p>
            <a:pPr marL="714375" indent="-357188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900" dirty="0"/>
              <a:t>•	rekonstrukce a stavební úpravy existujícího objektu a zázemí pro </a:t>
            </a:r>
            <a:r>
              <a:rPr lang="cs-CZ" sz="4900" dirty="0" smtClean="0"/>
              <a:t>poskytování aktivit </a:t>
            </a:r>
            <a:r>
              <a:rPr lang="cs-CZ" sz="4900" dirty="0"/>
              <a:t>komunitních center včetně sociálních služeb, budou-li v </a:t>
            </a:r>
            <a:r>
              <a:rPr lang="cs-CZ" sz="4900" dirty="0" smtClean="0"/>
              <a:t>projektu poskytovány</a:t>
            </a:r>
            <a:r>
              <a:rPr lang="cs-CZ" sz="4900" dirty="0"/>
              <a:t>,</a:t>
            </a:r>
          </a:p>
          <a:p>
            <a:pPr marL="714375" indent="-357188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900" dirty="0"/>
              <a:t>•	nákup budov,</a:t>
            </a:r>
          </a:p>
          <a:p>
            <a:pPr marL="714375" indent="-357188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4900" dirty="0"/>
              <a:t>•	vybavení pro zajištění provozu zařízení. 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4900" b="1" dirty="0"/>
              <a:t>Na vedlejší aktivity projektu může být vynaloženo maximálně 15 % celkových způsobilých výdajů projektu. </a:t>
            </a:r>
            <a:endParaRPr lang="cs-CZ" sz="4900" dirty="0"/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4900" b="1" dirty="0" smtClean="0"/>
              <a:t>UPOZORNĚNÍ</a:t>
            </a:r>
            <a:endParaRPr lang="cs-CZ" sz="49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900" dirty="0"/>
              <a:t>Pořízení vybavení bude podporováno, budou-li součástí projektu další opatření (výstavba, rekonstrukce a úpravy objektu, či zázemí pro poskytování aktivit komunitních center). </a:t>
            </a:r>
            <a:r>
              <a:rPr lang="cs-CZ" sz="4900" b="1" dirty="0"/>
              <a:t>Pořízení vybavení nemůže být samostatný projekt. Potřebnost pořízení vybavení musí být odůvodněna ve studii proveditelnosti. 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409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sz="5000" b="1" dirty="0" smtClean="0"/>
              <a:t>Vedlejší aktivity projektu:</a:t>
            </a:r>
            <a:endParaRPr lang="cs-CZ" sz="5000" b="1" dirty="0"/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3600" dirty="0" smtClean="0"/>
              <a:t>•</a:t>
            </a:r>
            <a:r>
              <a:rPr lang="cs-CZ" sz="4000" dirty="0"/>
              <a:t>	nákup pozemků pro výstavbu nové budovy nebo přístavbu stávající budovy (do 10 % celkových způsobilých výdajů projektu),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demolice souvisící s realizací projektu,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úpravy venkovního prostranství (přístupové cesty v areálu, zeleň, hřiště a herní prvky),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zabezpečení výstavby (technický dozor investora, BOZP, autorský dozor),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projektová dokumentace stavby, EIA, 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studie proveditelnosti,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pořízení služeb bezprostředně souvisejících s realizací projektu (příprava a realizace </a:t>
            </a:r>
            <a:r>
              <a:rPr lang="cs-CZ" sz="4000" dirty="0" smtClean="0"/>
              <a:t>	zadávacích </a:t>
            </a:r>
            <a:r>
              <a:rPr lang="cs-CZ" sz="4000" dirty="0"/>
              <a:t>a výběrových řízení, studie proveditelnosti), 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povinná publicita (dle kap. 13 Obecných pravidel), </a:t>
            </a:r>
          </a:p>
          <a:p>
            <a:pPr marL="714375" indent="-357188" algn="just">
              <a:buNone/>
            </a:pPr>
            <a:r>
              <a:rPr lang="cs-CZ" sz="4000" dirty="0"/>
              <a:t>•	nákup služeb, které tvoří součást pořízení dlouhodobého hmotného a nehmotného </a:t>
            </a:r>
            <a:r>
              <a:rPr lang="cs-CZ" sz="4000" dirty="0" smtClean="0"/>
              <a:t>majetku</a:t>
            </a:r>
            <a:r>
              <a:rPr lang="cs-CZ" sz="4000" dirty="0"/>
              <a:t>, nejsou-li tyto služby součástí pořizovací ceny </a:t>
            </a:r>
            <a:r>
              <a:rPr lang="cs-CZ" sz="4000" dirty="0" smtClean="0"/>
              <a:t>vybavení,</a:t>
            </a:r>
            <a:endParaRPr lang="cs-CZ" sz="4000" dirty="0"/>
          </a:p>
          <a:p>
            <a:pPr marL="714375" indent="-357188" algn="just">
              <a:spcAft>
                <a:spcPts val="600"/>
              </a:spcAft>
              <a:buNone/>
            </a:pPr>
            <a:r>
              <a:rPr lang="cs-CZ" sz="4000" dirty="0" smtClean="0"/>
              <a:t>	(</a:t>
            </a:r>
            <a:r>
              <a:rPr lang="cs-CZ" sz="4000" dirty="0"/>
              <a:t>např. školení na ovládání pořízeného vybavení, není-li tato služba součástí pořizovací </a:t>
            </a:r>
            <a:r>
              <a:rPr lang="cs-CZ" sz="4000" dirty="0" smtClean="0"/>
              <a:t>	ceny </a:t>
            </a:r>
            <a:r>
              <a:rPr lang="cs-CZ" sz="4000" dirty="0"/>
              <a:t>vybavení). </a:t>
            </a:r>
            <a:endParaRPr lang="cs-CZ" sz="3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000" b="1" dirty="0"/>
              <a:t>Na vedlejší aktivity projektu může být vynaloženo maximálně 15 % celkových způsobilých výdajů projektu.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sz="4500" b="1" dirty="0"/>
              <a:t>Způsobilé výdaje na hlavní aktivity </a:t>
            </a:r>
            <a:r>
              <a:rPr lang="cs-CZ" sz="4500" b="1" dirty="0" smtClean="0"/>
              <a:t>projektu: </a:t>
            </a:r>
            <a:endParaRPr lang="cs-CZ" sz="4500" b="1" dirty="0"/>
          </a:p>
          <a:p>
            <a:pPr marL="0" indent="0" algn="just">
              <a:buNone/>
            </a:pPr>
            <a:r>
              <a:rPr lang="cs-CZ" sz="4000" b="1" dirty="0"/>
              <a:t>Stavba</a:t>
            </a:r>
          </a:p>
          <a:p>
            <a:pPr marL="714375" indent="-357188" algn="just">
              <a:buNone/>
            </a:pPr>
            <a:r>
              <a:rPr lang="cs-CZ" sz="4000" dirty="0"/>
              <a:t>•	stavby, přístavby, nástavby, stavební úpravy a rekonstrukce budov sloužící komunitnímu </a:t>
            </a:r>
            <a:r>
              <a:rPr lang="cs-CZ" sz="4000" dirty="0" smtClean="0"/>
              <a:t>	centru</a:t>
            </a:r>
            <a:r>
              <a:rPr lang="cs-CZ" sz="4000" dirty="0"/>
              <a:t>,</a:t>
            </a:r>
          </a:p>
          <a:p>
            <a:pPr marL="714375" indent="-357188" algn="just">
              <a:buNone/>
            </a:pPr>
            <a:r>
              <a:rPr lang="cs-CZ" sz="4000" dirty="0"/>
              <a:t>•	vytvoření zázemí pro poskytování služeb komunitního centra,</a:t>
            </a:r>
          </a:p>
          <a:p>
            <a:pPr marL="714375" indent="-357188" algn="just">
              <a:buNone/>
            </a:pPr>
            <a:r>
              <a:rPr lang="cs-CZ" sz="4000" dirty="0"/>
              <a:t>•	budování a modernizace související inženýrské sítě (vodovod, kanalizace, plyn, elektrické </a:t>
            </a:r>
            <a:r>
              <a:rPr lang="cs-CZ" sz="4000" dirty="0" smtClean="0"/>
              <a:t>	vedení</a:t>
            </a:r>
            <a:r>
              <a:rPr lang="cs-CZ" sz="4000" dirty="0"/>
              <a:t>) v rámci stavby, která je součástí projektu a projektové dokumentace stavby </a:t>
            </a:r>
            <a:r>
              <a:rPr lang="cs-CZ" sz="4000" dirty="0" smtClean="0"/>
              <a:t>	(</a:t>
            </a:r>
            <a:r>
              <a:rPr lang="cs-CZ" sz="4000" dirty="0"/>
              <a:t>způsobilým výdajem je přípojka realizovaná i mimo pozemek hlavní stavby, pokud je tato </a:t>
            </a:r>
            <a:r>
              <a:rPr lang="cs-CZ" sz="4000" dirty="0" smtClean="0"/>
              <a:t>	přípojka </a:t>
            </a:r>
            <a:r>
              <a:rPr lang="cs-CZ" sz="4000" dirty="0"/>
              <a:t>součástí projektové dokumentace a souvisí s realizovaným projektem).</a:t>
            </a:r>
          </a:p>
          <a:p>
            <a:pPr marL="0" indent="0" algn="just">
              <a:buNone/>
            </a:pPr>
            <a:endParaRPr lang="cs-CZ" sz="4000" b="1" dirty="0" smtClean="0"/>
          </a:p>
          <a:p>
            <a:pPr marL="0" indent="0" algn="just">
              <a:buNone/>
            </a:pPr>
            <a:r>
              <a:rPr lang="cs-CZ" sz="4000" b="1" dirty="0" smtClean="0"/>
              <a:t>Nákup </a:t>
            </a:r>
            <a:r>
              <a:rPr lang="cs-CZ" sz="4000" b="1" dirty="0"/>
              <a:t>staveb</a:t>
            </a:r>
          </a:p>
          <a:p>
            <a:pPr marL="714375" indent="-357188" algn="just">
              <a:buNone/>
            </a:pPr>
            <a:r>
              <a:rPr lang="cs-CZ" sz="4000" dirty="0"/>
              <a:t>•	nákup budovy (celé nebo její části), která bude sloužit komunitnímu centru, včetně pozemku na kterém budova stojí.</a:t>
            </a:r>
          </a:p>
          <a:p>
            <a:pPr marL="0" indent="0" algn="just">
              <a:buNone/>
            </a:pPr>
            <a:endParaRPr lang="cs-CZ" sz="4000" b="1" dirty="0" smtClean="0"/>
          </a:p>
          <a:p>
            <a:pPr marL="0" indent="0" algn="just">
              <a:buNone/>
            </a:pPr>
            <a:r>
              <a:rPr lang="cs-CZ" sz="4000" b="1" dirty="0" smtClean="0"/>
              <a:t>Pořízení </a:t>
            </a:r>
            <a:r>
              <a:rPr lang="cs-CZ" sz="4000" b="1" dirty="0"/>
              <a:t>vybavení budov a zázemí</a:t>
            </a:r>
          </a:p>
          <a:p>
            <a:pPr marL="714375" indent="-357188" algn="just">
              <a:buNone/>
            </a:pPr>
            <a:r>
              <a:rPr lang="cs-CZ" sz="4000" dirty="0"/>
              <a:t>•	pořízení vybavení pro zajištění provozu zařízení s odůvodněnou vazbou na poskytování služeb komunitního centra.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b="1" dirty="0"/>
              <a:t>Způsobilé výdaje pro vedlejší aktivitu </a:t>
            </a:r>
            <a:r>
              <a:rPr lang="cs-CZ" b="1" dirty="0" smtClean="0"/>
              <a:t>projektu:</a:t>
            </a:r>
            <a:endParaRPr lang="cs-CZ" dirty="0" smtClean="0"/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dirty="0"/>
              <a:t>nákup pozemků do 10 % celkových způsobilých výdajů projektu,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dirty="0" smtClean="0"/>
              <a:t>demolice </a:t>
            </a:r>
            <a:r>
              <a:rPr lang="cs-CZ" dirty="0"/>
              <a:t>původního objektu na místě realizace projektu,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dirty="0" smtClean="0"/>
              <a:t>zabezpečení </a:t>
            </a:r>
            <a:r>
              <a:rPr lang="cs-CZ" dirty="0"/>
              <a:t>výstavby (technický dozor investora, BOZP, autorský </a:t>
            </a:r>
            <a:r>
              <a:rPr lang="cs-CZ" dirty="0" smtClean="0"/>
              <a:t>	dozor</a:t>
            </a:r>
            <a:r>
              <a:rPr lang="cs-CZ" dirty="0"/>
              <a:t>),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dirty="0" smtClean="0"/>
              <a:t>projektová </a:t>
            </a:r>
            <a:r>
              <a:rPr lang="cs-CZ" dirty="0"/>
              <a:t>dokumentace stavby, EIA, 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dirty="0" smtClean="0"/>
              <a:t>studie </a:t>
            </a:r>
            <a:r>
              <a:rPr lang="cs-CZ" dirty="0"/>
              <a:t>proveditelnosti,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dirty="0" smtClean="0"/>
              <a:t>pořízení </a:t>
            </a:r>
            <a:r>
              <a:rPr lang="cs-CZ" dirty="0"/>
              <a:t>služeb bezprostředně souvisejících s realizací projektu </a:t>
            </a:r>
            <a:r>
              <a:rPr lang="cs-CZ" dirty="0" smtClean="0"/>
              <a:t>(</a:t>
            </a:r>
            <a:r>
              <a:rPr lang="cs-CZ" dirty="0"/>
              <a:t>příprava a </a:t>
            </a:r>
            <a:r>
              <a:rPr lang="cs-CZ" dirty="0" smtClean="0"/>
              <a:t>	realizace </a:t>
            </a:r>
            <a:r>
              <a:rPr lang="cs-CZ" dirty="0"/>
              <a:t>zadávacích a výběrových řízení, studie </a:t>
            </a:r>
            <a:r>
              <a:rPr lang="cs-CZ" dirty="0" smtClean="0"/>
              <a:t>proveditelnosti</a:t>
            </a:r>
            <a:r>
              <a:rPr lang="cs-CZ" dirty="0"/>
              <a:t>), 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dirty="0" smtClean="0"/>
              <a:t>povinná </a:t>
            </a:r>
            <a:r>
              <a:rPr lang="cs-CZ" dirty="0"/>
              <a:t>publicita (viz kap. 13 Obecných pravidel),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dirty="0" smtClean="0"/>
              <a:t>nákup </a:t>
            </a:r>
            <a:r>
              <a:rPr lang="cs-CZ" dirty="0"/>
              <a:t>služeb, které tvoří součást pořízení dlouhodobého hmotného </a:t>
            </a:r>
            <a:r>
              <a:rPr lang="cs-CZ" dirty="0" smtClean="0"/>
              <a:t>	a 	nehmotného </a:t>
            </a:r>
            <a:r>
              <a:rPr lang="cs-CZ" dirty="0"/>
              <a:t>majetku, nejsou-li tyto služby součástí pořizovací </a:t>
            </a:r>
            <a:r>
              <a:rPr lang="cs-CZ" dirty="0" smtClean="0"/>
              <a:t>	ceny vybavení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200" b="1" dirty="0">
                <a:solidFill>
                  <a:prstClr val="black"/>
                </a:solidFill>
              </a:rPr>
              <a:t>Nezpůsobilé výdaje</a:t>
            </a:r>
            <a:r>
              <a:rPr lang="cs-CZ" sz="4200" b="1" dirty="0" smtClean="0">
                <a:solidFill>
                  <a:prstClr val="black"/>
                </a:solidFill>
              </a:rPr>
              <a:t>:</a:t>
            </a:r>
            <a:endParaRPr lang="cs-CZ" sz="3600" b="1" dirty="0">
              <a:solidFill>
                <a:prstClr val="black"/>
              </a:solidFill>
            </a:endParaRP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výdaje </a:t>
            </a:r>
            <a:r>
              <a:rPr lang="cs-CZ" sz="3600" dirty="0"/>
              <a:t>bez přímého vztahu k projektu,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výdaje </a:t>
            </a:r>
            <a:r>
              <a:rPr lang="cs-CZ" sz="3600" dirty="0"/>
              <a:t>na vedlejší aktivity projektu nad 15 % celkových způsobilých výdajů,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výdaje </a:t>
            </a:r>
            <a:r>
              <a:rPr lang="cs-CZ" sz="3600" dirty="0"/>
              <a:t>na nákup nemovitostí nad stanovený limit či cenu zjištěnou znaleckým </a:t>
            </a:r>
            <a:r>
              <a:rPr lang="cs-CZ" sz="3600" dirty="0" smtClean="0"/>
              <a:t>posudkem</a:t>
            </a:r>
            <a:r>
              <a:rPr lang="cs-CZ" sz="3600" dirty="0"/>
              <a:t>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výdaj</a:t>
            </a:r>
            <a:r>
              <a:rPr lang="cs-CZ" sz="3600" dirty="0"/>
              <a:t>, který nesouvisí s cíli projektu nebo který není možno doložit písemnými </a:t>
            </a:r>
            <a:r>
              <a:rPr lang="cs-CZ" sz="3600" dirty="0" smtClean="0"/>
              <a:t>doklady</a:t>
            </a:r>
            <a:r>
              <a:rPr lang="cs-CZ" sz="3600" dirty="0"/>
              <a:t>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nákup </a:t>
            </a:r>
            <a:r>
              <a:rPr lang="cs-CZ" sz="3600" dirty="0"/>
              <a:t>budov určených k demolici,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výdaje </a:t>
            </a:r>
            <a:r>
              <a:rPr lang="cs-CZ" sz="3600" dirty="0"/>
              <a:t>na uzavření kupní smlouvy, popř. smlouvy o smlouvě budoucí kupní, k </a:t>
            </a:r>
            <a:r>
              <a:rPr lang="cs-CZ" sz="3600" dirty="0" smtClean="0"/>
              <a:t>nákupu 	nemovitosti</a:t>
            </a:r>
            <a:r>
              <a:rPr lang="cs-CZ" sz="3600" dirty="0"/>
              <a:t>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výdaje </a:t>
            </a:r>
            <a:r>
              <a:rPr lang="cs-CZ" sz="3600" dirty="0"/>
              <a:t>nesplňující principy hospodárnosti, účelnosti a efektivnosti,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náklady </a:t>
            </a:r>
            <a:r>
              <a:rPr lang="cs-CZ" sz="3600" dirty="0"/>
              <a:t>na mzdy, platy, náhrady mezd a platů, ostatní osobní náklady, povinné </a:t>
            </a:r>
            <a:r>
              <a:rPr lang="cs-CZ" sz="3600" dirty="0" smtClean="0"/>
              <a:t>pojistné 	hrazené </a:t>
            </a:r>
            <a:r>
              <a:rPr lang="cs-CZ" sz="3600" dirty="0"/>
              <a:t>zaměstnavatelem,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cestovní </a:t>
            </a:r>
            <a:r>
              <a:rPr lang="cs-CZ" sz="3600" dirty="0"/>
              <a:t>náhrady,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provozní </a:t>
            </a:r>
            <a:r>
              <a:rPr lang="cs-CZ" sz="3600" dirty="0"/>
              <a:t>a režijní výdaje,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výdaje </a:t>
            </a:r>
            <a:r>
              <a:rPr lang="cs-CZ" sz="3600" dirty="0"/>
              <a:t>na nepovinnou publicitu,</a:t>
            </a:r>
          </a:p>
          <a:p>
            <a:pPr marL="711200">
              <a:buFont typeface="Arial" panose="020B0604020202020204" pitchFamily="34" charset="0"/>
              <a:buChar char="•"/>
            </a:pPr>
            <a:r>
              <a:rPr lang="cs-CZ" sz="3600" dirty="0" smtClean="0"/>
              <a:t>výdaje </a:t>
            </a:r>
            <a:r>
              <a:rPr lang="cs-CZ" sz="3600" dirty="0"/>
              <a:t>spojené s řízením a administrací projektu,</a:t>
            </a:r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600" b="1" dirty="0" smtClean="0">
                <a:solidFill>
                  <a:prstClr val="black"/>
                </a:solidFill>
              </a:rPr>
              <a:t>Nezpůsobilé </a:t>
            </a:r>
            <a:r>
              <a:rPr lang="cs-CZ" sz="2600" b="1" dirty="0">
                <a:solidFill>
                  <a:prstClr val="black"/>
                </a:solidFill>
              </a:rPr>
              <a:t>výdaje</a:t>
            </a:r>
            <a:r>
              <a:rPr lang="cs-CZ" sz="2600" b="1" dirty="0" smtClean="0">
                <a:solidFill>
                  <a:prstClr val="black"/>
                </a:solidFill>
              </a:rPr>
              <a:t>:</a:t>
            </a:r>
            <a:endParaRPr lang="cs-CZ" sz="2600" dirty="0" smtClean="0"/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výdaje </a:t>
            </a:r>
            <a:r>
              <a:rPr lang="cs-CZ" sz="2400" dirty="0"/>
              <a:t>na doplňující průzkumy, posudky a analýzy nesouvisející s </a:t>
            </a:r>
            <a:r>
              <a:rPr lang="cs-CZ" sz="2400" dirty="0" smtClean="0"/>
              <a:t>vypracováním projektové </a:t>
            </a:r>
            <a:r>
              <a:rPr lang="cs-CZ" sz="2400" dirty="0"/>
              <a:t>dokumentace nebo studie proveditelnosti,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výdaje </a:t>
            </a:r>
            <a:r>
              <a:rPr lang="cs-CZ" sz="2400" dirty="0"/>
              <a:t>na uzavření kupní smlouvy, popř. smlouvy o smlouvě budoucí </a:t>
            </a:r>
            <a:r>
              <a:rPr lang="cs-CZ" sz="2400" dirty="0" smtClean="0"/>
              <a:t>kupní</a:t>
            </a:r>
            <a:r>
              <a:rPr lang="cs-CZ" sz="2400" dirty="0"/>
              <a:t>, k nákupu nemovitosti, výdaje na vyhotovení znaleckého posudku, </a:t>
            </a:r>
            <a:r>
              <a:rPr lang="cs-CZ" sz="2400" dirty="0" smtClean="0"/>
              <a:t>poplatky </a:t>
            </a:r>
            <a:r>
              <a:rPr lang="cs-CZ" sz="2400" dirty="0"/>
              <a:t>za zápis do katastru nemovitostí,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DPH </a:t>
            </a:r>
            <a:r>
              <a:rPr lang="cs-CZ" sz="2400" dirty="0"/>
              <a:t>s nárokem na odpočet nebo její část, pokud žadatel má nárok na </a:t>
            </a:r>
            <a:r>
              <a:rPr lang="cs-CZ" sz="2400" dirty="0" smtClean="0"/>
              <a:t>odpočet </a:t>
            </a:r>
            <a:r>
              <a:rPr lang="cs-CZ" sz="2400" dirty="0"/>
              <a:t>DPH ve smyslu zákona č. 235/2004 Sb., o dani z přidané hodnoty,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jiné </a:t>
            </a:r>
            <a:r>
              <a:rPr lang="cs-CZ" sz="2400" dirty="0"/>
              <a:t>daně,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úroky </a:t>
            </a:r>
            <a:r>
              <a:rPr lang="cs-CZ" sz="2400" dirty="0"/>
              <a:t>z úvěrů, půjček, splátky úvěrů a půjček,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pokuty</a:t>
            </a:r>
            <a:r>
              <a:rPr lang="cs-CZ" sz="2400" dirty="0"/>
              <a:t>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manka </a:t>
            </a:r>
            <a:r>
              <a:rPr lang="cs-CZ" sz="2400" dirty="0"/>
              <a:t>a škody,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výdaje </a:t>
            </a:r>
            <a:r>
              <a:rPr lang="cs-CZ" sz="2400" dirty="0"/>
              <a:t>vzniklé nad rámec Rozhodnutí/Stanovení výdajů,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výdaje </a:t>
            </a:r>
            <a:r>
              <a:rPr lang="cs-CZ" sz="2400" dirty="0"/>
              <a:t>na bankovní záruky, pojištění, bankovní poplatky,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splátky </a:t>
            </a:r>
            <a:r>
              <a:rPr lang="cs-CZ" sz="2400" dirty="0"/>
              <a:t>půjček a úvěrů,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sankce </a:t>
            </a:r>
            <a:r>
              <a:rPr lang="cs-CZ" sz="2400" dirty="0"/>
              <a:t>a penále,</a:t>
            </a:r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040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cs-CZ" sz="2200" b="1" dirty="0">
                <a:solidFill>
                  <a:prstClr val="black"/>
                </a:solidFill>
              </a:rPr>
              <a:t>Nezpůsobilé výdaje</a:t>
            </a:r>
            <a:r>
              <a:rPr lang="cs-CZ" sz="2200" b="1" dirty="0" smtClean="0">
                <a:solidFill>
                  <a:prstClr val="black"/>
                </a:solidFill>
              </a:rPr>
              <a:t>:</a:t>
            </a:r>
            <a:endParaRPr lang="cs-CZ" sz="2200" b="1" dirty="0">
              <a:solidFill>
                <a:prstClr val="black"/>
              </a:solidFill>
            </a:endParaRP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rezervy </a:t>
            </a:r>
            <a:r>
              <a:rPr lang="cs-CZ" sz="2200" dirty="0"/>
              <a:t>na budoucí ztráty a dluhy,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provize</a:t>
            </a:r>
            <a:r>
              <a:rPr lang="cs-CZ" sz="2200" dirty="0"/>
              <a:t>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celní</a:t>
            </a:r>
            <a:r>
              <a:rPr lang="cs-CZ" sz="2200" dirty="0"/>
              <a:t>, správní a ostatní poplatky,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výdaje </a:t>
            </a:r>
            <a:r>
              <a:rPr lang="cs-CZ" sz="2200" dirty="0"/>
              <a:t>na právní spory vzniklé v souvislosti s projektem, např. výdaje na uhrazení soudního poplatku, na pořízení důkazů, na právní zastoupení v případě sporu,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výdaje</a:t>
            </a:r>
            <a:r>
              <a:rPr lang="cs-CZ" sz="2200" dirty="0"/>
              <a:t>, které jsou součástí likvidace společnosti, nedobytné pohledávky,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odpisy </a:t>
            </a:r>
            <a:r>
              <a:rPr lang="cs-CZ" sz="2200" dirty="0"/>
              <a:t>dlouhodobého hmotného a nehmotného majetku,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výdaje </a:t>
            </a:r>
            <a:r>
              <a:rPr lang="cs-CZ" sz="2200" dirty="0"/>
              <a:t>odpovídající svým vymezením účetní kategorii mimořádných nákladů,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výdaje </a:t>
            </a:r>
            <a:r>
              <a:rPr lang="cs-CZ" sz="2200" dirty="0"/>
              <a:t>na audit projektu,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200" dirty="0" smtClean="0"/>
              <a:t>výdaje</a:t>
            </a:r>
            <a:r>
              <a:rPr lang="cs-CZ" sz="2200" dirty="0"/>
              <a:t>, u kterých nejsou dodrženy podmínky pro způsobilost výdajů uvedené v těchto Pravidlech.</a:t>
            </a:r>
          </a:p>
          <a:p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cs-CZ" sz="4200" b="1" dirty="0">
                <a:solidFill>
                  <a:prstClr val="black"/>
                </a:solidFill>
                <a:ea typeface="MS Mincho"/>
                <a:cs typeface="Times New Roman"/>
              </a:rPr>
              <a:t>Indikátor</a:t>
            </a:r>
            <a:r>
              <a:rPr lang="cs-CZ" sz="3400" b="1" dirty="0">
                <a:solidFill>
                  <a:prstClr val="black"/>
                </a:solidFill>
                <a:ea typeface="MS Mincho"/>
                <a:cs typeface="Times New Roman"/>
              </a:rPr>
              <a:t> </a:t>
            </a:r>
            <a:r>
              <a:rPr lang="cs-CZ" sz="4200" b="1" dirty="0">
                <a:solidFill>
                  <a:prstClr val="black"/>
                </a:solidFill>
                <a:ea typeface="MS Mincho"/>
                <a:cs typeface="Times New Roman"/>
              </a:rPr>
              <a:t>výsledku</a:t>
            </a:r>
            <a:endParaRPr lang="cs-CZ" sz="3400" b="1" dirty="0">
              <a:solidFill>
                <a:prstClr val="black"/>
              </a:solidFill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3800" b="1" dirty="0">
                <a:ea typeface="MS Mincho"/>
                <a:cs typeface="Times New Roman"/>
              </a:rPr>
              <a:t>6 75 10 Kapacita služeb a sociální práce</a:t>
            </a:r>
            <a:endParaRPr lang="cs-CZ" sz="3800" dirty="0"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3800" dirty="0">
                <a:ea typeface="MS Mincho"/>
                <a:cs typeface="Times New Roman"/>
              </a:rPr>
              <a:t>Povinný pro všechny projekty. Žadatel uvede výchozí hodnotu platnou k datu zahájení realizace projektu a cílovou hodnotu indikátoru k datu ukončení realizace projektu.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cs-CZ" sz="3800" b="1" dirty="0">
                <a:ea typeface="MS Mincho"/>
                <a:cs typeface="Times New Roman"/>
              </a:rPr>
              <a:t>Indikátory výstupu</a:t>
            </a:r>
            <a:endParaRPr lang="cs-CZ" sz="3800" dirty="0"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3800" b="1" dirty="0">
                <a:ea typeface="MS Mincho"/>
                <a:cs typeface="Times New Roman"/>
              </a:rPr>
              <a:t>5 54 01 Počet podpořených zázemí pro služby a sociální práci</a:t>
            </a:r>
            <a:endParaRPr lang="cs-CZ" sz="3800" dirty="0"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3800" dirty="0">
                <a:ea typeface="MS Mincho"/>
                <a:cs typeface="Times New Roman"/>
              </a:rPr>
              <a:t>Povinný pro všechny projekty. Žadatel uvede cílovou hodnotu indikátoru k datu ukončení realizace projektu. </a:t>
            </a:r>
          </a:p>
          <a:p>
            <a:pPr algn="just">
              <a:spcAft>
                <a:spcPts val="1000"/>
              </a:spcAft>
            </a:pPr>
            <a:r>
              <a:rPr lang="cs-CZ" sz="3800" b="1" dirty="0">
                <a:ea typeface="MS Mincho"/>
                <a:cs typeface="Times New Roman"/>
              </a:rPr>
              <a:t>5 54 02 Počet poskytovaných druhů sociálních </a:t>
            </a:r>
            <a:r>
              <a:rPr lang="cs-CZ" sz="3800" b="1" dirty="0" smtClean="0">
                <a:ea typeface="MS Mincho"/>
                <a:cs typeface="Times New Roman"/>
              </a:rPr>
              <a:t>služeb - nepovinný</a:t>
            </a:r>
            <a:endParaRPr lang="cs-CZ" sz="3800" dirty="0"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3800" dirty="0">
                <a:ea typeface="MS Mincho"/>
                <a:cs typeface="Times New Roman"/>
              </a:rPr>
              <a:t>Indikátor je povinný pro projekty komunitních center, ve kterých bude po ukončení realizace poskytována alespoň jedna sociální služba dle zákona č. 108/2006 Sb. Žadatel uvede cílovou hodnotu indikátoru k datu do 6 měsíců od ukončení realizace projektu. </a:t>
            </a: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 smtClean="0"/>
              <a:t>Veřejná podpora - </a:t>
            </a:r>
            <a:r>
              <a:rPr lang="cs-CZ" sz="1900" b="1" dirty="0"/>
              <a:t>Komunitní centra poskytující sociální služby</a:t>
            </a:r>
          </a:p>
          <a:p>
            <a:pPr marL="0" indent="0">
              <a:buNone/>
            </a:pPr>
            <a:endParaRPr lang="cs-CZ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Komunitní </a:t>
            </a:r>
            <a:r>
              <a:rPr lang="cs-CZ" sz="1800" dirty="0"/>
              <a:t>centra, poskytující sociální služby, musí být pověřena k výkonu služby obecného hospodářského zájmu v souladu s Rozhodnutím </a:t>
            </a:r>
            <a:r>
              <a:rPr lang="cs-CZ" sz="1800" dirty="0" smtClean="0"/>
              <a:t>Komise </a:t>
            </a:r>
            <a:r>
              <a:rPr lang="cs-CZ" sz="1800" dirty="0"/>
              <a:t>ze dne 20. prosince 2011 o použití čl. 106 odst. 2 Smlouvy o fungování Evropské unie na státní podporu ve formě vyrovnávací platby za závazek veřejné služby, udělené určitým podnikům pověřeným poskytováním služeb obecného hospodářského zájmu (2012/21/EU), při výběru režimu podpory „Rozhodnutí Komise o SOHZ (2012/21/EU)“. </a:t>
            </a:r>
          </a:p>
          <a:p>
            <a:pPr marL="0" indent="0">
              <a:buNone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Z </a:t>
            </a:r>
            <a:r>
              <a:rPr lang="cs-CZ" sz="1800" dirty="0"/>
              <a:t>důvodu neovlivňování obchodu a kumulace s jinými vyrovnávacími platbami za stejnou službu obecného hospodářského zájmu nesmí být podpora kumulována s podporou de </a:t>
            </a:r>
            <a:r>
              <a:rPr lang="cs-CZ" sz="1800" dirty="0" err="1"/>
              <a:t>minimis</a:t>
            </a:r>
            <a:r>
              <a:rPr lang="cs-CZ" sz="1800" dirty="0"/>
              <a:t>, udílenou za poskytování služby obecného hospodářského zájmu. </a:t>
            </a:r>
          </a:p>
          <a:p>
            <a:pPr marL="0" indent="0">
              <a:buNone/>
            </a:pPr>
            <a:endParaRPr lang="cs-CZ" sz="1800" b="1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Řídicí orgán IROP (ŘO IROP)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řízení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příprava výzev a pravidel pro žadatele a příjemce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poskytovatel dotace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prstClr val="black"/>
              </a:solidFill>
            </a:endParaRP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0070C0"/>
                </a:solidFill>
              </a:rPr>
              <a:t>Role MMR </a:t>
            </a:r>
            <a:r>
              <a:rPr lang="cs-CZ" sz="3200" cap="none" dirty="0">
                <a:solidFill>
                  <a:srgbClr val="0070C0"/>
                </a:solidFill>
              </a:rPr>
              <a:t>a</a:t>
            </a:r>
            <a:r>
              <a:rPr lang="cs-CZ" sz="3200" dirty="0">
                <a:solidFill>
                  <a:srgbClr val="0070C0"/>
                </a:solidFill>
              </a:rPr>
              <a:t> CRR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Pověřovací akt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900" dirty="0"/>
              <a:t>Pověřovací akt musí obsahovat tyto údaje (čl. 4 Rozhodnutí 2012/21/EU):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a)	náplň a trvání závazku veřejné služby,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b)	identifikace podniku, případně, o které území se jedná;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c)	povahu jakýchkoliv výhradních nebo zvláštních práv;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d)	popis kompenzačního mechanismu a parametrů pro výpočet, kontrolu a </a:t>
            </a:r>
            <a:r>
              <a:rPr lang="cs-CZ" sz="2900" dirty="0" smtClean="0"/>
              <a:t>	přezkoumání </a:t>
            </a:r>
            <a:r>
              <a:rPr lang="cs-CZ" sz="2900" dirty="0"/>
              <a:t>vyrovnávací platby;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e)	opatření k zamezení a vrácení jakékoli nadměrné vyrovnávací platby;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 smtClean="0"/>
              <a:t>f) odkaz </a:t>
            </a:r>
            <a:r>
              <a:rPr lang="cs-CZ" sz="2900" dirty="0"/>
              <a:t>na Rozhodnutí 2012/21/EU (uvedením jeho plného názvu v textu </a:t>
            </a:r>
            <a:r>
              <a:rPr lang="cs-CZ" sz="2900" dirty="0" smtClean="0"/>
              <a:t>	pověření</a:t>
            </a:r>
            <a:r>
              <a:rPr lang="cs-CZ" sz="2900" dirty="0"/>
              <a:t>).  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900" b="1" dirty="0" smtClean="0"/>
              <a:t>Pokud </a:t>
            </a:r>
            <a:r>
              <a:rPr lang="cs-CZ" sz="2900" b="1" dirty="0"/>
              <a:t>nebyl pověřovací akt k výkonu služby obecného hospodářského zájmu v souladu s Rozhodnutím 2012/21/EU ke dni podání žádosti vydán, musí žadatel předložit vyjádření pověřovatele o úmyslu pověřovací akt k výkonu služby obecného hospodářského zájmu vydat. Vyjádření pověřovatele musí obsahovat údaje podle čl. 4 Rozhodnutí 2012/21/EU. ŘO IROP nestanoví formální podobu vyjádření pověřovatele. 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Žadatel může být pověřen několika akty, které na sebe musí navazovat, aby bylo zajištěno kontinuální poskytování služby. V případě nezajištěné návaznosti poskytované služby se žadatel vystavuje riziku navrácení celé dotace. </a:t>
            </a:r>
          </a:p>
          <a:p>
            <a:r>
              <a:rPr lang="cs-CZ" sz="1800" dirty="0"/>
              <a:t>V případě, že pověřovací akt je přílohou či dodatkem jiného právního dokumentu, je nutné jej doložit spolu s pověřovacím aktem. </a:t>
            </a:r>
          </a:p>
          <a:p>
            <a:r>
              <a:rPr lang="cs-CZ" sz="1800" dirty="0"/>
              <a:t>Z pověřovacího aktu či z jiného právního dokumentu, jehož přílohou či dodatkem je pověřovací akt, musí být patrno, že je žadatel pověřen k výkonu SOHZ, k jejímuž zkvalitnění slouží podpora z IROP. </a:t>
            </a:r>
          </a:p>
          <a:p>
            <a:r>
              <a:rPr lang="cs-CZ" sz="1800" dirty="0"/>
              <a:t>Pověřovací akty žadateli vydá subjekt, který má zájem na provozování činnosti v kvalitě a kvantitě v dané lokalitě. Pověřovatelem je orgán veřejné správy, který definuje SOHZ, službu zvláštního významu, která by bez veřejného zásahu nebyla poskytována nebo by byla poskytována za méně příznivých podmínek. </a:t>
            </a: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cap="none" dirty="0">
                <a:solidFill>
                  <a:srgbClr val="0070C0"/>
                </a:solidFill>
              </a:rPr>
              <a:t>38./39. výzva IROP – Rozvoj infrastruktury komunitních center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 smtClean="0"/>
              <a:t>Komunitní </a:t>
            </a:r>
            <a:r>
              <a:rPr lang="cs-CZ" sz="1900" b="1" dirty="0"/>
              <a:t>centra neposkytující sociální službu</a:t>
            </a:r>
          </a:p>
          <a:p>
            <a:r>
              <a:rPr lang="cs-CZ" sz="1800" dirty="0"/>
              <a:t>Podpořeny budou projekty nezakládající veřejnou podporu ve smyslu článku 107 odst. 1 Smlouvy o fungování Evropské unie. </a:t>
            </a:r>
          </a:p>
          <a:p>
            <a:r>
              <a:rPr lang="cs-CZ" sz="1800" dirty="0"/>
              <a:t>Při poskytování podpory v této výzvě nedochází k naplnění čtvrtého definičního znaku veřejné </a:t>
            </a:r>
            <a:r>
              <a:rPr lang="cs-CZ" sz="1800" dirty="0" smtClean="0"/>
              <a:t>podpory </a:t>
            </a:r>
            <a:r>
              <a:rPr lang="cs-CZ" sz="1800" dirty="0"/>
              <a:t>Ovlivnění obchodu mezi členskými státy. </a:t>
            </a:r>
            <a:endParaRPr lang="cs-CZ" sz="1800" dirty="0" smtClean="0"/>
          </a:p>
          <a:p>
            <a:r>
              <a:rPr lang="cs-CZ" sz="1800" dirty="0"/>
              <a:t>Aktivity budou mít lokální dopad, nebudou mít vliv na trh a spotřebitele v sousedních členských státech, nebudou přitahovat poptávky nebo investice do jednotlivých regionů a nevytváří překážky usazování společností z jiných členských států.</a:t>
            </a: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0070C0"/>
                </a:solidFill>
              </a:rPr>
              <a:t>Výzvy IROP SC 2.1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Individuální projekty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b="1" dirty="0" smtClean="0"/>
              <a:t>Ukončené výzvy SC 2.1 - individuální projekty:</a:t>
            </a:r>
          </a:p>
          <a:p>
            <a:pPr marL="0" indent="0" algn="just">
              <a:buNone/>
            </a:pPr>
            <a:r>
              <a:rPr lang="cs-CZ" sz="1600" dirty="0" smtClean="0"/>
              <a:t>Výzva č. 7 – Deinstitucionalizace ústavních zařízení </a:t>
            </a:r>
          </a:p>
          <a:p>
            <a:pPr marL="457200" lvl="1" indent="0" algn="just">
              <a:buNone/>
            </a:pPr>
            <a:r>
              <a:rPr lang="cs-CZ" sz="1600" dirty="0" smtClean="0"/>
              <a:t>          - Předložené projekty v hodnotě cca 232 mil. Kč</a:t>
            </a:r>
          </a:p>
          <a:p>
            <a:pPr marL="0" lvl="1" indent="0" algn="just">
              <a:buNone/>
            </a:pPr>
            <a:endParaRPr lang="cs-CZ" sz="1600" b="1" dirty="0" smtClean="0"/>
          </a:p>
          <a:p>
            <a:pPr marL="0" lvl="1" indent="0" algn="just">
              <a:buNone/>
            </a:pPr>
            <a:r>
              <a:rPr lang="cs-CZ" sz="1600" b="1" dirty="0" smtClean="0"/>
              <a:t>Plánované výzvy SC 2.1 v roce 2016 - individuální projekty: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Sociální bydlení, výzvy č. 33/34, datum vyhlášení – 5/2016 - 9/2016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cs-CZ" sz="1600" dirty="0" err="1" smtClean="0"/>
              <a:t>Deinstitucionalizace</a:t>
            </a:r>
            <a:r>
              <a:rPr lang="cs-CZ" sz="1600" dirty="0" smtClean="0"/>
              <a:t> </a:t>
            </a:r>
            <a:r>
              <a:rPr lang="cs-CZ" sz="1600" dirty="0"/>
              <a:t>ústavních </a:t>
            </a:r>
            <a:r>
              <a:rPr lang="cs-CZ" sz="1600" dirty="0" smtClean="0"/>
              <a:t>zařízení, výzva č. 49, příjem žádostí 8/2016 – 5/2017</a:t>
            </a:r>
          </a:p>
          <a:p>
            <a:pPr marL="0" lvl="1" indent="0" algn="just">
              <a:buNone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Plánované </a:t>
            </a:r>
            <a:r>
              <a:rPr lang="cs-CZ" sz="1600" b="1" dirty="0">
                <a:solidFill>
                  <a:prstClr val="black"/>
                </a:solidFill>
              </a:rPr>
              <a:t>výzvy SC 2.1 v roce </a:t>
            </a:r>
            <a:r>
              <a:rPr lang="cs-CZ" sz="1600" b="1" dirty="0" smtClean="0">
                <a:solidFill>
                  <a:prstClr val="black"/>
                </a:solidFill>
              </a:rPr>
              <a:t>2017 - individuální projekty: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</a:rPr>
              <a:t>Komunitní centra</a:t>
            </a:r>
            <a:r>
              <a:rPr lang="cs-CZ" sz="1600" dirty="0">
                <a:solidFill>
                  <a:prstClr val="black"/>
                </a:solidFill>
              </a:rPr>
              <a:t>, výzvy č. </a:t>
            </a:r>
            <a:r>
              <a:rPr lang="cs-CZ" sz="1600" dirty="0" smtClean="0">
                <a:solidFill>
                  <a:prstClr val="black"/>
                </a:solidFill>
              </a:rPr>
              <a:t>74/75, </a:t>
            </a:r>
            <a:r>
              <a:rPr lang="cs-CZ" sz="1600" dirty="0">
                <a:solidFill>
                  <a:prstClr val="black"/>
                </a:solidFill>
              </a:rPr>
              <a:t>datum vyhlášení </a:t>
            </a:r>
            <a:r>
              <a:rPr lang="cs-CZ" sz="1600" dirty="0" smtClean="0">
                <a:solidFill>
                  <a:prstClr val="black"/>
                </a:solidFill>
              </a:rPr>
              <a:t>2/2017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</a:rPr>
              <a:t>Rozvoj </a:t>
            </a:r>
            <a:r>
              <a:rPr lang="cs-CZ" sz="1600" dirty="0">
                <a:solidFill>
                  <a:prstClr val="black"/>
                </a:solidFill>
              </a:rPr>
              <a:t>sociálních služeb, výzvy č. </a:t>
            </a:r>
            <a:r>
              <a:rPr lang="cs-CZ" sz="1600" dirty="0" smtClean="0">
                <a:solidFill>
                  <a:prstClr val="black"/>
                </a:solidFill>
              </a:rPr>
              <a:t>77/78, </a:t>
            </a:r>
            <a:r>
              <a:rPr lang="cs-CZ" sz="1600" dirty="0">
                <a:solidFill>
                  <a:prstClr val="black"/>
                </a:solidFill>
              </a:rPr>
              <a:t>datum vyhlášení </a:t>
            </a:r>
            <a:r>
              <a:rPr lang="cs-CZ" sz="1600" dirty="0" smtClean="0">
                <a:solidFill>
                  <a:prstClr val="black"/>
                </a:solidFill>
              </a:rPr>
              <a:t>3/2017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/>
                </a:solidFill>
              </a:rPr>
              <a:t>Sociální bydlení, výzvy č. </a:t>
            </a:r>
            <a:r>
              <a:rPr lang="cs-CZ" sz="1600" dirty="0" smtClean="0">
                <a:solidFill>
                  <a:prstClr val="black"/>
                </a:solidFill>
              </a:rPr>
              <a:t>80/81, </a:t>
            </a:r>
            <a:r>
              <a:rPr lang="cs-CZ" sz="1600" dirty="0">
                <a:solidFill>
                  <a:prstClr val="black"/>
                </a:solidFill>
              </a:rPr>
              <a:t>datum vyhlášení </a:t>
            </a:r>
            <a:r>
              <a:rPr lang="cs-CZ" sz="1600" dirty="0" smtClean="0">
                <a:solidFill>
                  <a:prstClr val="black"/>
                </a:solidFill>
              </a:rPr>
              <a:t>4/2017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/>
                </a:solidFill>
              </a:rPr>
              <a:t>Polyfunkční komunitní centra, </a:t>
            </a:r>
            <a:r>
              <a:rPr lang="cs-CZ" sz="1600" dirty="0" smtClean="0">
                <a:solidFill>
                  <a:prstClr val="black"/>
                </a:solidFill>
              </a:rPr>
              <a:t>výzva č. 82, </a:t>
            </a:r>
            <a:r>
              <a:rPr lang="cs-CZ" sz="1600" dirty="0">
                <a:solidFill>
                  <a:prstClr val="black"/>
                </a:solidFill>
              </a:rPr>
              <a:t>datum vyhlášení </a:t>
            </a:r>
            <a:r>
              <a:rPr lang="cs-CZ" sz="1600" dirty="0" smtClean="0">
                <a:solidFill>
                  <a:prstClr val="black"/>
                </a:solidFill>
              </a:rPr>
              <a:t>4/2017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Harmonogram výzev</a:t>
            </a:r>
            <a:r>
              <a:rPr lang="cs-CZ" sz="1600" dirty="0">
                <a:solidFill>
                  <a:prstClr val="black"/>
                </a:solidFill>
              </a:rPr>
              <a:t>: </a:t>
            </a:r>
            <a:r>
              <a:rPr lang="cs-CZ" sz="16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prstClr val="black"/>
                </a:solidFill>
                <a:hlinkClick r:id="rId2"/>
              </a:rPr>
              <a:t>www.dotaceeu.cz/cs/Microsites/IROP/Dokumenty</a:t>
            </a:r>
            <a:endParaRPr lang="cs-CZ" sz="1600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/>
          </a:p>
          <a:p>
            <a:pPr marL="0" lvl="1" indent="0" algn="just">
              <a:buNone/>
            </a:pPr>
            <a:endParaRPr lang="cs-CZ" sz="1800" dirty="0" smtClean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 algn="just">
              <a:buNone/>
            </a:pPr>
            <a:endParaRPr lang="cs-CZ" sz="18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4F81BD"/>
                </a:solidFill>
              </a:rPr>
              <a:t/>
            </a:r>
            <a:br>
              <a:rPr lang="cs-CZ" sz="2400" dirty="0" smtClean="0">
                <a:solidFill>
                  <a:srgbClr val="4F81BD"/>
                </a:solidFill>
              </a:rPr>
            </a:br>
            <a:r>
              <a:rPr lang="cs-CZ" sz="2400" dirty="0" smtClean="0">
                <a:solidFill>
                  <a:srgbClr val="4F81BD"/>
                </a:solidFill>
              </a:rPr>
              <a:t>Výzvy </a:t>
            </a:r>
            <a:r>
              <a:rPr lang="cs-CZ" sz="2400" dirty="0">
                <a:solidFill>
                  <a:srgbClr val="4F81BD"/>
                </a:solidFill>
              </a:rPr>
              <a:t>IROP SC </a:t>
            </a:r>
            <a:r>
              <a:rPr lang="cs-CZ" sz="2400" dirty="0" smtClean="0">
                <a:solidFill>
                  <a:srgbClr val="4F81BD"/>
                </a:solidFill>
              </a:rPr>
              <a:t>2.1</a:t>
            </a:r>
            <a:br>
              <a:rPr lang="cs-CZ" sz="2400" dirty="0" smtClean="0">
                <a:solidFill>
                  <a:srgbClr val="4F81BD"/>
                </a:solidFill>
              </a:rPr>
            </a:br>
            <a:r>
              <a:rPr lang="cs-CZ" sz="2400" dirty="0" smtClean="0">
                <a:solidFill>
                  <a:srgbClr val="4F81BD"/>
                </a:solidFill>
              </a:rPr>
              <a:t>Integrované nástroje</a:t>
            </a:r>
            <a:br>
              <a:rPr lang="cs-CZ" sz="2400" dirty="0" smtClean="0">
                <a:solidFill>
                  <a:srgbClr val="4F81BD"/>
                </a:solidFill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b="1" dirty="0" smtClean="0"/>
              <a:t>Harmonogram výzev pro aktivity SC 2.1 v CLLD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 smtClean="0"/>
              <a:t>Výzva č. 62 Komunitně </a:t>
            </a:r>
            <a:r>
              <a:rPr lang="cs-CZ" sz="1800" dirty="0"/>
              <a:t>vedený místní rozvoj - sociální </a:t>
            </a:r>
            <a:r>
              <a:rPr lang="cs-CZ" sz="1800" dirty="0" smtClean="0"/>
              <a:t>infrastruktura</a:t>
            </a:r>
          </a:p>
          <a:p>
            <a:pPr marL="0" indent="0" algn="just">
              <a:buNone/>
            </a:pPr>
            <a:r>
              <a:rPr lang="cs-CZ" sz="1800" dirty="0" smtClean="0"/>
              <a:t>	Datum vyhlášení: 10/2016, průběžná výzva</a:t>
            </a:r>
          </a:p>
          <a:p>
            <a:pPr marL="0" indent="0" algn="just">
              <a:buNone/>
            </a:pPr>
            <a:endParaRPr lang="cs-CZ" sz="1800" dirty="0"/>
          </a:p>
          <a:p>
            <a:pPr marL="0" lvl="0" indent="0" algn="just">
              <a:buNone/>
            </a:pPr>
            <a:r>
              <a:rPr lang="cs-CZ" sz="1800" b="1" dirty="0">
                <a:solidFill>
                  <a:prstClr val="black"/>
                </a:solidFill>
              </a:rPr>
              <a:t>Harmonogram výzev pro aktivity SC 2.1 v </a:t>
            </a:r>
            <a:r>
              <a:rPr lang="cs-CZ" sz="1800" b="1" dirty="0" smtClean="0">
                <a:solidFill>
                  <a:prstClr val="black"/>
                </a:solidFill>
              </a:rPr>
              <a:t>ITI a IPRÚ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prstClr val="black"/>
                </a:solidFill>
              </a:rPr>
              <a:t>Výzva č. 58 </a:t>
            </a:r>
            <a:r>
              <a:rPr lang="cs-CZ" sz="1800" dirty="0">
                <a:solidFill>
                  <a:prstClr val="black"/>
                </a:solidFill>
              </a:rPr>
              <a:t>Sociální infrastruktura (</a:t>
            </a:r>
            <a:r>
              <a:rPr lang="cs-CZ" sz="1800" dirty="0" smtClean="0">
                <a:solidFill>
                  <a:prstClr val="black"/>
                </a:solidFill>
              </a:rPr>
              <a:t>ITI), </a:t>
            </a:r>
            <a:r>
              <a:rPr lang="cs-CZ" sz="1800" dirty="0" smtClean="0">
                <a:solidFill>
                  <a:prstClr val="black"/>
                </a:solidFill>
              </a:rPr>
              <a:t>10/2016</a:t>
            </a:r>
            <a:r>
              <a:rPr lang="cs-CZ" sz="1800" dirty="0" smtClean="0">
                <a:solidFill>
                  <a:prstClr val="black"/>
                </a:solidFill>
              </a:rPr>
              <a:t>, průběžná výzva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prstClr val="black"/>
                </a:solidFill>
              </a:rPr>
              <a:t>Výzva č. 59  </a:t>
            </a:r>
            <a:r>
              <a:rPr lang="cs-CZ" sz="1800" dirty="0">
                <a:solidFill>
                  <a:prstClr val="black"/>
                </a:solidFill>
              </a:rPr>
              <a:t>Sociální infrastruktura (IPRÚ</a:t>
            </a:r>
            <a:r>
              <a:rPr lang="cs-CZ" sz="1800" smtClean="0">
                <a:solidFill>
                  <a:prstClr val="black"/>
                </a:solidFill>
              </a:rPr>
              <a:t>), </a:t>
            </a:r>
            <a:r>
              <a:rPr lang="cs-CZ" sz="1800" smtClean="0">
                <a:solidFill>
                  <a:prstClr val="black"/>
                </a:solidFill>
              </a:rPr>
              <a:t>10/2016</a:t>
            </a:r>
            <a:r>
              <a:rPr lang="cs-CZ" sz="1800" dirty="0" smtClean="0">
                <a:solidFill>
                  <a:prstClr val="black"/>
                </a:solidFill>
              </a:rPr>
              <a:t>, průběžná výzva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cs-CZ" sz="1800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400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DĚKUJEME </a:t>
            </a:r>
            <a:r>
              <a:rPr lang="cs-CZ" sz="4400" dirty="0">
                <a:solidFill>
                  <a:srgbClr val="000000"/>
                </a:solidFill>
                <a:latin typeface="Myriad Pro Black"/>
                <a:cs typeface="Myriad Pro Black"/>
              </a:rPr>
              <a:t>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sz="2800" b="1" dirty="0" smtClean="0">
                <a:solidFill>
                  <a:srgbClr val="000000"/>
                </a:solidFill>
                <a:cs typeface="Myriad Pro"/>
              </a:rPr>
              <a:t>Mgr. Martina Fišerová</a:t>
            </a: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000000"/>
                </a:solidFill>
                <a:cs typeface="Myriad Pro"/>
              </a:rPr>
              <a:t>Mgr. Jakub Horáček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2600" dirty="0">
                <a:solidFill>
                  <a:srgbClr val="000000"/>
                </a:solidFill>
                <a:cs typeface="Myriad Pro"/>
              </a:rPr>
            </a:br>
            <a:r>
              <a:rPr lang="cs-CZ" sz="2600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sz="2600" dirty="0" smtClean="0">
                <a:solidFill>
                  <a:srgbClr val="000000"/>
                </a:solidFill>
                <a:cs typeface="Myriad Pro"/>
              </a:rPr>
              <a:t>Odbor řízení operačních programů</a:t>
            </a:r>
            <a:br>
              <a:rPr lang="cs-CZ" sz="2600" dirty="0" smtClean="0">
                <a:solidFill>
                  <a:srgbClr val="000000"/>
                </a:solidFill>
                <a:cs typeface="Myriad Pro"/>
              </a:rPr>
            </a:br>
            <a:r>
              <a:rPr lang="cs-CZ" sz="2600" dirty="0" smtClean="0">
                <a:solidFill>
                  <a:srgbClr val="000000"/>
                </a:solidFill>
                <a:cs typeface="Myriad Pro"/>
              </a:rPr>
              <a:t>E-mail: </a:t>
            </a:r>
            <a:r>
              <a:rPr lang="cs-CZ" sz="2600" dirty="0" smtClean="0"/>
              <a:t>jakub.horacek@mmr.cz</a:t>
            </a:r>
            <a:r>
              <a:rPr lang="cs-CZ" sz="2600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sz="2600" dirty="0" smtClean="0">
                <a:solidFill>
                  <a:srgbClr val="000000"/>
                </a:solidFill>
                <a:cs typeface="Myriad Pro"/>
              </a:rPr>
            </a:br>
            <a:endParaRPr lang="cs-CZ" sz="2600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000000"/>
                </a:solidFill>
                <a:cs typeface="Myriad Pro"/>
              </a:rPr>
              <a:t>Konzultační </a:t>
            </a:r>
            <a:r>
              <a:rPr lang="pl-PL" sz="2600" b="1" dirty="0">
                <a:solidFill>
                  <a:srgbClr val="000000"/>
                </a:solidFill>
                <a:cs typeface="Myriad Pro"/>
              </a:rPr>
              <a:t>servis</a:t>
            </a:r>
          </a:p>
          <a:p>
            <a:pPr marL="0" indent="0" algn="ctr">
              <a:buNone/>
            </a:pPr>
            <a:r>
              <a:rPr lang="cs-CZ" sz="2600" dirty="0"/>
              <a:t>Centrum pro regionální rozvoj České republiky </a:t>
            </a:r>
            <a:endParaRPr lang="cs-CZ" sz="2600" dirty="0" smtClean="0"/>
          </a:p>
          <a:p>
            <a:pPr marL="0" indent="0" algn="ctr">
              <a:buNone/>
            </a:pPr>
            <a:r>
              <a:rPr lang="cs-CZ" sz="2600" dirty="0" smtClean="0"/>
              <a:t>– </a:t>
            </a:r>
            <a:r>
              <a:rPr lang="cs-CZ" sz="2600" dirty="0"/>
              <a:t>krajská oddělení:</a:t>
            </a:r>
            <a:br>
              <a:rPr lang="cs-CZ" sz="2600" dirty="0"/>
            </a:br>
            <a:r>
              <a:rPr lang="cs-CZ" sz="2600" u="sng" dirty="0">
                <a:hlinkClick r:id="rId2"/>
              </a:rPr>
              <a:t>http://www.crr.cz/cs/crr/kontakty-irop</a:t>
            </a:r>
            <a:endParaRPr lang="cs-CZ" sz="2600" u="sng" dirty="0"/>
          </a:p>
          <a:p>
            <a:pPr marL="0" indent="0" algn="ctr">
              <a:spcBef>
                <a:spcPts val="1080"/>
              </a:spcBef>
              <a:buNone/>
            </a:pPr>
            <a:r>
              <a:rPr lang="cs-CZ" sz="2600" b="1" u="sng" dirty="0" smtClean="0">
                <a:hlinkClick r:id="rId3"/>
              </a:rPr>
              <a:t>http</a:t>
            </a:r>
            <a:r>
              <a:rPr lang="cs-CZ" sz="2600" b="1" u="sng" dirty="0">
                <a:hlinkClick r:id="rId3"/>
              </a:rPr>
              <a:t>://www.dotaceEu.cz/irop</a:t>
            </a:r>
            <a:endParaRPr lang="pl-PL" sz="2600" b="1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7504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solidFill>
                  <a:prstClr val="black"/>
                </a:solidFill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solidFill>
                  <a:prstClr val="black"/>
                </a:solidFill>
                <a:cs typeface="Arial" charset="0"/>
              </a:rPr>
              <a:t>(závazná pro všechny specifické cíle a výzvy)</a:t>
            </a:r>
            <a:endParaRPr lang="cs-CZ" sz="2400" i="1" u="sng" dirty="0" smtClean="0">
              <a:solidFill>
                <a:prstClr val="black"/>
              </a:solidFill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dirty="0" smtClean="0">
                <a:solidFill>
                  <a:prstClr val="black"/>
                </a:solidFill>
                <a:hlinkClick r:id="rId4"/>
              </a:rPr>
              <a:t>www.dotaceEU.cz/IROP</a:t>
            </a:r>
            <a:endParaRPr lang="cs-CZ" sz="24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/>
              <a:buNone/>
              <a:defRPr/>
            </a:pPr>
            <a:endParaRPr lang="cs-CZ" sz="2400" dirty="0" smtClean="0">
              <a:solidFill>
                <a:prstClr val="black"/>
              </a:solidFill>
            </a:endParaRP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solidFill>
                  <a:prstClr val="black"/>
                </a:solidFill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solidFill>
                  <a:prstClr val="black"/>
                </a:solidFill>
                <a:cs typeface="Arial" charset="0"/>
              </a:rPr>
              <a:t>(pro každou výzvu samostatný dokument)</a:t>
            </a:r>
            <a:r>
              <a:rPr lang="cs-CZ" sz="2400" i="1" u="sng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dirty="0" smtClean="0">
                <a:solidFill>
                  <a:prstClr val="black"/>
                </a:solidFill>
                <a:cs typeface="Arial" charset="0"/>
                <a:hlinkClick r:id="rId4"/>
              </a:rPr>
              <a:t>www.dotaceEU.cz/IROP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1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930672"/>
              </p:ext>
            </p:extLst>
          </p:nvPr>
        </p:nvGraphicFramePr>
        <p:xfrm>
          <a:off x="457200" y="1061048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Myriad Pro"/>
                        </a:rPr>
                        <a:t>Kapitoly</a:t>
                      </a:r>
                      <a:r>
                        <a:rPr lang="cs-CZ" baseline="0" dirty="0" smtClean="0">
                          <a:latin typeface="Myriad Pro"/>
                        </a:rPr>
                        <a:t> Obecných pravidel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Vyhlášení výzvy a předkládání žádostí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Publicita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Hodnocení a výběr projektů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Sankce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Příprava</a:t>
                      </a:r>
                      <a:r>
                        <a:rPr lang="cs-CZ" baseline="0" dirty="0" smtClean="0">
                          <a:latin typeface="Myriad Pro"/>
                        </a:rPr>
                        <a:t> a realizace projektu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Monitorování projektů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Investiční</a:t>
                      </a:r>
                      <a:r>
                        <a:rPr lang="cs-CZ" baseline="0" dirty="0" smtClean="0">
                          <a:latin typeface="Myriad Pro"/>
                        </a:rPr>
                        <a:t> plánování  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Indikátory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Dodatečné stavební práce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Změny v projektu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Myriad Pro"/>
                        </a:rPr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Nesrovnalosti,</a:t>
                      </a:r>
                      <a:r>
                        <a:rPr lang="cs-CZ" baseline="0" dirty="0" smtClean="0">
                          <a:latin typeface="Myriad Pro"/>
                        </a:rPr>
                        <a:t> porušení rozpočtové kázně, porušení právního aktu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Veřejná podpora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Financování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Účetnictví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Příjmy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Způsobilé výdaje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Udržitelnost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Přenesená daňová povinnost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Námitky a stížnosti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Archivace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Kontroly a audity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Vazba</a:t>
                      </a:r>
                      <a:r>
                        <a:rPr lang="cs-CZ" baseline="0" dirty="0" smtClean="0">
                          <a:latin typeface="Myriad Pro"/>
                        </a:rPr>
                        <a:t> na integrované nástroje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Myriad Pro"/>
                        </a:rPr>
                        <a:t>Právní a metodický rámec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676" y="1224910"/>
            <a:ext cx="8382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2.1 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Zvýšení kvality a dostupnosti služeb vedoucí k sociální inkluzi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2.2 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000" dirty="0">
                <a:solidFill>
                  <a:prstClr val="black"/>
                </a:solidFill>
                <a:latin typeface="Myriad Pro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2.3 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000" dirty="0">
                <a:solidFill>
                  <a:prstClr val="black"/>
                </a:solidFill>
                <a:latin typeface="Myriad Pro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2.4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Zvýšení kvality a dostupnosti infrastruktury pro vzdělávání 	a celoživotní učení</a:t>
            </a:r>
          </a:p>
          <a:p>
            <a:pPr algn="just">
              <a:spcBef>
                <a:spcPts val="1800"/>
              </a:spcBef>
              <a:tabLst>
                <a:tab pos="893763" algn="l"/>
              </a:tabLst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2.5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Snížení energetické náročnosti v sektoru bydlení</a:t>
            </a:r>
            <a:endParaRPr lang="cs-CZ" sz="20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2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70C0"/>
                </a:solidFill>
              </a:rPr>
              <a:t>SPECIFICKÝ CÍL 2.1: Zvýšení kvality a dostupnosti služeb vedoucí k sociální inkluzi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b="1" dirty="0"/>
              <a:t>Cíl</a:t>
            </a:r>
            <a:r>
              <a:rPr lang="cs-CZ" sz="2200" b="1" dirty="0" smtClean="0"/>
              <a:t>: </a:t>
            </a:r>
            <a:r>
              <a:rPr lang="cs-CZ" sz="2000" dirty="0" smtClean="0"/>
              <a:t>dobudovat </a:t>
            </a:r>
            <a:r>
              <a:rPr lang="cs-CZ" sz="2000" dirty="0"/>
              <a:t>infrastrukturu pro poskytování sociálních služeb </a:t>
            </a:r>
            <a:r>
              <a:rPr lang="cs-CZ" sz="2000" dirty="0" smtClean="0"/>
              <a:t>a doprovodných </a:t>
            </a:r>
            <a:r>
              <a:rPr lang="cs-CZ" sz="2000" dirty="0"/>
              <a:t>programů. Podpora bude směřovat ke službám terénního a ambulantního charakteru, k </a:t>
            </a:r>
            <a:r>
              <a:rPr lang="cs-CZ" sz="2000" dirty="0" err="1"/>
              <a:t>deinstitucionalizaci</a:t>
            </a:r>
            <a:r>
              <a:rPr lang="cs-CZ" sz="2000" dirty="0"/>
              <a:t> a ke službám pobytového charakteru, které odpovídají současným principům sociálního začleňování. Podpořeny budou i služby primární prevence, které mají komunitní </a:t>
            </a:r>
            <a:r>
              <a:rPr lang="cs-CZ" sz="2000" dirty="0" smtClean="0"/>
              <a:t>charakter</a:t>
            </a:r>
            <a:r>
              <a:rPr lang="cs-CZ" sz="1800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b="1" dirty="0"/>
              <a:t>Alokace: </a:t>
            </a:r>
            <a:r>
              <a:rPr lang="cs-CZ" sz="2200" dirty="0" smtClean="0"/>
              <a:t>338 mil. EUR (EFRR) - cca 9 925 tis. Kč</a:t>
            </a:r>
            <a:endParaRPr lang="cs-CZ" sz="22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70C0"/>
                </a:solidFill>
              </a:rPr>
              <a:t>SPECIFICKÝ CÍL 2.1: Zvýšení kvality a dostupnosti služeb vedoucí k sociální inkluzi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b="1" dirty="0" smtClean="0"/>
              <a:t>Podporované aktivity:</a:t>
            </a:r>
          </a:p>
          <a:p>
            <a:pPr algn="just"/>
            <a:endParaRPr lang="cs-CZ" sz="2400" dirty="0" smtClean="0"/>
          </a:p>
          <a:p>
            <a:pPr marL="711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einstitucionalizace </a:t>
            </a:r>
            <a:r>
              <a:rPr lang="cs-CZ" sz="2000" dirty="0"/>
              <a:t>sociálních služeb za účelem sociálního začleňování a zvýšení uplatnitelnosti na trhu </a:t>
            </a:r>
            <a:r>
              <a:rPr lang="cs-CZ" sz="2000" dirty="0" smtClean="0"/>
              <a:t>práce,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000" dirty="0"/>
              <a:t>i</a:t>
            </a:r>
            <a:r>
              <a:rPr lang="cs-CZ" sz="2000" dirty="0" smtClean="0"/>
              <a:t>nfrastruktura pro </a:t>
            </a:r>
            <a:r>
              <a:rPr lang="cs-CZ" sz="2000" dirty="0"/>
              <a:t>dostupnost a rozvoj sociální </a:t>
            </a:r>
            <a:r>
              <a:rPr lang="cs-CZ" sz="2000" dirty="0" smtClean="0"/>
              <a:t>služby,</a:t>
            </a:r>
          </a:p>
          <a:p>
            <a:pPr marL="711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sociální bydlení,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odpora </a:t>
            </a:r>
            <a:r>
              <a:rPr lang="cs-CZ" sz="2000" dirty="0"/>
              <a:t>rozvoje infrastruktury komunitních </a:t>
            </a:r>
            <a:r>
              <a:rPr lang="cs-CZ" sz="2000" dirty="0" smtClean="0"/>
              <a:t>center.</a:t>
            </a:r>
            <a:endParaRPr lang="cs-CZ" sz="20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Kontakty a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200" b="1" dirty="0" smtClean="0"/>
              <a:t>Centrum pro regionální rozvoj České republiky:</a:t>
            </a:r>
          </a:p>
          <a:p>
            <a:pPr marL="711200">
              <a:spcAft>
                <a:spcPts val="600"/>
              </a:spcAft>
            </a:pPr>
            <a:r>
              <a:rPr lang="cs-CZ" sz="2200" dirty="0" smtClean="0"/>
              <a:t>Krajská oddělení Centra pro regionální rozvoj České republiky</a:t>
            </a:r>
            <a:endParaRPr lang="cs-CZ" sz="2200" dirty="0">
              <a:solidFill>
                <a:srgbClr val="FF0000"/>
              </a:solidFill>
            </a:endParaRPr>
          </a:p>
          <a:p>
            <a:pPr marL="711200">
              <a:spcAft>
                <a:spcPts val="600"/>
              </a:spcAft>
            </a:pPr>
            <a:r>
              <a:rPr lang="cs-CZ" sz="2200" dirty="0" smtClean="0"/>
              <a:t>Aktuální kontakty jsou k dispozici na webových stránkách</a:t>
            </a:r>
            <a:endParaRPr lang="cs-CZ" sz="2200" dirty="0"/>
          </a:p>
          <a:p>
            <a:pPr marL="711200">
              <a:spcAft>
                <a:spcPts val="600"/>
              </a:spcAft>
            </a:pPr>
            <a:r>
              <a:rPr lang="cs-CZ" sz="2200" dirty="0" smtClean="0">
                <a:hlinkClick r:id="rId2"/>
              </a:rPr>
              <a:t>http://www.crr.cz/cs/kontakty/kontakty-irop</a:t>
            </a:r>
            <a:endParaRPr lang="cs-CZ" sz="2200" dirty="0" smtClean="0"/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cs-CZ" sz="2200" b="1" dirty="0" smtClean="0"/>
              <a:t>Výzvy </a:t>
            </a:r>
            <a:r>
              <a:rPr lang="cs-CZ" sz="2200" b="1" dirty="0"/>
              <a:t>k předkládání žádostí o </a:t>
            </a:r>
            <a:r>
              <a:rPr lang="cs-CZ" sz="2200" b="1" dirty="0" smtClean="0"/>
              <a:t>podporu:</a:t>
            </a:r>
            <a:endParaRPr lang="cs-CZ" sz="2200" b="1" dirty="0"/>
          </a:p>
          <a:p>
            <a:pPr marL="711200"/>
            <a:r>
              <a:rPr lang="cs-CZ" sz="2200" dirty="0" smtClean="0">
                <a:hlinkClick r:id="rId3"/>
              </a:rPr>
              <a:t>http://dotaceeu.cz/cs/microsites/irop/vyzvy</a:t>
            </a:r>
            <a:endParaRPr lang="cs-CZ" sz="22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1870</Words>
  <Application>Microsoft Office PowerPoint</Application>
  <PresentationFormat>Předvádění na obrazovce (4:3)</PresentationFormat>
  <Paragraphs>367</Paragraphs>
  <Slides>35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MotivIROP</vt:lpstr>
      <vt:lpstr>    Seminář pro žadatele  výzvy č. 38 a č. 39 IROP Rozvoj infrastruktury komunitních center  (v sociálně vyloučených lokalitách)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SPECIFICKÝ CÍL 2.1: Zvýšení kvality a dostupnosti služeb vedoucí k sociální inkluzi</vt:lpstr>
      <vt:lpstr>SPECIFICKÝ CÍL 2.1: Zvýšení kvality a dostupnosti služeb vedoucí k sociální inkluzi</vt:lpstr>
      <vt:lpstr>Kontakty a informace</vt:lpstr>
      <vt:lpstr>upozornění pro žadatele</vt:lpstr>
      <vt:lpstr>upozornění pro žadatele</vt:lpstr>
      <vt:lpstr>  38./39. výzva IROP – Rozvoj infrastruktury komunitních center   </vt:lpstr>
      <vt:lpstr>Prezentace aplikace PowerPoint</vt:lpstr>
      <vt:lpstr>SPECIFICKÝ CÍL 2.1: Zvýšení kvality a dostupnosti služeb vedoucí k sociální inkluzi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38./39. výzva IROP – Rozvoj infrastruktury komunitních center</vt:lpstr>
      <vt:lpstr>Výzvy IROP SC 2.1 Individuální projekty</vt:lpstr>
      <vt:lpstr> Výzvy IROP SC 2.1 Integrované nástroje 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uzivatel</cp:lastModifiedBy>
  <cp:revision>266</cp:revision>
  <cp:lastPrinted>2015-01-29T12:55:59Z</cp:lastPrinted>
  <dcterms:created xsi:type="dcterms:W3CDTF">2014-10-03T06:20:14Z</dcterms:created>
  <dcterms:modified xsi:type="dcterms:W3CDTF">2016-07-29T06:14:47Z</dcterms:modified>
</cp:coreProperties>
</file>