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35"/>
  </p:notesMasterIdLst>
  <p:handoutMasterIdLst>
    <p:handoutMasterId r:id="rId36"/>
  </p:handoutMasterIdLst>
  <p:sldIdLst>
    <p:sldId id="284" r:id="rId2"/>
    <p:sldId id="286" r:id="rId3"/>
    <p:sldId id="285" r:id="rId4"/>
    <p:sldId id="265" r:id="rId5"/>
    <p:sldId id="264" r:id="rId6"/>
    <p:sldId id="266"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274" r:id="rId27"/>
    <p:sldId id="276" r:id="rId28"/>
    <p:sldId id="278" r:id="rId29"/>
    <p:sldId id="279" r:id="rId30"/>
    <p:sldId id="282" r:id="rId31"/>
    <p:sldId id="280" r:id="rId32"/>
    <p:sldId id="281" r:id="rId33"/>
    <p:sldId id="262"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5FA4E5"/>
    <a:srgbClr val="005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660"/>
  </p:normalViewPr>
  <p:slideViewPr>
    <p:cSldViewPr snapToGrid="0" snapToObjects="1">
      <p:cViewPr>
        <p:scale>
          <a:sx n="70" d="100"/>
          <a:sy n="70" d="100"/>
        </p:scale>
        <p:origin x="-1350" y="-180"/>
      </p:cViewPr>
      <p:guideLst>
        <p:guide orient="horz" pos="3382"/>
        <p:guide pos="487"/>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4D319-7988-0C47-A5AD-1F558D33A394}" type="datetimeFigureOut">
              <a:rPr lang="en-US" smtClean="0"/>
              <a:pPr/>
              <a:t>3/1/2016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DD4C1-CE3B-8245-AB32-946652F98E9B}" type="datetimeFigureOut">
              <a:rPr lang="en-US" smtClean="0"/>
              <a:pPr/>
              <a:t>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taceeu.cz/"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mailto:setek@crr.c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dirty="0" smtClean="0"/>
              <a:t>Příjem a hodnocení žádostí </a:t>
            </a:r>
            <a:br>
              <a:rPr lang="cs-CZ" dirty="0" smtClean="0"/>
            </a:br>
            <a:r>
              <a:rPr lang="cs-CZ" dirty="0" smtClean="0"/>
              <a:t>o podporu</a:t>
            </a:r>
            <a:endParaRPr lang="en-US" dirty="0"/>
          </a:p>
        </p:txBody>
      </p:sp>
      <p:sp>
        <p:nvSpPr>
          <p:cNvPr id="3" name="Subtitle 2"/>
          <p:cNvSpPr>
            <a:spLocks noGrp="1"/>
          </p:cNvSpPr>
          <p:nvPr>
            <p:ph type="subTitle" idx="1"/>
          </p:nvPr>
        </p:nvSpPr>
        <p:spPr/>
        <p:txBody>
          <a:bodyPr/>
          <a:lstStyle/>
          <a:p>
            <a:r>
              <a:rPr lang="cs-CZ" dirty="0" smtClean="0"/>
              <a:t>Ing. Josef Šetek</a:t>
            </a:r>
            <a:endParaRPr lang="en-US" dirty="0"/>
          </a:p>
        </p:txBody>
      </p:sp>
      <p:sp>
        <p:nvSpPr>
          <p:cNvPr id="4" name="Text Placeholder 3"/>
          <p:cNvSpPr>
            <a:spLocks noGrp="1"/>
          </p:cNvSpPr>
          <p:nvPr>
            <p:ph type="body" sz="quarter" idx="11"/>
          </p:nvPr>
        </p:nvSpPr>
        <p:spPr>
          <a:xfrm>
            <a:off x="685801" y="3309620"/>
            <a:ext cx="7772400" cy="1452562"/>
          </a:xfrm>
        </p:spPr>
        <p:txBody>
          <a:bodyPr/>
          <a:lstStyle/>
          <a:p>
            <a:r>
              <a:rPr lang="cs-CZ" dirty="0" smtClean="0"/>
              <a:t>Seminář pro SC </a:t>
            </a:r>
            <a:r>
              <a:rPr lang="cs-CZ" dirty="0"/>
              <a:t>3.2 </a:t>
            </a:r>
            <a:r>
              <a:rPr lang="cs-CZ" dirty="0" smtClean="0"/>
              <a:t>ZVYŠOVÁNÍ EFEKTIVITY A TRANSPARENTNOSTI VEŘEJNÉ SPRÁVY PROSTŘEDNICTVÍM ROZVOJE VYUŽITÍ A KVALITY SYSTÉMŮ IKT</a:t>
            </a:r>
          </a:p>
          <a:p>
            <a:r>
              <a:rPr lang="cs-CZ" dirty="0">
                <a:latin typeface="Calibri" panose="020F0502020204030204" pitchFamily="34" charset="0"/>
              </a:rPr>
              <a:t>Průběžná výzva č. </a:t>
            </a:r>
            <a:r>
              <a:rPr lang="cs-CZ" dirty="0" smtClean="0">
                <a:latin typeface="Calibri" panose="020F0502020204030204" pitchFamily="34" charset="0"/>
              </a:rPr>
              <a:t>23 </a:t>
            </a:r>
            <a:r>
              <a:rPr lang="cs-CZ" b="1" dirty="0">
                <a:latin typeface="Calibri" panose="020F0502020204030204" pitchFamily="34" charset="0"/>
              </a:rPr>
              <a:t>Specifické informační a komunikační systémy a infrastruktura I.</a:t>
            </a:r>
            <a:endParaRPr lang="en-US" b="1" dirty="0">
              <a:latin typeface="Calibri" panose="020F0502020204030204" pitchFamily="34" charset="0"/>
            </a:endParaRPr>
          </a:p>
        </p:txBody>
      </p:sp>
      <p:sp>
        <p:nvSpPr>
          <p:cNvPr id="5" name="Text Placeholder 4"/>
          <p:cNvSpPr>
            <a:spLocks noGrp="1"/>
          </p:cNvSpPr>
          <p:nvPr>
            <p:ph type="body" sz="quarter" idx="12"/>
          </p:nvPr>
        </p:nvSpPr>
        <p:spPr/>
        <p:txBody>
          <a:bodyPr/>
          <a:lstStyle/>
          <a:p>
            <a:r>
              <a:rPr lang="cs-CZ" dirty="0" smtClean="0"/>
              <a:t>2. 3. </a:t>
            </a:r>
            <a:r>
              <a:rPr lang="cs-CZ" dirty="0"/>
              <a:t>2016</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5986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45952"/>
            <a:ext cx="8229600" cy="822642"/>
          </a:xfrm>
        </p:spPr>
        <p:txBody>
          <a:bodyPr/>
          <a:lstStyle/>
          <a:p>
            <a:pPr algn="ctr"/>
            <a:r>
              <a:rPr lang="cs-CZ" dirty="0"/>
              <a:t>Obecná kritéria přijatelnosti</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532632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306874"/>
            <a:ext cx="8229600" cy="4819290"/>
          </a:xfrm>
        </p:spPr>
        <p:txBody>
          <a:bodyPr>
            <a:normAutofit fontScale="47500" lnSpcReduction="20000"/>
          </a:bodyPr>
          <a:lstStyle/>
          <a:p>
            <a:pPr marL="0" lvl="1" indent="-187325" algn="just"/>
            <a:r>
              <a:rPr lang="cs-CZ" sz="3600" dirty="0" smtClean="0"/>
              <a:t>Projekt je svým zaměřením v souladu s cíli a podporovanými aktivitami výzvy</a:t>
            </a:r>
          </a:p>
          <a:p>
            <a:pPr marL="0" lvl="2" indent="0" algn="just">
              <a:lnSpc>
                <a:spcPct val="120000"/>
              </a:lnSpc>
              <a:spcBef>
                <a:spcPts val="0"/>
              </a:spcBef>
              <a:buNone/>
            </a:pPr>
            <a:r>
              <a:rPr lang="cs-CZ" sz="2900" b="1" u="sng" dirty="0" smtClean="0"/>
              <a:t>Jsou hlavní aktivity popsané v žádosti o podporu/ studii proveditelnosti v souladu s podporovanými aktivitami dle Specifických pravidel, kap. 2.2? Hlavní podporovanou aktivitou je pořízení nového nebo modernizace informačního systému v následujících oblastech (v rámci jednoho projektu je možné pořídit jeden nebo více informačních systémů):</a:t>
            </a:r>
          </a:p>
          <a:p>
            <a:pPr marL="457200" lvl="2" indent="-457200" algn="just">
              <a:lnSpc>
                <a:spcPct val="120000"/>
              </a:lnSpc>
              <a:spcBef>
                <a:spcPts val="0"/>
              </a:spcBef>
            </a:pPr>
            <a:r>
              <a:rPr lang="cs-CZ" sz="2900" b="1" dirty="0" smtClean="0"/>
              <a:t>Rozvoj</a:t>
            </a:r>
            <a:r>
              <a:rPr lang="cs-CZ" sz="2900" b="1" dirty="0"/>
              <a:t>, modernizace a zvýšení dostupnosti komunikačních a informačních systémů a infrastruktury. </a:t>
            </a:r>
          </a:p>
          <a:p>
            <a:pPr marL="457200" lvl="2" indent="-457200" algn="just">
              <a:lnSpc>
                <a:spcPct val="120000"/>
              </a:lnSpc>
              <a:spcBef>
                <a:spcPts val="0"/>
              </a:spcBef>
            </a:pPr>
            <a:r>
              <a:rPr lang="cs-CZ" sz="2900" b="1" dirty="0" smtClean="0"/>
              <a:t>Budování</a:t>
            </a:r>
            <a:r>
              <a:rPr lang="cs-CZ" sz="2900" b="1" dirty="0"/>
              <a:t>, rozvoj a modernizace národních datových center a komunikační infrastruktury pro nově pořízené nebo modernizované informační systémy. </a:t>
            </a:r>
          </a:p>
          <a:p>
            <a:pPr marL="457200" lvl="2" indent="-457200" algn="just">
              <a:lnSpc>
                <a:spcPct val="120000"/>
              </a:lnSpc>
              <a:spcBef>
                <a:spcPts val="0"/>
              </a:spcBef>
            </a:pPr>
            <a:r>
              <a:rPr lang="cs-CZ" sz="2900" b="1" dirty="0" smtClean="0"/>
              <a:t>Vytváření </a:t>
            </a:r>
            <a:r>
              <a:rPr lang="cs-CZ" sz="2900" b="1" dirty="0"/>
              <a:t>nových informačních systémů v souvislosti s centry sdílených služeb.</a:t>
            </a:r>
          </a:p>
          <a:p>
            <a:pPr marL="457200" lvl="2" indent="-457200" algn="just">
              <a:lnSpc>
                <a:spcPct val="120000"/>
              </a:lnSpc>
              <a:spcBef>
                <a:spcPts val="0"/>
              </a:spcBef>
            </a:pPr>
            <a:r>
              <a:rPr lang="cs-CZ" sz="2900" b="1" dirty="0" smtClean="0"/>
              <a:t>Vytváření </a:t>
            </a:r>
            <a:r>
              <a:rPr lang="cs-CZ" sz="2900" b="1" dirty="0"/>
              <a:t>nových a modernizace stávajících podpůrných informačních systémů, a to v následujících tematických oblastech:</a:t>
            </a:r>
          </a:p>
          <a:p>
            <a:pPr marL="0" lvl="2" indent="0" algn="just">
              <a:lnSpc>
                <a:spcPct val="120000"/>
              </a:lnSpc>
              <a:spcBef>
                <a:spcPts val="0"/>
              </a:spcBef>
              <a:buNone/>
            </a:pPr>
            <a:r>
              <a:rPr lang="cs-CZ" sz="2200" dirty="0"/>
              <a:t>a)	řízení financí (tvorba a čerpání rozpočtu, účetnictví, controlling, objednávky, smlouvy, pohledávky, závazky, řídicí kontrola),</a:t>
            </a:r>
          </a:p>
          <a:p>
            <a:pPr marL="0" lvl="2" indent="0" algn="just">
              <a:lnSpc>
                <a:spcPct val="120000"/>
              </a:lnSpc>
              <a:spcBef>
                <a:spcPts val="0"/>
              </a:spcBef>
              <a:buNone/>
            </a:pPr>
            <a:r>
              <a:rPr lang="cs-CZ" sz="2200" dirty="0"/>
              <a:t>b)	řízení lidských zdrojů (organizace a systemizace, personalistika, mzdy, docházkové systémy, vzdělávání, elektronický spis zaměstnance a bezpapírová personalistika, zaměstnanecký portál),</a:t>
            </a:r>
          </a:p>
          <a:p>
            <a:pPr marL="0" lvl="2" indent="0" algn="just">
              <a:lnSpc>
                <a:spcPct val="120000"/>
              </a:lnSpc>
              <a:spcBef>
                <a:spcPts val="0"/>
              </a:spcBef>
              <a:buNone/>
            </a:pPr>
            <a:r>
              <a:rPr lang="cs-CZ" sz="2200" dirty="0"/>
              <a:t>c)	elektronické spisové služby a další systémy správy dokumentů (oběh a řízení dokumentů, řešení důvěryhodnosti dokumentů dle </a:t>
            </a:r>
            <a:r>
              <a:rPr lang="cs-CZ" sz="2200" dirty="0" err="1"/>
              <a:t>eIDAS</a:t>
            </a:r>
            <a:r>
              <a:rPr lang="cs-CZ" sz="2200" dirty="0"/>
              <a:t>, elektronická skartace, nástroje typu </a:t>
            </a:r>
            <a:r>
              <a:rPr lang="cs-CZ" sz="2200" dirty="0" err="1"/>
              <a:t>workflow</a:t>
            </a:r>
            <a:r>
              <a:rPr lang="cs-CZ" sz="2200" dirty="0"/>
              <a:t>),</a:t>
            </a:r>
          </a:p>
          <a:p>
            <a:pPr marL="0" lvl="2" indent="0" algn="just">
              <a:lnSpc>
                <a:spcPct val="120000"/>
              </a:lnSpc>
              <a:spcBef>
                <a:spcPts val="0"/>
              </a:spcBef>
              <a:buNone/>
            </a:pPr>
            <a:r>
              <a:rPr lang="cs-CZ" sz="2200" dirty="0"/>
              <a:t>d)	řízení vztahů se zákazníky – občany a podnikateli (objednávkové systémy apod.),</a:t>
            </a:r>
          </a:p>
          <a:p>
            <a:pPr marL="0" lvl="2" indent="0" algn="just">
              <a:lnSpc>
                <a:spcPct val="120000"/>
              </a:lnSpc>
              <a:spcBef>
                <a:spcPts val="0"/>
              </a:spcBef>
              <a:buNone/>
            </a:pPr>
            <a:r>
              <a:rPr lang="cs-CZ" sz="2200" dirty="0"/>
              <a:t>e)	evidence a správa majetku movitého i nemovitého a zásob včetně elektronické inventarizace,</a:t>
            </a:r>
          </a:p>
          <a:p>
            <a:pPr marL="0" lvl="2" indent="0" algn="just">
              <a:lnSpc>
                <a:spcPct val="120000"/>
              </a:lnSpc>
              <a:spcBef>
                <a:spcPts val="0"/>
              </a:spcBef>
              <a:buNone/>
            </a:pPr>
            <a:r>
              <a:rPr lang="cs-CZ" sz="2200" dirty="0"/>
              <a:t>f)	nástroje podpory uživatelů (</a:t>
            </a:r>
            <a:r>
              <a:rPr lang="cs-CZ" sz="2200" dirty="0" err="1"/>
              <a:t>helpdesk</a:t>
            </a:r>
            <a:r>
              <a:rPr lang="cs-CZ" sz="2200" dirty="0"/>
              <a:t>, </a:t>
            </a:r>
            <a:r>
              <a:rPr lang="cs-CZ" sz="2200" dirty="0" err="1"/>
              <a:t>servicedesk</a:t>
            </a:r>
            <a:r>
              <a:rPr lang="cs-CZ" sz="2200" dirty="0"/>
              <a:t>),</a:t>
            </a:r>
          </a:p>
          <a:p>
            <a:pPr marL="0" lvl="2" indent="0" algn="just">
              <a:lnSpc>
                <a:spcPct val="120000"/>
              </a:lnSpc>
              <a:spcBef>
                <a:spcPts val="0"/>
              </a:spcBef>
              <a:buNone/>
            </a:pPr>
            <a:r>
              <a:rPr lang="cs-CZ" sz="2200" dirty="0"/>
              <a:t>g)	business </a:t>
            </a:r>
            <a:r>
              <a:rPr lang="cs-CZ" sz="2200" dirty="0" err="1"/>
              <a:t>intelligence</a:t>
            </a:r>
            <a:r>
              <a:rPr lang="cs-CZ" sz="2200" dirty="0"/>
              <a:t> – vytěžování dat, datové sklady, reporting,</a:t>
            </a:r>
          </a:p>
          <a:p>
            <a:pPr marL="0" lvl="2" indent="0" algn="just">
              <a:lnSpc>
                <a:spcPct val="120000"/>
              </a:lnSpc>
              <a:spcBef>
                <a:spcPts val="0"/>
              </a:spcBef>
              <a:buNone/>
            </a:pPr>
            <a:r>
              <a:rPr lang="cs-CZ" sz="2200" dirty="0"/>
              <a:t>h)	identity management,</a:t>
            </a:r>
          </a:p>
          <a:p>
            <a:pPr marL="0" lvl="2" indent="0" algn="just">
              <a:lnSpc>
                <a:spcPct val="120000"/>
              </a:lnSpc>
              <a:spcBef>
                <a:spcPts val="0"/>
              </a:spcBef>
              <a:buNone/>
            </a:pPr>
            <a:r>
              <a:rPr lang="cs-CZ" sz="2200" dirty="0"/>
              <a:t>i</a:t>
            </a:r>
            <a:r>
              <a:rPr lang="cs-CZ" sz="2200" dirty="0" smtClean="0"/>
              <a:t>)</a:t>
            </a:r>
            <a:r>
              <a:rPr lang="cs-CZ" sz="2200" dirty="0"/>
              <a:t>	řízení identit podle nařízení </a:t>
            </a:r>
            <a:r>
              <a:rPr lang="cs-CZ" sz="2200" dirty="0" err="1"/>
              <a:t>eIDAS</a:t>
            </a:r>
            <a:r>
              <a:rPr lang="cs-CZ" sz="2200" dirty="0"/>
              <a:t> o elektronické identitě a službách vytvářejících důvěru,</a:t>
            </a:r>
          </a:p>
          <a:p>
            <a:pPr marL="0" lvl="2" indent="0" algn="just">
              <a:lnSpc>
                <a:spcPct val="120000"/>
              </a:lnSpc>
              <a:spcBef>
                <a:spcPts val="0"/>
              </a:spcBef>
              <a:buNone/>
            </a:pPr>
            <a:r>
              <a:rPr lang="cs-CZ" sz="2200" dirty="0"/>
              <a:t>j)	informační systémy pro řízení, podporu činností a provoz příspěvkových organizací organizačních složek státu,</a:t>
            </a:r>
          </a:p>
          <a:p>
            <a:pPr marL="0" lvl="2" indent="0" algn="just">
              <a:lnSpc>
                <a:spcPct val="120000"/>
              </a:lnSpc>
              <a:spcBef>
                <a:spcPts val="0"/>
              </a:spcBef>
              <a:buNone/>
            </a:pPr>
            <a:r>
              <a:rPr lang="cs-CZ" sz="2200" dirty="0"/>
              <a:t>k)	nástroje pro podporu </a:t>
            </a:r>
            <a:r>
              <a:rPr lang="cs-CZ" sz="2200" dirty="0" err="1"/>
              <a:t>enterprise</a:t>
            </a:r>
            <a:r>
              <a:rPr lang="cs-CZ" sz="2200" dirty="0"/>
              <a:t> architektury. </a:t>
            </a:r>
          </a:p>
          <a:p>
            <a:pPr marL="898525" lvl="2" indent="-187325" algn="just"/>
            <a:endParaRPr lang="cs-CZ" sz="1800" dirty="0" smtClean="0"/>
          </a:p>
          <a:p>
            <a:pPr marL="1354138" lvl="3" indent="-187325" algn="just"/>
            <a:endParaRPr lang="cs-CZ" sz="1800" dirty="0" smtClean="0"/>
          </a:p>
          <a:p>
            <a:pPr marL="898525" lvl="2" indent="-187325" algn="just"/>
            <a:endParaRPr lang="cs-CZ" dirty="0"/>
          </a:p>
          <a:p>
            <a:pPr marL="898525" lvl="2" indent="-187325" algn="just"/>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11</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19369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lvl="1" indent="-187325" algn="just"/>
            <a:r>
              <a:rPr lang="cs-CZ" dirty="0"/>
              <a:t>Projekt je svým zaměřením v souladu s cíli a podporovanými aktivitami výzvy</a:t>
            </a:r>
          </a:p>
          <a:p>
            <a:pPr lvl="0">
              <a:spcBef>
                <a:spcPts val="0"/>
              </a:spcBef>
            </a:pPr>
            <a:r>
              <a:rPr lang="cs-CZ" dirty="0" smtClean="0"/>
              <a:t>		Jsou </a:t>
            </a:r>
            <a:r>
              <a:rPr lang="cs-CZ" dirty="0"/>
              <a:t>vedlejší aktivity popsané v žádosti o podporu/podkladech pro hodnocení v souladu s podporovanými aktivitami dle Specifických pravidel, kap. 2.2? Vedlejší podporovanou aktivitou je:</a:t>
            </a:r>
            <a:endParaRPr lang="cs-CZ" sz="2400" dirty="0"/>
          </a:p>
          <a:p>
            <a:pPr lvl="1"/>
            <a:r>
              <a:rPr lang="cs-CZ" sz="1800" dirty="0">
                <a:solidFill>
                  <a:schemeClr val="tx1"/>
                </a:solidFill>
              </a:rPr>
              <a:t>pořízení studie proveditelnosti,</a:t>
            </a:r>
          </a:p>
          <a:p>
            <a:pPr lvl="1"/>
            <a:r>
              <a:rPr lang="cs-CZ" sz="1800" dirty="0">
                <a:solidFill>
                  <a:schemeClr val="tx1"/>
                </a:solidFill>
              </a:rPr>
              <a:t>stavební úpravy nezbytné pro zajištění bezpečné funkčnosti pořizovaného informačního systému,</a:t>
            </a:r>
          </a:p>
          <a:p>
            <a:pPr lvl="1"/>
            <a:r>
              <a:rPr lang="cs-CZ" sz="1800" dirty="0">
                <a:solidFill>
                  <a:schemeClr val="tx1"/>
                </a:solidFill>
              </a:rPr>
              <a:t>výdaje na zpracování zadávacích podmínek k zakázkám a na organizaci výběrových a zadávacích řízení,</a:t>
            </a:r>
          </a:p>
          <a:p>
            <a:pPr lvl="1"/>
            <a:r>
              <a:rPr lang="cs-CZ" sz="1800" dirty="0">
                <a:solidFill>
                  <a:schemeClr val="tx1"/>
                </a:solidFill>
              </a:rPr>
              <a:t>povinná publicita</a:t>
            </a:r>
            <a:r>
              <a:rPr lang="cs-CZ" sz="1800" dirty="0" smtClean="0">
                <a:solidFill>
                  <a:schemeClr val="tx1"/>
                </a:solidFill>
              </a:rPr>
              <a:t>.</a:t>
            </a:r>
            <a:endParaRPr lang="cs-CZ" sz="1800" dirty="0">
              <a:solidFill>
                <a:schemeClr val="tx1"/>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5947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1" indent="-342900">
              <a:spcBef>
                <a:spcPct val="20000"/>
              </a:spcBef>
              <a:spcAft>
                <a:spcPts val="200"/>
              </a:spcAft>
            </a:pPr>
            <a:r>
              <a:rPr lang="cs-CZ" sz="2800" dirty="0"/>
              <a:t>Projekt je svým zaměřením v souladu s cíli a podporovanými aktivitami výzvy</a:t>
            </a:r>
          </a:p>
          <a:p>
            <a:pPr marL="285750" indent="-285750" algn="just">
              <a:buFont typeface="Arial" panose="020B0604020202020204" pitchFamily="34" charset="0"/>
              <a:buChar char="•"/>
            </a:pPr>
            <a:r>
              <a:rPr lang="cs-CZ" sz="2400" dirty="0" smtClean="0"/>
              <a:t>Je </a:t>
            </a:r>
            <a:r>
              <a:rPr lang="cs-CZ" sz="2400" dirty="0"/>
              <a:t>splněna podmínka, kdy každý pořízený informační systém musí zajišťovat minimálně tři nové funkcionality dle Specifických pravidel, kap. 2.2</a:t>
            </a:r>
            <a:r>
              <a:rPr lang="cs-CZ" sz="2400" dirty="0" smtClean="0"/>
              <a:t>?</a:t>
            </a:r>
          </a:p>
          <a:p>
            <a:pPr marL="285750" indent="-285750" algn="just">
              <a:buFont typeface="Arial" panose="020B0604020202020204" pitchFamily="34" charset="0"/>
              <a:buChar char="•"/>
            </a:pPr>
            <a:r>
              <a:rPr lang="cs-CZ" sz="2400" dirty="0" smtClean="0"/>
              <a:t>Vyplývá z technického </a:t>
            </a:r>
            <a:r>
              <a:rPr lang="cs-CZ" sz="2400" dirty="0"/>
              <a:t>řešení projektu soulad hlavních aktivit popsaných v žádosti o podporu/Studii proveditelnosti s hlavními podporovanými aktivitami dle Specifických pravidel, kap. 2.2?</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14612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4025" lvl="1" indent="-187325" algn="just"/>
            <a:r>
              <a:rPr lang="cs-CZ" sz="2400" dirty="0"/>
              <a:t>Projekt je v souladu s podmínkami výzvy</a:t>
            </a:r>
          </a:p>
          <a:p>
            <a:pPr marL="898525" lvl="2" indent="-187325"/>
            <a:r>
              <a:rPr lang="cs-CZ" sz="2400" dirty="0" smtClean="0"/>
              <a:t>Zahájení/ukončení </a:t>
            </a:r>
            <a:r>
              <a:rPr lang="cs-CZ" sz="2400" dirty="0"/>
              <a:t>realizace projektu (1. 1. </a:t>
            </a:r>
            <a:r>
              <a:rPr lang="cs-CZ" sz="2400" dirty="0" smtClean="0"/>
              <a:t>2014/31. 12. 2020).</a:t>
            </a:r>
            <a:endParaRPr lang="cs-CZ" sz="2400" dirty="0"/>
          </a:p>
          <a:p>
            <a:pPr marL="898525" lvl="2" indent="-187325"/>
            <a:r>
              <a:rPr lang="cs-CZ" sz="2400" dirty="0" smtClean="0"/>
              <a:t>Popis </a:t>
            </a:r>
            <a:r>
              <a:rPr lang="cs-CZ" sz="2400" dirty="0"/>
              <a:t>cílových skupin a dopady projektu na tyto </a:t>
            </a:r>
            <a:r>
              <a:rPr lang="cs-CZ" sz="2400" dirty="0" smtClean="0"/>
              <a:t>skupiny.</a:t>
            </a:r>
          </a:p>
          <a:p>
            <a:pPr marL="898525" lvl="2" indent="-187325"/>
            <a:r>
              <a:rPr lang="cs-CZ" sz="2400" dirty="0"/>
              <a:t>Míra podpory</a:t>
            </a:r>
            <a:r>
              <a:rPr lang="cs-CZ" sz="2400" dirty="0" smtClean="0"/>
              <a:t>.</a:t>
            </a:r>
            <a:endParaRPr lang="cs-CZ" sz="2400" dirty="0"/>
          </a:p>
          <a:p>
            <a:pPr marL="898525" lvl="2" indent="-187325"/>
            <a:r>
              <a:rPr lang="cs-CZ" sz="2400" dirty="0" smtClean="0"/>
              <a:t>Zvolené indikátory a jejich cílové hodnoty.</a:t>
            </a:r>
          </a:p>
          <a:p>
            <a:pPr marL="898525" lvl="2" indent="-187325"/>
            <a:r>
              <a:rPr lang="cs-CZ" sz="2400" dirty="0" smtClean="0"/>
              <a:t>Termín </a:t>
            </a:r>
            <a:r>
              <a:rPr lang="cs-CZ" sz="2400" dirty="0"/>
              <a:t>ukončení realizace projektu </a:t>
            </a:r>
            <a:r>
              <a:rPr lang="cs-CZ" sz="2400" dirty="0" smtClean="0"/>
              <a:t>nesmí být před datem </a:t>
            </a:r>
            <a:r>
              <a:rPr lang="cs-CZ" sz="2400" dirty="0"/>
              <a:t>podání žádosti o </a:t>
            </a:r>
            <a:r>
              <a:rPr lang="cs-CZ" sz="2400" dirty="0" smtClean="0"/>
              <a:t>podporu.</a:t>
            </a:r>
          </a:p>
          <a:p>
            <a:pPr marL="898525" lvl="2" indent="-187325"/>
            <a:r>
              <a:rPr lang="cs-CZ" sz="2400" dirty="0"/>
              <a:t>Projekt negeneruje příjmy</a:t>
            </a:r>
            <a:r>
              <a:rPr lang="cs-CZ" sz="2400" dirty="0" smtClean="0"/>
              <a:t>.</a:t>
            </a:r>
          </a:p>
          <a:p>
            <a:pPr marL="898525" lvl="2" indent="-187325"/>
            <a:r>
              <a:rPr lang="cs-CZ" sz="2400" dirty="0"/>
              <a:t>Místo realizace – území celé ČR včetně území hl. m. Prahy</a:t>
            </a:r>
            <a:r>
              <a:rPr lang="cs-CZ" sz="2400" dirty="0" smtClean="0"/>
              <a:t>.</a:t>
            </a:r>
          </a:p>
          <a:p>
            <a:pPr marL="898525" lvl="2" indent="-187325"/>
            <a:endParaRPr lang="cs-CZ" sz="18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00894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306874"/>
            <a:ext cx="7700425" cy="4972006"/>
          </a:xfrm>
        </p:spPr>
        <p:txBody>
          <a:bodyPr>
            <a:normAutofit/>
          </a:bodyPr>
          <a:lstStyle/>
          <a:p>
            <a:pPr marL="454025" lvl="1" indent="-187325"/>
            <a:r>
              <a:rPr lang="cs-CZ" sz="2100" dirty="0"/>
              <a:t>Žadatel splňuje definici oprávněného příjemce </a:t>
            </a:r>
          </a:p>
          <a:p>
            <a:pPr marL="898525" lvl="2" indent="-187325" algn="just"/>
            <a:r>
              <a:rPr lang="cs-CZ" sz="2000" dirty="0" smtClean="0"/>
              <a:t>organizační </a:t>
            </a:r>
            <a:r>
              <a:rPr lang="cs-CZ" sz="2000" dirty="0"/>
              <a:t>složky státu</a:t>
            </a:r>
          </a:p>
          <a:p>
            <a:pPr marL="898525" lvl="2" indent="-187325" algn="just"/>
            <a:r>
              <a:rPr lang="cs-CZ" sz="2000" dirty="0" smtClean="0"/>
              <a:t>příspěvkové </a:t>
            </a:r>
            <a:r>
              <a:rPr lang="cs-CZ" sz="2000" dirty="0"/>
              <a:t>organizace organizačních složek státu</a:t>
            </a:r>
          </a:p>
          <a:p>
            <a:pPr marL="898525" lvl="2" indent="-187325" algn="just"/>
            <a:r>
              <a:rPr lang="cs-CZ" sz="2000" dirty="0" smtClean="0"/>
              <a:t>státní </a:t>
            </a:r>
            <a:r>
              <a:rPr lang="cs-CZ" sz="2000" dirty="0"/>
              <a:t>organizace</a:t>
            </a:r>
          </a:p>
          <a:p>
            <a:pPr marL="898525" lvl="2" indent="-187325" algn="just"/>
            <a:r>
              <a:rPr lang="cs-CZ" sz="2000" dirty="0" smtClean="0"/>
              <a:t>státní podniky</a:t>
            </a:r>
          </a:p>
          <a:p>
            <a:pPr marL="454025" lvl="1" indent="-187325" algn="just"/>
            <a:r>
              <a:rPr lang="cs-CZ" dirty="0" smtClean="0"/>
              <a:t>Projekt </a:t>
            </a:r>
            <a:r>
              <a:rPr lang="cs-CZ" dirty="0"/>
              <a:t>respektuje minimální a maximální hranici celkových způsobilých výdajů</a:t>
            </a:r>
          </a:p>
          <a:p>
            <a:pPr marL="898525" lvl="2" indent="-187325"/>
            <a:r>
              <a:rPr lang="cs-CZ" sz="2000" dirty="0"/>
              <a:t>min. výše celkových způsobilých výdajů  </a:t>
            </a:r>
          </a:p>
          <a:p>
            <a:pPr marL="1798638" lvl="4" indent="-187325"/>
            <a:r>
              <a:rPr lang="cs-CZ" sz="2000" b="1" dirty="0" smtClean="0"/>
              <a:t>1 </a:t>
            </a:r>
            <a:r>
              <a:rPr lang="cs-CZ" sz="2000" b="1" dirty="0"/>
              <a:t>000 000 Kč</a:t>
            </a:r>
            <a:endParaRPr lang="cs-CZ" sz="2000" dirty="0"/>
          </a:p>
          <a:p>
            <a:pPr marL="898525" lvl="2" indent="-187325"/>
            <a:r>
              <a:rPr lang="cs-CZ" sz="2000" dirty="0"/>
              <a:t>max. výše celkových způsobilých výdajů </a:t>
            </a:r>
          </a:p>
          <a:p>
            <a:pPr marL="1798638" lvl="4" indent="-187325"/>
            <a:r>
              <a:rPr lang="cs-CZ" sz="2000" b="1" dirty="0" smtClean="0"/>
              <a:t>250 </a:t>
            </a:r>
            <a:r>
              <a:rPr lang="cs-CZ" sz="2000" b="1" dirty="0"/>
              <a:t>000 000 Kč</a:t>
            </a:r>
            <a:endParaRPr lang="cs-CZ" sz="2000" dirty="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574111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r>
              <a:rPr lang="cs-CZ" dirty="0"/>
              <a:t>Projekt respektuje limity způsobilých výdajů</a:t>
            </a:r>
          </a:p>
          <a:p>
            <a:pPr marL="898525" lvl="2" indent="-187325" algn="just"/>
            <a:r>
              <a:rPr lang="cs-CZ" sz="1800" dirty="0"/>
              <a:t>Vedlejší aktivity nesmí přesáhnout 15% celkových způsobilých </a:t>
            </a:r>
            <a:r>
              <a:rPr lang="cs-CZ" sz="1800" dirty="0" smtClean="0"/>
              <a:t>výdajů</a:t>
            </a:r>
          </a:p>
          <a:p>
            <a:pPr marL="454025" lvl="1" indent="-187325" algn="just"/>
            <a:r>
              <a:rPr lang="cs-CZ" dirty="0" smtClean="0"/>
              <a:t>Výsledky </a:t>
            </a:r>
            <a:r>
              <a:rPr lang="cs-CZ" dirty="0"/>
              <a:t>projektu jsou udržitelné</a:t>
            </a:r>
            <a:endParaRPr lang="cs-CZ" sz="1400" dirty="0"/>
          </a:p>
          <a:p>
            <a:pPr marL="898525" lvl="2" indent="-187325"/>
            <a:r>
              <a:rPr lang="cs-CZ" sz="1800" dirty="0"/>
              <a:t>popsat, jakým způsobem je zajištěna udržitelnost projektu</a:t>
            </a:r>
          </a:p>
          <a:p>
            <a:pPr marL="898525" lvl="2" indent="-187325"/>
            <a:r>
              <a:rPr lang="cs-CZ" sz="1800" dirty="0"/>
              <a:t>kap. </a:t>
            </a:r>
            <a:r>
              <a:rPr lang="cs-CZ" sz="1800" dirty="0" smtClean="0"/>
              <a:t>16 Studie </a:t>
            </a:r>
            <a:r>
              <a:rPr lang="cs-CZ" sz="1800" dirty="0"/>
              <a:t>proveditelnosti</a:t>
            </a:r>
          </a:p>
          <a:p>
            <a:pPr marL="454025" lvl="1" indent="-187325" algn="just"/>
            <a:r>
              <a:rPr lang="cs-CZ" dirty="0"/>
              <a:t>Projekt nemá negativní vliv na žádnou z horizontálních priorit IROP (udržitelný rozvoj, rovné příležitosti a zákaz diskriminace, rovnost mužů a žen) </a:t>
            </a:r>
          </a:p>
          <a:p>
            <a:pPr marL="898525" lvl="2" indent="-187325" algn="just"/>
            <a:r>
              <a:rPr lang="cs-CZ" sz="1800" dirty="0"/>
              <a:t>Projekt musí mít pozitivní/neutrální vliv na horizontální priority, žadatel popíše   v MS2014+ a v </a:t>
            </a:r>
            <a:r>
              <a:rPr lang="cs-CZ" sz="1800" dirty="0" smtClean="0"/>
              <a:t>kap. 14 Studie </a:t>
            </a:r>
            <a:r>
              <a:rPr lang="cs-CZ" sz="1800" dirty="0"/>
              <a:t>proveditelnosti.</a:t>
            </a:r>
            <a:endParaRPr lang="pl-PL" sz="1800" dirty="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71709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r>
              <a:rPr lang="pl-PL" sz="2800" dirty="0" smtClean="0"/>
              <a:t>Potřebnost </a:t>
            </a:r>
            <a:r>
              <a:rPr lang="pl-PL" sz="2800" dirty="0"/>
              <a:t>realizace projektu je odůvodněná</a:t>
            </a:r>
            <a:endParaRPr lang="cs-CZ" sz="2800" dirty="0"/>
          </a:p>
          <a:p>
            <a:pPr marL="898525" lvl="2" indent="-187325" algn="just"/>
            <a:r>
              <a:rPr lang="cs-CZ" sz="2400" dirty="0"/>
              <a:t>Je v kap. 4, 6 Studie proveditelnosti uveden popis potřebnosti projektu s vazbou na specifický cíl 3.2 Zvyšování efektivity a transparentnosti veřejné správy prostřednictvím rozvoje využití a kvality systémů IKT</a:t>
            </a:r>
            <a:r>
              <a:rPr lang="cs-CZ" sz="2400" dirty="0" smtClean="0"/>
              <a:t>?</a:t>
            </a:r>
            <a:endParaRPr lang="cs-CZ" sz="2400" dirty="0"/>
          </a:p>
          <a:p>
            <a:pPr marL="898525" lvl="2" indent="-187325" algn="just"/>
            <a:r>
              <a:rPr lang="cs-CZ" sz="2400" dirty="0"/>
              <a:t>Je v kapitole č. 5 Studie proveditelnosti uvedeno odůvodnění varianty „modifikace“ a její zjevná vazba na provedenou analýzu vnitřního prostředí, SLEPT, SWOT analýzu a na cíle projektu?</a:t>
            </a:r>
            <a:endParaRPr lang="cs-CZ" sz="2400"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45702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4025" lvl="1" indent="-187325"/>
            <a:r>
              <a:rPr lang="pl-PL" sz="2400" dirty="0"/>
              <a:t>Projekt je v souladu s pravidly veřejné podpory</a:t>
            </a:r>
            <a:endParaRPr lang="cs-CZ" sz="2400" dirty="0"/>
          </a:p>
          <a:p>
            <a:pPr marL="898525" lvl="2" indent="-187325" algn="just"/>
            <a:r>
              <a:rPr lang="cs-CZ" sz="2400" dirty="0"/>
              <a:t>Projekt musí být v souladu s pravidly veřejné podpory, tzn. kumulativně nenaplňuje všechny znaky veřejné podpory.</a:t>
            </a:r>
          </a:p>
          <a:p>
            <a:pPr marL="454025" lvl="1" indent="-187325"/>
            <a:r>
              <a:rPr lang="cs-CZ" sz="2400" dirty="0"/>
              <a:t>Statutární zástupce žadatele je trestně bezúhonný </a:t>
            </a:r>
          </a:p>
          <a:p>
            <a:pPr marL="898525" lvl="2" indent="-187325"/>
            <a:r>
              <a:rPr lang="cs-CZ" sz="2400" dirty="0"/>
              <a:t>Uvedeno v čestném prohlášení nebo výpisu z rejstříku trestů.</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83448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6895"/>
            <a:ext cx="8229600" cy="822642"/>
          </a:xfrm>
        </p:spPr>
        <p:txBody>
          <a:bodyPr/>
          <a:lstStyle/>
          <a:p>
            <a:pPr algn="ctr"/>
            <a:r>
              <a:rPr lang="cs-CZ" dirty="0"/>
              <a:t>Specifická kritéria přijatelnosti</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69169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sz="2800" dirty="0"/>
              <a:t>Konzultace před vyhlášením výzvy</a:t>
            </a:r>
          </a:p>
          <a:p>
            <a:pPr marL="454025" lvl="1" indent="-187325"/>
            <a:r>
              <a:rPr lang="cs-CZ" sz="2800" dirty="0"/>
              <a:t>Přijímá žádosti o podporu</a:t>
            </a:r>
          </a:p>
          <a:p>
            <a:pPr marL="454025" lvl="1" indent="-187325"/>
            <a:r>
              <a:rPr lang="cs-CZ" sz="2800" dirty="0"/>
              <a:t>Hodnotí žádosti o podporu</a:t>
            </a:r>
          </a:p>
          <a:p>
            <a:pPr marL="454025" lvl="1" indent="-187325"/>
            <a:r>
              <a:rPr lang="cs-CZ" sz="2800" dirty="0"/>
              <a:t>Administruje </a:t>
            </a:r>
            <a:r>
              <a:rPr lang="cs-CZ" sz="2800" dirty="0" smtClean="0"/>
              <a:t>změny</a:t>
            </a:r>
          </a:p>
          <a:p>
            <a:pPr marL="454025" lvl="1" indent="-187325"/>
            <a:r>
              <a:rPr lang="cs-CZ" sz="2800" dirty="0" smtClean="0"/>
              <a:t>Kontroluje zadávací/výběrová řízení</a:t>
            </a:r>
            <a:endParaRPr lang="cs-CZ" sz="2800" dirty="0"/>
          </a:p>
          <a:p>
            <a:pPr marL="454025" lvl="1" indent="-187325"/>
            <a:r>
              <a:rPr lang="cs-CZ" sz="2800" dirty="0"/>
              <a:t>Provádí administrativní ověření </a:t>
            </a:r>
            <a:r>
              <a:rPr lang="cs-CZ" sz="2800" dirty="0" smtClean="0"/>
              <a:t>žádostí o platbu/zpráv </a:t>
            </a:r>
            <a:r>
              <a:rPr lang="cs-CZ" sz="2800" dirty="0"/>
              <a:t>o realizaci/zpráv o udržitelnosti</a:t>
            </a:r>
          </a:p>
          <a:p>
            <a:pPr marL="454025" lvl="1" indent="-187325"/>
            <a:r>
              <a:rPr lang="cs-CZ" sz="2800" dirty="0"/>
              <a:t>Provádí kontroly na místě</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sz="4000" dirty="0"/>
              <a:t>Role CRR</a:t>
            </a:r>
            <a:endParaRPr lang="en-US" sz="4000"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60929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sz="2400" dirty="0"/>
              <a:t>Projekt je v souladu se Strategickým rámcem rozvoje veřejné správy České republiky 2014+ a jeho implementačními plány.</a:t>
            </a:r>
            <a:endParaRPr lang="pl-PL" sz="2400" dirty="0" smtClean="0"/>
          </a:p>
          <a:p>
            <a:pPr marL="898525" lvl="2" indent="-187325" algn="just"/>
            <a:r>
              <a:rPr lang="cs-CZ" sz="2400" dirty="0" smtClean="0"/>
              <a:t>Je </a:t>
            </a:r>
            <a:r>
              <a:rPr lang="cs-CZ" sz="2400" dirty="0"/>
              <a:t>ve stanovisku Hlavního architekta </a:t>
            </a:r>
            <a:r>
              <a:rPr lang="cs-CZ" sz="2400" dirty="0" err="1"/>
              <a:t>eGovernmentu</a:t>
            </a:r>
            <a:r>
              <a:rPr lang="cs-CZ" sz="2400" dirty="0"/>
              <a:t> potvrzen soulad projektu se Strategickým rámcem rozvoje veřejné správy České republiky 2014+ a jeho implementačními plány a projektovými okruhy</a:t>
            </a:r>
            <a:r>
              <a:rPr lang="cs-CZ" sz="2400" dirty="0" smtClean="0"/>
              <a:t>?</a:t>
            </a:r>
            <a:endParaRPr lang="pl-PL" sz="2400" dirty="0" smtClean="0"/>
          </a:p>
          <a:p>
            <a:pPr marL="898525" lvl="2" indent="-187325">
              <a:buNone/>
            </a:pPr>
            <a:endParaRPr lang="cs-CZ" dirty="0" smtClean="0">
              <a:solidFill>
                <a:srgbClr val="FF0000"/>
              </a:solidFill>
            </a:endParaRP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Specifická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98875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lvl="1" indent="-187325" algn="just"/>
            <a:r>
              <a:rPr lang="cs-CZ" sz="2400" dirty="0"/>
              <a:t>Souhlasné stanovisko Hlavního architekta </a:t>
            </a:r>
            <a:r>
              <a:rPr lang="cs-CZ" sz="2400" dirty="0" err="1"/>
              <a:t>eGovernmentu</a:t>
            </a:r>
            <a:r>
              <a:rPr lang="cs-CZ" sz="2400" dirty="0"/>
              <a:t> pro projekty územních samosprávných celků nad 15 mil. Kč celkových způsobilých výdajů, pokud se nebudou vázat na centrální systémy veřejné správy, nebo všechny projekty, které se budou vázat na  centrální systémy veřejné správy, a pro všechny projekty OSS a státních </a:t>
            </a:r>
            <a:r>
              <a:rPr lang="cs-CZ" sz="2400" dirty="0" smtClean="0"/>
              <a:t>podniků</a:t>
            </a:r>
            <a:endParaRPr lang="pl-PL" sz="2400" dirty="0" smtClean="0"/>
          </a:p>
          <a:p>
            <a:pPr marL="342900" lvl="2" indent="-342900" algn="just"/>
            <a:r>
              <a:rPr lang="pl-PL" sz="2400" dirty="0" smtClean="0"/>
              <a:t>je toto stanovisko ke Studii proveditelnosti kladné?</a:t>
            </a:r>
          </a:p>
          <a:p>
            <a:pPr marL="342900" lvl="2" indent="-342900" algn="just"/>
            <a:r>
              <a:rPr lang="pl-PL" sz="2400" dirty="0" smtClean="0"/>
              <a:t>potvrzuje </a:t>
            </a:r>
            <a:r>
              <a:rPr lang="pl-PL" sz="2400" dirty="0"/>
              <a:t>toto stanovisko Soulad projektu s Implementačním plánem/kartami projektových okruhů SRRVS?</a:t>
            </a:r>
          </a:p>
          <a:p>
            <a:pPr marL="342900" lvl="2" indent="-342900" algn="just"/>
            <a:r>
              <a:rPr lang="pl-PL" sz="2400" dirty="0" smtClean="0"/>
              <a:t>potvrzuje </a:t>
            </a:r>
            <a:r>
              <a:rPr lang="pl-PL" sz="2400" dirty="0"/>
              <a:t>toto stanovisko soulad projektu s požadavky na technologické řešení, které vychází z Národního architektonického plánu ČR?</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29322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247775"/>
            <a:ext cx="7700425" cy="5031105"/>
          </a:xfrm>
        </p:spPr>
        <p:txBody>
          <a:bodyPr>
            <a:normAutofit lnSpcReduction="10000"/>
          </a:bodyPr>
          <a:lstStyle/>
          <a:p>
            <a:pPr marL="454025" lvl="1" indent="-187325"/>
            <a:r>
              <a:rPr lang="cs-CZ" dirty="0"/>
              <a:t>Žadatel má zajištěnou administrativní, finanční a provozní kapacitu k realizaci a udržitelnosti projektu</a:t>
            </a:r>
          </a:p>
          <a:p>
            <a:pPr marL="898525" lvl="2" indent="-187325"/>
            <a:r>
              <a:rPr lang="cs-CZ" sz="1800" dirty="0"/>
              <a:t>Popsat, jakým způsobem jsou tyto kapacity zajištěny (kap. </a:t>
            </a:r>
            <a:r>
              <a:rPr lang="cs-CZ" sz="1800" dirty="0" smtClean="0"/>
              <a:t>7, 11, 12 Studie </a:t>
            </a:r>
            <a:r>
              <a:rPr lang="cs-CZ" sz="1800" dirty="0"/>
              <a:t>proveditelnosti</a:t>
            </a:r>
            <a:r>
              <a:rPr lang="cs-CZ" sz="1800" dirty="0" smtClean="0"/>
              <a:t>).</a:t>
            </a:r>
            <a:endParaRPr lang="pl-PL" sz="1800" dirty="0" smtClean="0"/>
          </a:p>
          <a:p>
            <a:pPr marL="454025" lvl="1" indent="-187325" algn="just"/>
            <a:r>
              <a:rPr lang="cs-CZ" dirty="0"/>
              <a:t>Minimálně 85 % způsobilých výdajů projektu je zaměřeno na hlavní aktivity projektu </a:t>
            </a:r>
          </a:p>
          <a:p>
            <a:pPr marL="898525" lvl="2" indent="-187325" algn="just"/>
            <a:r>
              <a:rPr lang="cs-CZ" sz="1800" dirty="0"/>
              <a:t>Vyplývá, popř. je u každé položky rozpočtu projektu uvedeno, zda spadá do hlavní či vedlejší podporované aktivity</a:t>
            </a:r>
            <a:r>
              <a:rPr lang="cs-CZ" sz="1800" dirty="0" smtClean="0"/>
              <a:t>?</a:t>
            </a:r>
          </a:p>
          <a:p>
            <a:pPr marL="898525" lvl="2" indent="-187325" algn="just"/>
            <a:r>
              <a:rPr lang="cs-CZ" sz="1800" dirty="0"/>
              <a:t>Vychází z celkového rozpočtu projektu (záložka Financování/Rozpočet</a:t>
            </a:r>
            <a:r>
              <a:rPr lang="cs-CZ" sz="1800" dirty="0" smtClean="0"/>
              <a:t>), </a:t>
            </a:r>
            <a:r>
              <a:rPr lang="cs-CZ" sz="1800" dirty="0"/>
              <a:t>že min. 85 % způsobilých výdajů projektu je zaměřeno na hlavní aktivitu projektu?</a:t>
            </a:r>
            <a:endParaRPr lang="pl-PL" sz="1800" b="1" u="sng" dirty="0"/>
          </a:p>
          <a:p>
            <a:pPr marL="454025" lvl="1" indent="-187325"/>
            <a:r>
              <a:rPr lang="pl-PL" dirty="0"/>
              <a:t>Harmonogram projektu je reálný a proveditelný</a:t>
            </a:r>
          </a:p>
          <a:p>
            <a:pPr marL="898525" lvl="2" indent="-187325" algn="just"/>
            <a:r>
              <a:rPr lang="cs-CZ" sz="1800" dirty="0"/>
              <a:t>Navazují na sebe jednotlivé aktivity bez prodlevy</a:t>
            </a:r>
            <a:r>
              <a:rPr lang="cs-CZ" sz="1800" dirty="0" smtClean="0"/>
              <a:t>?</a:t>
            </a:r>
          </a:p>
          <a:p>
            <a:pPr marL="898525" lvl="2" indent="-187325" algn="just"/>
            <a:r>
              <a:rPr lang="pl-PL" sz="1800" dirty="0" smtClean="0"/>
              <a:t>Je </a:t>
            </a:r>
            <a:r>
              <a:rPr lang="pl-PL" sz="1800" dirty="0"/>
              <a:t>na realizaci aktivit v harmonogramu dostatek prostoru po uzavření smlouvy s dodavatelem?</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Specifická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5520203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lvl="1" indent="-187325" algn="just">
              <a:lnSpc>
                <a:spcPct val="120000"/>
              </a:lnSpc>
              <a:spcBef>
                <a:spcPts val="0"/>
              </a:spcBef>
            </a:pPr>
            <a:r>
              <a:rPr lang="cs-CZ" sz="2100" dirty="0"/>
              <a:t>Výdaje na hlavní aktivity v rozpočtu projektu odpovídají tržním cenám</a:t>
            </a:r>
          </a:p>
          <a:p>
            <a:pPr marL="0" lvl="2" indent="-187325" algn="just">
              <a:lnSpc>
                <a:spcPct val="120000"/>
              </a:lnSpc>
              <a:spcBef>
                <a:spcPts val="0"/>
              </a:spcBef>
            </a:pPr>
            <a:r>
              <a:rPr lang="cs-CZ" sz="1900" dirty="0" smtClean="0"/>
              <a:t>Byl </a:t>
            </a:r>
            <a:r>
              <a:rPr lang="cs-CZ" sz="1900" dirty="0"/>
              <a:t>u výdajů na hlavní aktivity, přiřazených do plánovaných veřejných zakázek proveden průzkum trhu dle pokynů Specifických pravidel? (kapitola č. 17 Studie proveditelnosti, příloha č. 5)</a:t>
            </a:r>
          </a:p>
          <a:p>
            <a:pPr marL="0" lvl="2" indent="-187325" algn="just">
              <a:lnSpc>
                <a:spcPct val="120000"/>
              </a:lnSpc>
              <a:spcBef>
                <a:spcPts val="0"/>
              </a:spcBef>
            </a:pPr>
            <a:r>
              <a:rPr lang="cs-CZ" sz="1900" dirty="0" smtClean="0"/>
              <a:t>Opírají </a:t>
            </a:r>
            <a:r>
              <a:rPr lang="cs-CZ" sz="1900" dirty="0"/>
              <a:t>se výsledky provedených průzkumů trhu o reálné podklady, jako je zejména písemná či elektronická komunikace s oslovenými dodavateli ohledně kalkulace cen, ceníky dodavatelů, výtisk internetových stránek dodavatele nebo srovnávače cen, smlouvy na obdobné zakázky, znalecké posudky apod.?</a:t>
            </a:r>
          </a:p>
          <a:p>
            <a:pPr marL="0" lvl="2" indent="-187325" algn="just">
              <a:lnSpc>
                <a:spcPct val="120000"/>
              </a:lnSpc>
              <a:spcBef>
                <a:spcPts val="0"/>
              </a:spcBef>
            </a:pPr>
            <a:r>
              <a:rPr lang="cs-CZ" sz="1900" dirty="0" smtClean="0"/>
              <a:t>Je </a:t>
            </a:r>
            <a:r>
              <a:rPr lang="cs-CZ" sz="1900" dirty="0"/>
              <a:t>uveden popis mechanismu odvození jednotlivých cenových položek v rozpočtu projektu ve vztahu k provedeným průzkumům trhu a je tento mechanismus koncipován objektivním způsobem, vedoucím ke zjištění průměrné tržní ceny? (kapitoly č. 12 a 17 Studie proveditelnosti, příloha č. 5)</a:t>
            </a:r>
          </a:p>
          <a:p>
            <a:pPr marL="0" lvl="2" indent="-187325" algn="just">
              <a:lnSpc>
                <a:spcPct val="120000"/>
              </a:lnSpc>
              <a:spcBef>
                <a:spcPts val="0"/>
              </a:spcBef>
            </a:pPr>
            <a:r>
              <a:rPr lang="cs-CZ" sz="1900" dirty="0" smtClean="0"/>
              <a:t>Odpovídají </a:t>
            </a:r>
            <a:r>
              <a:rPr lang="cs-CZ" sz="1900" dirty="0"/>
              <a:t>ceny položek rozpočtu projektu mechanismu odvození těchto cen z průzkumu trhu</a:t>
            </a:r>
            <a:r>
              <a:rPr lang="cs-CZ" sz="1900" dirty="0" smtClean="0"/>
              <a:t>?</a:t>
            </a:r>
          </a:p>
          <a:p>
            <a:pPr marL="0" lvl="2" indent="-187325" algn="just">
              <a:lnSpc>
                <a:spcPct val="120000"/>
              </a:lnSpc>
              <a:spcBef>
                <a:spcPts val="0"/>
              </a:spcBef>
            </a:pPr>
            <a:r>
              <a:rPr lang="cs-CZ" sz="1900" dirty="0"/>
              <a:t>Pokud jsou všechny veřejné zakázky na hlavní aktivity projektu k datu podání žádosti již zahájeny nebo ukončeny, je </a:t>
            </a:r>
            <a:r>
              <a:rPr lang="cs-CZ" sz="1900" dirty="0" smtClean="0"/>
              <a:t>průzkum trhu nerelevantní.</a:t>
            </a:r>
            <a:endParaRPr lang="cs-CZ" sz="1900" dirty="0"/>
          </a:p>
          <a:p>
            <a:pPr marL="0" lvl="2" indent="-187325" algn="just">
              <a:lnSpc>
                <a:spcPct val="120000"/>
              </a:lnSpc>
              <a:spcBef>
                <a:spcPts val="0"/>
              </a:spcBef>
            </a:pPr>
            <a:r>
              <a:rPr lang="cs-CZ" sz="1900" dirty="0" smtClean="0"/>
              <a:t>Odpovídají </a:t>
            </a:r>
            <a:r>
              <a:rPr lang="cs-CZ" sz="1900" dirty="0"/>
              <a:t>výdaje na hlavní aktivity v rozpočtu projektu, přiřazené do zahájených/ukončených veřejných zakázek tržním cenám?</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0425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lvl="1" indent="0">
              <a:spcBef>
                <a:spcPct val="20000"/>
              </a:spcBef>
              <a:spcAft>
                <a:spcPts val="200"/>
              </a:spcAft>
              <a:buNone/>
            </a:pPr>
            <a:r>
              <a:rPr lang="cs-CZ" dirty="0"/>
              <a:t>•	</a:t>
            </a:r>
            <a:r>
              <a:rPr lang="cs-CZ" sz="2800" dirty="0"/>
              <a:t>Cílové hodnoty indikátorů odpovídají cílům </a:t>
            </a:r>
            <a:r>
              <a:rPr lang="cs-CZ" sz="2800" dirty="0" smtClean="0"/>
              <a:t>projektu</a:t>
            </a:r>
          </a:p>
          <a:p>
            <a:pPr marL="342900" indent="-342900" algn="just">
              <a:buFont typeface="Arial" panose="020B0604020202020204" pitchFamily="34" charset="0"/>
              <a:buChar char="•"/>
            </a:pPr>
            <a:r>
              <a:rPr lang="cs-CZ" sz="2800" dirty="0" smtClean="0"/>
              <a:t>Je </a:t>
            </a:r>
            <a:r>
              <a:rPr lang="cs-CZ" sz="2800" dirty="0"/>
              <a:t>cílová hodnota indikátorů stanovena v souladu s Metodickým listem indikátoru? (příloha č. 5 Specifických pravidel</a:t>
            </a:r>
            <a:r>
              <a:rPr lang="cs-CZ" sz="2800" dirty="0" smtClean="0"/>
              <a:t>)</a:t>
            </a:r>
          </a:p>
          <a:p>
            <a:pPr marL="342900" indent="-342900" algn="just">
              <a:buFont typeface="Arial" panose="020B0604020202020204" pitchFamily="34" charset="0"/>
              <a:buChar char="•"/>
            </a:pPr>
            <a:r>
              <a:rPr lang="cs-CZ" sz="2800" dirty="0"/>
              <a:t>Je technické řešení projektu v souladu s cílovými hodnotami indikátorů a </a:t>
            </a:r>
            <a:r>
              <a:rPr lang="cs-CZ" sz="2800" dirty="0" smtClean="0"/>
              <a:t>způsobem </a:t>
            </a:r>
            <a:r>
              <a:rPr lang="cs-CZ" sz="2800" dirty="0"/>
              <a:t>výpočtu podle přílohy č. 5 Specifických pravidel?</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484056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lvl="1">
              <a:lnSpc>
                <a:spcPct val="120000"/>
              </a:lnSpc>
              <a:spcBef>
                <a:spcPts val="0"/>
              </a:spcBef>
            </a:pPr>
            <a:r>
              <a:rPr lang="cs-CZ" sz="2800" b="1" dirty="0"/>
              <a:t>V hodnocení </a:t>
            </a:r>
            <a:r>
              <a:rPr lang="cs-CZ" sz="2800" b="1" dirty="0" err="1"/>
              <a:t>eCBA</a:t>
            </a:r>
            <a:r>
              <a:rPr lang="cs-CZ" sz="2800" b="1" dirty="0"/>
              <a:t>  projekt dosáhne minimálně hodnoty ukazatelů, stanovené ve výzvě</a:t>
            </a:r>
            <a:endParaRPr lang="cs-CZ" sz="2800" b="1" dirty="0" smtClean="0"/>
          </a:p>
          <a:p>
            <a:pPr>
              <a:lnSpc>
                <a:spcPct val="120000"/>
              </a:lnSpc>
              <a:spcBef>
                <a:spcPts val="0"/>
              </a:spcBef>
              <a:spcAft>
                <a:spcPts val="0"/>
              </a:spcAft>
            </a:pPr>
            <a:r>
              <a:rPr lang="cs-CZ" sz="2100" b="1" dirty="0" smtClean="0"/>
              <a:t>Celkové </a:t>
            </a:r>
            <a:r>
              <a:rPr lang="cs-CZ" sz="2100" b="1" dirty="0"/>
              <a:t>způsobilé výdaje projektu nižší než 5 mil. Kč, </a:t>
            </a:r>
            <a:r>
              <a:rPr lang="cs-CZ" sz="2100" b="1" dirty="0" err="1" smtClean="0"/>
              <a:t>kriterium</a:t>
            </a:r>
            <a:r>
              <a:rPr lang="cs-CZ" sz="2100" b="1" dirty="0" smtClean="0"/>
              <a:t> </a:t>
            </a:r>
            <a:r>
              <a:rPr lang="cs-CZ" sz="2100" b="1" dirty="0"/>
              <a:t>je NR.</a:t>
            </a:r>
          </a:p>
          <a:p>
            <a:pPr>
              <a:lnSpc>
                <a:spcPct val="120000"/>
              </a:lnSpc>
              <a:spcBef>
                <a:spcPts val="0"/>
              </a:spcBef>
              <a:spcAft>
                <a:spcPts val="0"/>
              </a:spcAft>
            </a:pPr>
            <a:r>
              <a:rPr lang="cs-CZ" sz="2100" b="1" dirty="0"/>
              <a:t>Celkové způsobilé výdaje v rozmezí 5 mil. – 100 mil. Kč	</a:t>
            </a:r>
          </a:p>
          <a:p>
            <a:pPr lvl="1">
              <a:lnSpc>
                <a:spcPct val="120000"/>
              </a:lnSpc>
              <a:spcBef>
                <a:spcPts val="0"/>
              </a:spcBef>
            </a:pPr>
            <a:r>
              <a:rPr lang="cs-CZ" b="0" dirty="0">
                <a:solidFill>
                  <a:schemeClr val="tx1"/>
                </a:solidFill>
              </a:rPr>
              <a:t>Je v modulu CBA zpracována finanční analýza?</a:t>
            </a:r>
          </a:p>
          <a:p>
            <a:pPr lvl="1">
              <a:lnSpc>
                <a:spcPct val="120000"/>
              </a:lnSpc>
              <a:spcBef>
                <a:spcPts val="0"/>
              </a:spcBef>
            </a:pPr>
            <a:r>
              <a:rPr lang="cs-CZ" b="0" dirty="0">
                <a:solidFill>
                  <a:schemeClr val="tx1"/>
                </a:solidFill>
              </a:rPr>
              <a:t>Je čistá současná hodnota v rámci návratnosti investice pro FA (FNPV) nižší než 0?</a:t>
            </a:r>
          </a:p>
          <a:p>
            <a:pPr>
              <a:lnSpc>
                <a:spcPct val="120000"/>
              </a:lnSpc>
              <a:spcBef>
                <a:spcPts val="0"/>
              </a:spcBef>
              <a:spcAft>
                <a:spcPts val="0"/>
              </a:spcAft>
            </a:pPr>
            <a:r>
              <a:rPr lang="cs-CZ" sz="2100" b="1" dirty="0"/>
              <a:t>Celkové způsobilé výdaje vyšší než 100 mil. Kč</a:t>
            </a:r>
            <a:r>
              <a:rPr lang="cs-CZ" dirty="0"/>
              <a:t>	</a:t>
            </a:r>
          </a:p>
          <a:p>
            <a:pPr lvl="1">
              <a:lnSpc>
                <a:spcPct val="120000"/>
              </a:lnSpc>
              <a:spcBef>
                <a:spcPts val="0"/>
              </a:spcBef>
            </a:pPr>
            <a:r>
              <a:rPr lang="cs-CZ" b="0" dirty="0">
                <a:solidFill>
                  <a:schemeClr val="tx1"/>
                </a:solidFill>
              </a:rPr>
              <a:t>Je v modulu CBA zpracována finanční (FA) a ekonomická analýza (EA)?</a:t>
            </a:r>
          </a:p>
          <a:p>
            <a:pPr lvl="1">
              <a:lnSpc>
                <a:spcPct val="120000"/>
              </a:lnSpc>
              <a:spcBef>
                <a:spcPts val="0"/>
              </a:spcBef>
            </a:pPr>
            <a:r>
              <a:rPr lang="cs-CZ" b="0" dirty="0">
                <a:solidFill>
                  <a:schemeClr val="tx1"/>
                </a:solidFill>
              </a:rPr>
              <a:t>Je čistá současná hodnota v rámci návratnosti investice pro FA (FNPV) nižší než 0?</a:t>
            </a:r>
          </a:p>
          <a:p>
            <a:pPr lvl="1">
              <a:lnSpc>
                <a:spcPct val="120000"/>
              </a:lnSpc>
              <a:spcBef>
                <a:spcPts val="0"/>
              </a:spcBef>
            </a:pPr>
            <a:r>
              <a:rPr lang="cs-CZ" b="0" dirty="0">
                <a:solidFill>
                  <a:schemeClr val="tx1"/>
                </a:solidFill>
              </a:rPr>
              <a:t>Je čistá současná hodnota v rámci návratnosti investice pro EA (ENPV) vyšší než 0?</a:t>
            </a:r>
          </a:p>
          <a:p>
            <a:pPr lvl="1">
              <a:lnSpc>
                <a:spcPct val="120000"/>
              </a:lnSpc>
              <a:spcBef>
                <a:spcPts val="0"/>
              </a:spcBef>
            </a:pPr>
            <a:r>
              <a:rPr lang="cs-CZ" b="0" dirty="0">
                <a:solidFill>
                  <a:schemeClr val="tx1"/>
                </a:solidFill>
              </a:rPr>
              <a:t>Pokud je ENPV nižší než 0, zdůvodnil a popsal žadatel ve Studii proveditelnosti, v čem spočívají přínosy projektu, které nebylo možné kvantitativně vyjádřit?</a:t>
            </a:r>
          </a:p>
          <a:p>
            <a:pPr lvl="1">
              <a:lnSpc>
                <a:spcPct val="120000"/>
              </a:lnSpc>
              <a:spcBef>
                <a:spcPts val="0"/>
              </a:spcBef>
            </a:pPr>
            <a:r>
              <a:rPr lang="cs-CZ" b="0" dirty="0">
                <a:solidFill>
                  <a:schemeClr val="tx1"/>
                </a:solidFill>
              </a:rPr>
              <a:t>Je zdůvodnění dostatečné?</a:t>
            </a:r>
          </a:p>
          <a:p>
            <a:pPr lvl="1">
              <a:lnSpc>
                <a:spcPct val="120000"/>
              </a:lnSpc>
              <a:spcBef>
                <a:spcPts val="0"/>
              </a:spcBef>
            </a:pPr>
            <a:r>
              <a:rPr lang="cs-CZ" b="0" dirty="0">
                <a:solidFill>
                  <a:schemeClr val="tx1"/>
                </a:solidFill>
              </a:rPr>
              <a:t>Zdůvodnění je zaměřeno na dopad „4401 Úspora času“.</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438494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4025" lvl="1" indent="-187325"/>
            <a:r>
              <a:rPr lang="cs-CZ" dirty="0" smtClean="0"/>
              <a:t>provádí CRR</a:t>
            </a:r>
          </a:p>
          <a:p>
            <a:pPr marL="454025" lvl="1" indent="-187325"/>
            <a:r>
              <a:rPr lang="cs-CZ" dirty="0" smtClean="0"/>
              <a:t>ověřují se rizika</a:t>
            </a:r>
          </a:p>
          <a:p>
            <a:pPr marL="898525" lvl="2" indent="-187325"/>
            <a:r>
              <a:rPr lang="cs-CZ" sz="1800" dirty="0"/>
              <a:t>Riziko nezpůsobilosti </a:t>
            </a:r>
            <a:r>
              <a:rPr lang="cs-CZ" sz="1800" dirty="0" smtClean="0"/>
              <a:t>výdajů</a:t>
            </a:r>
            <a:endParaRPr lang="cs-CZ" sz="1800" dirty="0"/>
          </a:p>
          <a:p>
            <a:pPr marL="898525" lvl="2" indent="-187325"/>
            <a:r>
              <a:rPr lang="cs-CZ" sz="1800" dirty="0"/>
              <a:t>Riziko dvojího </a:t>
            </a:r>
            <a:r>
              <a:rPr lang="cs-CZ" sz="1800" dirty="0" smtClean="0"/>
              <a:t>financování</a:t>
            </a:r>
            <a:endParaRPr lang="cs-CZ" sz="1800" dirty="0"/>
          </a:p>
          <a:p>
            <a:pPr marL="898525" lvl="2" indent="-187325"/>
            <a:r>
              <a:rPr lang="cs-CZ" sz="1800" dirty="0"/>
              <a:t>Riziko ve veřejných </a:t>
            </a:r>
            <a:r>
              <a:rPr lang="cs-CZ" sz="1800" dirty="0" smtClean="0"/>
              <a:t>zakázkách</a:t>
            </a:r>
            <a:endParaRPr lang="cs-CZ" sz="1800" dirty="0"/>
          </a:p>
          <a:p>
            <a:pPr marL="898525" lvl="2" indent="-187325"/>
            <a:r>
              <a:rPr lang="cs-CZ" sz="1800" dirty="0"/>
              <a:t>Riziko v udržitelnosti </a:t>
            </a:r>
            <a:r>
              <a:rPr lang="cs-CZ" sz="1800" dirty="0" smtClean="0"/>
              <a:t>projektu</a:t>
            </a:r>
            <a:endParaRPr lang="cs-CZ" sz="1800" dirty="0"/>
          </a:p>
          <a:p>
            <a:pPr marL="898525" lvl="2" indent="-187325"/>
            <a:r>
              <a:rPr lang="cs-CZ" sz="1800" dirty="0"/>
              <a:t>Riziko v nedovolené veřejné </a:t>
            </a:r>
            <a:r>
              <a:rPr lang="cs-CZ" sz="1800" dirty="0" smtClean="0"/>
              <a:t>podpoře</a:t>
            </a:r>
            <a:endParaRPr lang="cs-CZ" sz="1800" dirty="0"/>
          </a:p>
          <a:p>
            <a:pPr marL="898525" lvl="2" indent="-187325"/>
            <a:r>
              <a:rPr lang="cs-CZ" sz="1800" dirty="0"/>
              <a:t>Riziko podvodů a korupčního </a:t>
            </a:r>
            <a:r>
              <a:rPr lang="cs-CZ" sz="1800" dirty="0" smtClean="0"/>
              <a:t>jednání</a:t>
            </a:r>
            <a:endParaRPr lang="cs-CZ" sz="1800" dirty="0"/>
          </a:p>
          <a:p>
            <a:pPr marL="898525" lvl="2" indent="-187325"/>
            <a:r>
              <a:rPr lang="cs-CZ" sz="1800" dirty="0"/>
              <a:t>Riziko realizovatelnosti projektu po věcné a finanční </a:t>
            </a:r>
            <a:r>
              <a:rPr lang="cs-CZ" sz="1800" dirty="0" smtClean="0"/>
              <a:t>stránce</a:t>
            </a:r>
            <a:endParaRPr lang="cs-CZ" sz="1800" dirty="0"/>
          </a:p>
          <a:p>
            <a:pPr marL="898525" lvl="2" indent="-187325"/>
            <a:r>
              <a:rPr lang="cs-CZ" sz="1800" dirty="0"/>
              <a:t>Riziko neočekávaných nebo nedovolených </a:t>
            </a:r>
            <a:r>
              <a:rPr lang="cs-CZ" sz="1800" dirty="0" smtClean="0"/>
              <a:t>příjmů</a:t>
            </a:r>
            <a:endParaRPr lang="cs-CZ" sz="1800" dirty="0"/>
          </a:p>
          <a:p>
            <a:pPr marL="898525" lvl="2" indent="-187325"/>
            <a:r>
              <a:rPr lang="cs-CZ" sz="1800" dirty="0"/>
              <a:t>Riziko nehospodárných a neefektivních aktivit a </a:t>
            </a:r>
            <a:r>
              <a:rPr lang="cs-CZ" sz="1800" dirty="0" smtClean="0"/>
              <a:t>výdajů</a:t>
            </a:r>
            <a:endParaRPr lang="cs-CZ" sz="1800" dirty="0"/>
          </a:p>
          <a:p>
            <a:pPr marL="898525" lvl="2" indent="-187325"/>
            <a:r>
              <a:rPr lang="cs-CZ" sz="1800" dirty="0"/>
              <a:t>Riziko nedosažení výstupů a realizace projektu v předloženém </a:t>
            </a:r>
            <a:r>
              <a:rPr lang="cs-CZ" sz="1800" dirty="0" smtClean="0"/>
              <a:t>harmonogramu</a:t>
            </a:r>
            <a:endParaRPr lang="cs-CZ" sz="1800" dirty="0"/>
          </a:p>
          <a:p>
            <a:pPr marL="898525" lvl="2" indent="-187325"/>
            <a:r>
              <a:rPr lang="cs-CZ" sz="1800" dirty="0"/>
              <a:t>Riziko provádění změn v realizaci </a:t>
            </a:r>
            <a:r>
              <a:rPr lang="cs-CZ" sz="1800" dirty="0" smtClean="0"/>
              <a:t>projektu</a:t>
            </a:r>
            <a:endParaRPr lang="cs-CZ" sz="1800" dirty="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Ex-ante analýza rizik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může být provedena na základě výsledků ex-ante analýzy rizik</a:t>
            </a:r>
          </a:p>
          <a:p>
            <a:pPr marL="454025" lvl="1" indent="-187325"/>
            <a:r>
              <a:rPr lang="cs-CZ" dirty="0" smtClean="0"/>
              <a:t>forma</a:t>
            </a:r>
          </a:p>
          <a:p>
            <a:pPr marL="898525" lvl="2" indent="-187325"/>
            <a:r>
              <a:rPr lang="cs-CZ" sz="1800" dirty="0" smtClean="0"/>
              <a:t>administrativní ověření (zák. 255/2012 Sb.) – ověření na základě předložených dokladů</a:t>
            </a:r>
          </a:p>
          <a:p>
            <a:pPr marL="898525" lvl="2" indent="-187325"/>
            <a:r>
              <a:rPr lang="cs-CZ" sz="1800" dirty="0" smtClean="0"/>
              <a:t>veřejnosprávní kontrola na místě (zák. 320/2001 Sb.)</a:t>
            </a:r>
          </a:p>
          <a:p>
            <a:pPr marL="898525" lvl="2" indent="-187325"/>
            <a:r>
              <a:rPr lang="cs-CZ" sz="1800" dirty="0" smtClean="0"/>
              <a:t>administrativní veřejnosprávní kontrola (zák. 320/2001 Sb.)</a:t>
            </a:r>
          </a:p>
          <a:p>
            <a:pPr marL="454025" lvl="1" indent="-187325"/>
            <a:r>
              <a:rPr lang="cs-CZ" dirty="0" smtClean="0"/>
              <a:t>možné krácení výdajů na základě výsledku kontroly</a:t>
            </a:r>
          </a:p>
          <a:p>
            <a:pPr marL="898525" lvl="2" indent="-187325"/>
            <a:r>
              <a:rPr lang="cs-CZ" sz="1800" dirty="0"/>
              <a:t>zahrnuty nezpůsobilé </a:t>
            </a:r>
            <a:r>
              <a:rPr lang="cs-CZ" sz="1800" dirty="0" smtClean="0"/>
              <a:t>výdaje</a:t>
            </a:r>
          </a:p>
          <a:p>
            <a:pPr marL="898525" lvl="2" indent="-187325"/>
            <a:r>
              <a:rPr lang="cs-CZ" sz="1800" dirty="0" smtClean="0"/>
              <a:t>ve způsobilých výdajích zahrnuty nezpůsobilé aktivity</a:t>
            </a:r>
          </a:p>
          <a:p>
            <a:pPr marL="898525" lvl="2" indent="-187325"/>
            <a:r>
              <a:rPr lang="cs-CZ" sz="1800" dirty="0" smtClean="0"/>
              <a:t>aktivity, které mohly být nebo již byly realizovány na základě chybně provedeného zadávacího/výběrového řízení</a:t>
            </a:r>
          </a:p>
          <a:p>
            <a:pPr marL="898525" lvl="2" indent="-187325"/>
            <a:r>
              <a:rPr lang="cs-CZ" sz="1800" dirty="0" smtClean="0"/>
              <a:t>výdaje nebyly vynaloženy v souladu se zásadami 3E</a:t>
            </a:r>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Ex-ante kontrola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provádí ŘO IROP na základě výsledků hodnocení provedeného CRR</a:t>
            </a:r>
          </a:p>
          <a:p>
            <a:pPr marL="454025" lvl="1" indent="-187325"/>
            <a:r>
              <a:rPr lang="cs-CZ" dirty="0" smtClean="0"/>
              <a:t>ŘO IROP znovu nehodnotí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Výběr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749150"/>
            <a:ext cx="7700425" cy="4819290"/>
          </a:xfrm>
        </p:spPr>
        <p:txBody>
          <a:bodyPr>
            <a:normAutofit/>
          </a:bodyPr>
          <a:lstStyle/>
          <a:p>
            <a:pPr marL="454025" lvl="1" indent="-187325"/>
            <a:r>
              <a:rPr lang="cs-CZ" dirty="0" smtClean="0"/>
              <a:t>informace o příjemci</a:t>
            </a:r>
          </a:p>
          <a:p>
            <a:pPr marL="454025" lvl="1" indent="-187325"/>
            <a:r>
              <a:rPr lang="cs-CZ" dirty="0" smtClean="0"/>
              <a:t>informace o projektu</a:t>
            </a:r>
          </a:p>
          <a:p>
            <a:pPr marL="454025" lvl="1" indent="-187325"/>
            <a:r>
              <a:rPr lang="cs-CZ" dirty="0" smtClean="0"/>
              <a:t>povinnosti a práva příjemce</a:t>
            </a:r>
          </a:p>
          <a:p>
            <a:pPr marL="454025" lvl="1" indent="-187325"/>
            <a:r>
              <a:rPr lang="cs-CZ" dirty="0" smtClean="0"/>
              <a:t>povinnosti a práva ŘO IROP</a:t>
            </a:r>
          </a:p>
          <a:p>
            <a:pPr marL="454025" lvl="1" indent="-187325"/>
            <a:r>
              <a:rPr lang="cs-CZ" dirty="0" smtClean="0"/>
              <a:t>sankce za neplnění povinností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494239"/>
            <a:ext cx="8229600" cy="822325"/>
          </a:xfrm>
        </p:spPr>
        <p:txBody>
          <a:bodyPr>
            <a:normAutofit fontScale="90000"/>
          </a:bodyPr>
          <a:lstStyle/>
          <a:p>
            <a:pPr algn="ctr"/>
            <a:r>
              <a:rPr lang="cs-CZ" dirty="0" smtClean="0"/>
              <a:t>Vydání právního aktu – Registrace akce a Rozhodnutí o poskytnutí dotace/Stanovení výdajů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sz="2800" dirty="0" smtClean="0"/>
              <a:t>Podání žádostí </a:t>
            </a:r>
            <a:r>
              <a:rPr lang="cs-CZ" sz="2800" dirty="0" smtClean="0"/>
              <a:t>pouze </a:t>
            </a:r>
            <a:r>
              <a:rPr lang="cs-CZ" sz="2800" dirty="0" smtClean="0"/>
              <a:t>přes MS2014+</a:t>
            </a:r>
          </a:p>
          <a:p>
            <a:pPr marL="454025" lvl="1" indent="-187325"/>
            <a:r>
              <a:rPr lang="cs-CZ" sz="2800" dirty="0" smtClean="0"/>
              <a:t>Automatická registrace žádosti</a:t>
            </a:r>
          </a:p>
          <a:p>
            <a:pPr marL="454025" lvl="1" indent="-187325"/>
            <a:r>
              <a:rPr lang="cs-CZ" sz="2800" dirty="0" smtClean="0"/>
              <a:t>Automatické předložení na příslušné krajské oddělení CRR/oddělení administrace OSS</a:t>
            </a:r>
          </a:p>
          <a:p>
            <a:pPr marL="454025" lvl="1" indent="-187325" algn="just"/>
            <a:r>
              <a:rPr lang="cs-CZ" sz="2800" dirty="0" smtClean="0"/>
              <a:t>Žadatel bude depeší informován o přidělených manažerech projektu, kteří budou mít na starosti další administraci projektu      a komunikaci se žadatelem</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Příjem žádostí o podporu</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681570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dirty="0" smtClean="0"/>
              <a:t>Žadatel může podat žádost o přezkum hodnocení v každé části hodnocení žádosti, ve které neuspěl.</a:t>
            </a:r>
          </a:p>
          <a:p>
            <a:pPr marL="454025" lvl="1" indent="-187325" algn="just"/>
            <a:r>
              <a:rPr lang="cs-CZ" dirty="0" smtClean="0"/>
              <a:t>Podává se do 14 kalendářních dnů ode dne doručení výsledku,       a to:</a:t>
            </a:r>
          </a:p>
          <a:p>
            <a:pPr marL="898525" lvl="2" indent="-187325"/>
            <a:r>
              <a:rPr lang="cs-CZ" dirty="0" smtClean="0"/>
              <a:t>elektronicky v MS2014+</a:t>
            </a:r>
          </a:p>
          <a:p>
            <a:pPr marL="898525" lvl="2" indent="-187325"/>
            <a:r>
              <a:rPr lang="cs-CZ" dirty="0" smtClean="0"/>
              <a:t>prostřednictvím odkazu na webových stránkách </a:t>
            </a:r>
            <a:r>
              <a:rPr lang="cs-CZ" dirty="0" smtClean="0">
                <a:hlinkClick r:id="rId2"/>
              </a:rPr>
              <a:t>www.</a:t>
            </a:r>
            <a:r>
              <a:rPr lang="cs-CZ" dirty="0" err="1" smtClean="0">
                <a:hlinkClick r:id="rId2"/>
              </a:rPr>
              <a:t>dotaceeu.cz</a:t>
            </a:r>
            <a:endParaRPr lang="cs-CZ" dirty="0" smtClean="0"/>
          </a:p>
          <a:p>
            <a:pPr marL="898525" lvl="2" indent="-187325"/>
            <a:r>
              <a:rPr lang="cs-CZ" dirty="0" smtClean="0"/>
              <a:t>písemně prostřednictvím formuláře uvedeného na webových stránkách </a:t>
            </a:r>
            <a:r>
              <a:rPr lang="cs-CZ" dirty="0" smtClean="0">
                <a:hlinkClick r:id="rId2"/>
              </a:rPr>
              <a:t>www.</a:t>
            </a:r>
            <a:r>
              <a:rPr lang="cs-CZ" dirty="0" err="1" smtClean="0">
                <a:hlinkClick r:id="rId2"/>
              </a:rPr>
              <a:t>dotaceeu.cz</a:t>
            </a:r>
            <a:endParaRPr lang="cs-CZ" dirty="0" smtClean="0"/>
          </a:p>
          <a:p>
            <a:pPr marL="454025" lvl="1" indent="-187325"/>
            <a:r>
              <a:rPr lang="cs-CZ" dirty="0" err="1" smtClean="0"/>
              <a:t>Přezkumné</a:t>
            </a:r>
            <a:r>
              <a:rPr lang="cs-CZ" dirty="0" smtClean="0"/>
              <a:t> řízení provádí ŘO IROP.</a:t>
            </a:r>
          </a:p>
          <a:p>
            <a:pPr marL="454025" lvl="1" indent="-187325"/>
            <a:r>
              <a:rPr lang="cs-CZ" dirty="0" smtClean="0"/>
              <a:t>Na základě výsledku </a:t>
            </a:r>
            <a:r>
              <a:rPr lang="cs-CZ" dirty="0" err="1" smtClean="0"/>
              <a:t>přezkumného</a:t>
            </a:r>
            <a:r>
              <a:rPr lang="cs-CZ" dirty="0" smtClean="0"/>
              <a:t> řízení </a:t>
            </a:r>
          </a:p>
          <a:p>
            <a:pPr marL="898525" lvl="2" indent="-187325"/>
            <a:r>
              <a:rPr lang="cs-CZ" dirty="0" smtClean="0"/>
              <a:t>žádost postoupí do další fáze hodnocení</a:t>
            </a:r>
          </a:p>
          <a:p>
            <a:pPr marL="898525" lvl="2" indent="-187325"/>
            <a:r>
              <a:rPr lang="cs-CZ" dirty="0" smtClean="0"/>
              <a:t>žádost je vyřazena z dalšího procesu hodnocení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Žádost o přezkum výsledku hodnocení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Průběžná/Závěrečná Zpráva o realizaci (</a:t>
            </a:r>
            <a:r>
              <a:rPr lang="cs-CZ" dirty="0" err="1" smtClean="0"/>
              <a:t>ZoR</a:t>
            </a:r>
            <a:r>
              <a:rPr lang="cs-CZ" dirty="0" smtClean="0"/>
              <a:t>)</a:t>
            </a:r>
          </a:p>
          <a:p>
            <a:pPr marL="898525" lvl="2" indent="-187325" algn="just"/>
            <a:r>
              <a:rPr lang="pl-PL" dirty="0"/>
              <a:t>S</a:t>
            </a:r>
            <a:r>
              <a:rPr lang="pl-PL" dirty="0" smtClean="0"/>
              <a:t>ledované období je příslušná etapa, předkládá se v MS2014+ do 20 pd po ukončení etapy</a:t>
            </a:r>
            <a:r>
              <a:rPr lang="pl-PL" dirty="0"/>
              <a:t> </a:t>
            </a:r>
            <a:r>
              <a:rPr lang="pl-PL" dirty="0" smtClean="0"/>
              <a:t>(průběžná)/realizace projektu (závěrečná) spolu se </a:t>
            </a:r>
            <a:r>
              <a:rPr lang="pl-PL" b="1" u="sng" dirty="0"/>
              <a:t>Zjednodušenou </a:t>
            </a:r>
            <a:r>
              <a:rPr lang="pl-PL" b="1" u="sng" dirty="0" smtClean="0"/>
              <a:t>žádostí o </a:t>
            </a:r>
            <a:r>
              <a:rPr lang="pl-PL" b="1" u="sng" dirty="0"/>
              <a:t>platbu </a:t>
            </a:r>
            <a:r>
              <a:rPr lang="pl-PL" dirty="0" smtClean="0"/>
              <a:t>– jedná se o ex-post financování.</a:t>
            </a:r>
          </a:p>
          <a:p>
            <a:pPr marL="454025" lvl="1" indent="-187325"/>
            <a:r>
              <a:rPr lang="cs-CZ" dirty="0" smtClean="0"/>
              <a:t>Zpráva o udržitelnosti (</a:t>
            </a:r>
            <a:r>
              <a:rPr lang="cs-CZ" dirty="0" err="1" smtClean="0"/>
              <a:t>ZoU</a:t>
            </a:r>
            <a:r>
              <a:rPr lang="cs-CZ" dirty="0" smtClean="0"/>
              <a:t>)</a:t>
            </a:r>
          </a:p>
          <a:p>
            <a:pPr marL="898525" lvl="2" indent="-187325"/>
            <a:r>
              <a:rPr lang="cs-CZ" dirty="0" smtClean="0"/>
              <a:t>Monitoring období udržitelnosti, předkládána v MS2014+ do 10 </a:t>
            </a:r>
            <a:r>
              <a:rPr lang="cs-CZ" dirty="0" err="1" smtClean="0"/>
              <a:t>pd</a:t>
            </a:r>
            <a:r>
              <a:rPr lang="cs-CZ" dirty="0" smtClean="0"/>
              <a:t> od konce ročního monitorovacího období. </a:t>
            </a:r>
            <a:r>
              <a:rPr lang="cs-CZ" b="1" u="sng" dirty="0" smtClean="0"/>
              <a:t>Doba udržitelnosti se počítá od data poslední platby příjemci.</a:t>
            </a:r>
          </a:p>
          <a:p>
            <a:pPr marL="454025" lvl="1" indent="-187325"/>
            <a:r>
              <a:rPr lang="cs-CZ" dirty="0" smtClean="0"/>
              <a:t>Je možné podat až po schválení předchozích zpráv.</a:t>
            </a:r>
          </a:p>
          <a:p>
            <a:pPr marL="454025" lvl="1" indent="-187325"/>
            <a:r>
              <a:rPr lang="cs-CZ" dirty="0" smtClean="0"/>
              <a:t>Je možné podat až po uzavření změnových řízení.</a:t>
            </a:r>
          </a:p>
          <a:p>
            <a:pPr marL="454025" lvl="1" indent="-187325"/>
            <a:r>
              <a:rPr lang="cs-CZ" dirty="0" smtClean="0"/>
              <a:t>Kontrola formálních náležitostí a věcného obsahu zpráv.</a:t>
            </a:r>
          </a:p>
          <a:p>
            <a:pPr marL="898525" lvl="2" indent="-187325">
              <a:buNone/>
            </a:pPr>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může iniciovat žadatel, příjemce, CRR, ŘO IROP</a:t>
            </a:r>
          </a:p>
          <a:p>
            <a:pPr marL="454025" lvl="1" indent="-187325"/>
            <a:r>
              <a:rPr lang="cs-CZ" dirty="0"/>
              <a:t>p</a:t>
            </a:r>
            <a:r>
              <a:rPr lang="cs-CZ" dirty="0" smtClean="0"/>
              <a:t>odávání přes MS2014+</a:t>
            </a:r>
          </a:p>
          <a:p>
            <a:pPr marL="454025" lvl="1" indent="-187325"/>
            <a:r>
              <a:rPr lang="cs-CZ" dirty="0" smtClean="0"/>
              <a:t>druhy změn</a:t>
            </a:r>
          </a:p>
          <a:p>
            <a:pPr marL="898525" lvl="2" indent="-187325" algn="just"/>
            <a:r>
              <a:rPr lang="cs-CZ" sz="1800" dirty="0" smtClean="0"/>
              <a:t>změny </a:t>
            </a:r>
            <a:r>
              <a:rPr lang="cs-CZ" sz="1800" b="1" dirty="0" smtClean="0"/>
              <a:t>před schválením prvního Rozhodnutí </a:t>
            </a:r>
            <a:r>
              <a:rPr lang="cs-CZ" sz="1800" dirty="0" smtClean="0"/>
              <a:t>– </a:t>
            </a:r>
            <a:r>
              <a:rPr lang="cs-CZ" sz="1800" b="1" dirty="0" smtClean="0"/>
              <a:t>o změně rozhoduje CRR</a:t>
            </a:r>
          </a:p>
          <a:p>
            <a:pPr marL="898525" lvl="2" indent="-187325" algn="just"/>
            <a:r>
              <a:rPr lang="cs-CZ" sz="1800" dirty="0" smtClean="0"/>
              <a:t>změny </a:t>
            </a:r>
            <a:r>
              <a:rPr lang="cs-CZ" sz="1800" b="1" dirty="0" smtClean="0"/>
              <a:t>po schválení prvního Rozhodnutí</a:t>
            </a:r>
            <a:r>
              <a:rPr lang="cs-CZ" sz="1800" dirty="0" smtClean="0"/>
              <a:t>, které nemění údaje na Rozhodnutí – </a:t>
            </a:r>
            <a:r>
              <a:rPr lang="cs-CZ" sz="1800" b="1" dirty="0" smtClean="0"/>
              <a:t>o změně rozhoduje CRR</a:t>
            </a:r>
          </a:p>
          <a:p>
            <a:pPr marL="898525" lvl="2" indent="-187325" algn="just"/>
            <a:r>
              <a:rPr lang="cs-CZ" sz="1800" dirty="0" smtClean="0"/>
              <a:t>změny </a:t>
            </a:r>
            <a:r>
              <a:rPr lang="cs-CZ" sz="1800" b="1" dirty="0" smtClean="0"/>
              <a:t>po schválení prvního Rozhodnutí</a:t>
            </a:r>
            <a:r>
              <a:rPr lang="cs-CZ" sz="1800" dirty="0" smtClean="0"/>
              <a:t>, které mění údaje na Rozhodnutí –  </a:t>
            </a:r>
            <a:r>
              <a:rPr lang="cs-CZ" sz="1800" b="1" dirty="0" smtClean="0"/>
              <a:t>o změně rozhoduje ŘO IROP</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Změny v projektech</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cs-CZ" dirty="0" smtClean="0"/>
              <a:t>Vám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7" name="Zástupný symbol pro text 3"/>
          <p:cNvSpPr txBox="1">
            <a:spLocks/>
          </p:cNvSpPr>
          <p:nvPr/>
        </p:nvSpPr>
        <p:spPr>
          <a:xfrm>
            <a:off x="685800" y="3309620"/>
            <a:ext cx="6632575" cy="145256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rgbClr val="00529C"/>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sz="2000" dirty="0" smtClean="0">
                <a:solidFill>
                  <a:schemeClr val="bg1"/>
                </a:solidFill>
                <a:latin typeface="Calibri" panose="020F0502020204030204" pitchFamily="34" charset="0"/>
              </a:rPr>
              <a:t>Ing. Josef Šetek</a:t>
            </a:r>
            <a:r>
              <a:rPr lang="cs-CZ" sz="2000" dirty="0" smtClean="0">
                <a:latin typeface="Calibri" panose="020F0502020204030204" pitchFamily="34" charset="0"/>
              </a:rPr>
              <a:t> Šetek</a:t>
            </a:r>
          </a:p>
          <a:p>
            <a:r>
              <a:rPr lang="cs-CZ" sz="2000" dirty="0" smtClean="0">
                <a:latin typeface="Calibri" panose="020F0502020204030204" pitchFamily="34" charset="0"/>
                <a:hlinkClick r:id="rId4"/>
              </a:rPr>
              <a:t>setek@crr.cz</a:t>
            </a:r>
            <a:endParaRPr lang="cs-CZ" sz="2000" dirty="0" smtClean="0">
              <a:latin typeface="Calibri" panose="020F0502020204030204" pitchFamily="34" charset="0"/>
            </a:endParaRPr>
          </a:p>
          <a:p>
            <a:endParaRPr lang="cs-CZ" dirty="0"/>
          </a:p>
        </p:txBody>
      </p:sp>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pic>
        <p:nvPicPr>
          <p:cNvPr id="8" name="Obrázek 1"/>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9675" y="1304926"/>
            <a:ext cx="6498073" cy="4139984"/>
          </a:xfrm>
          <a:prstGeom prst="rect">
            <a:avLst/>
          </a:prstGeom>
          <a:noFill/>
          <a:ln>
            <a:noFill/>
          </a:ln>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sz="2400" dirty="0" smtClean="0"/>
              <a:t>Probíhá na příslušném krajském oddělení CRR/oddělení administrace OSS</a:t>
            </a:r>
          </a:p>
          <a:p>
            <a:pPr marL="454025" lvl="1" indent="-187325"/>
            <a:r>
              <a:rPr lang="cs-CZ" sz="2400" dirty="0" smtClean="0"/>
              <a:t>Fáze hodnocení (provádí CRR)</a:t>
            </a:r>
          </a:p>
          <a:p>
            <a:pPr marL="898525" lvl="2" indent="-187325"/>
            <a:r>
              <a:rPr lang="cs-CZ" sz="2400" dirty="0" smtClean="0"/>
              <a:t>kontrola přijatelnosti a kontrola formálních náležitostí</a:t>
            </a:r>
          </a:p>
          <a:p>
            <a:pPr marL="898525" lvl="2" indent="-187325"/>
            <a:r>
              <a:rPr lang="cs-CZ" sz="2400" dirty="0" smtClean="0"/>
              <a:t>ex-ante analýza rizik</a:t>
            </a:r>
          </a:p>
          <a:p>
            <a:pPr marL="898525" lvl="2" indent="-187325"/>
            <a:r>
              <a:rPr lang="cs-CZ" sz="2400" dirty="0" smtClean="0"/>
              <a:t>ex-ante kontrola</a:t>
            </a:r>
          </a:p>
          <a:p>
            <a:pPr marL="454025" lvl="1" indent="-187325"/>
            <a:r>
              <a:rPr lang="cs-CZ" sz="2400" dirty="0" smtClean="0"/>
              <a:t>Fáze výběru projektů (provádí ŘO IROP)</a:t>
            </a:r>
          </a:p>
          <a:p>
            <a:pPr marL="898525" lvl="2" indent="-187325"/>
            <a:r>
              <a:rPr lang="cs-CZ" sz="2400" dirty="0" smtClean="0"/>
              <a:t>výběr projektu</a:t>
            </a:r>
          </a:p>
          <a:p>
            <a:pPr marL="898525" lvl="2" indent="-187325"/>
            <a:r>
              <a:rPr lang="cs-CZ" sz="2400" dirty="0" smtClean="0"/>
              <a:t>příprava a vydání právního aktu</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provedena do 20 </a:t>
            </a:r>
            <a:r>
              <a:rPr lang="cs-CZ" dirty="0" err="1" smtClean="0"/>
              <a:t>pd</a:t>
            </a:r>
            <a:r>
              <a:rPr lang="cs-CZ" dirty="0" smtClean="0"/>
              <a:t> od podání žádosti</a:t>
            </a:r>
          </a:p>
          <a:p>
            <a:pPr marL="454025" lvl="1" indent="-187325"/>
            <a:r>
              <a:rPr lang="cs-CZ" dirty="0" smtClean="0"/>
              <a:t>probíhá elektronicky v MS2014+, kontrolu provádí CRR</a:t>
            </a:r>
          </a:p>
          <a:p>
            <a:pPr marL="454025" lvl="1" indent="-187325"/>
            <a:r>
              <a:rPr lang="cs-CZ" dirty="0" smtClean="0"/>
              <a:t>eliminační kritéria (vždy odpověď „ANO“ x „NE“)</a:t>
            </a:r>
          </a:p>
          <a:p>
            <a:pPr marL="454025" lvl="1" indent="-187325" algn="just"/>
            <a:r>
              <a:rPr lang="cs-CZ" dirty="0" smtClean="0"/>
              <a:t>v rámci přijatelnosti musí být splněna všechna kritéria stanovená výzvou (obecná i specifická) – v případě nesplnění jakéhokoliv kritéria je žádost vyloučena z dalšího hodnocení</a:t>
            </a:r>
          </a:p>
          <a:p>
            <a:pPr marL="454025" lvl="1" indent="-187325" algn="just"/>
            <a:r>
              <a:rPr lang="cs-CZ" dirty="0" smtClean="0"/>
              <a:t>v </a:t>
            </a:r>
            <a:r>
              <a:rPr lang="cs-CZ" dirty="0" smtClean="0"/>
              <a:t>rámci kontroly formálních náležitostí lze vyzvat k </a:t>
            </a:r>
            <a:r>
              <a:rPr lang="cs-CZ" u="sng" dirty="0" smtClean="0"/>
              <a:t>doložení</a:t>
            </a:r>
            <a:r>
              <a:rPr lang="cs-CZ" dirty="0" smtClean="0"/>
              <a:t> (max. dvakrát)</a:t>
            </a:r>
          </a:p>
          <a:p>
            <a:pPr marL="454025" lvl="1" indent="-187325" algn="just"/>
            <a:r>
              <a:rPr lang="cs-CZ" dirty="0" smtClean="0"/>
              <a:t>výzvy k doplnění/upřesnění jsou žadateli zasílány formou depeší </a:t>
            </a:r>
            <a:br>
              <a:rPr lang="cs-CZ" dirty="0" smtClean="0"/>
            </a:br>
            <a:r>
              <a:rPr lang="cs-CZ" dirty="0" smtClean="0"/>
              <a:t>v MS2014+</a:t>
            </a:r>
          </a:p>
          <a:p>
            <a:pPr marL="454025" lvl="1" indent="-187325"/>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pPr algn="ctr"/>
            <a:r>
              <a:rPr lang="cs-CZ" dirty="0" smtClean="0"/>
              <a:t>Kontrola přijatelnosti 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a:xfrm>
            <a:off x="683568" y="2445579"/>
            <a:ext cx="8229600" cy="822325"/>
          </a:xfrm>
        </p:spPr>
        <p:txBody>
          <a:bodyPr/>
          <a:lstStyle/>
          <a:p>
            <a:pPr algn="ctr"/>
            <a:r>
              <a:rPr lang="cs-CZ" dirty="0" smtClean="0"/>
              <a:t>Kritéria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47663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Žádost je podána v předepsané formě</a:t>
            </a:r>
          </a:p>
          <a:p>
            <a:pPr marL="898525" lvl="2" indent="-187325"/>
            <a:r>
              <a:rPr lang="cs-CZ" sz="2000" dirty="0"/>
              <a:t>Je žádost podána přes MS2014</a:t>
            </a:r>
            <a:r>
              <a:rPr lang="cs-CZ" sz="2000" dirty="0" smtClean="0"/>
              <a:t>+?</a:t>
            </a:r>
          </a:p>
          <a:p>
            <a:pPr marL="898525" lvl="2" indent="-187325" algn="just"/>
            <a:r>
              <a:rPr lang="cs-CZ" sz="2000" dirty="0" smtClean="0"/>
              <a:t>Jsou </a:t>
            </a:r>
            <a:r>
              <a:rPr lang="cs-CZ" sz="2000" dirty="0"/>
              <a:t>informace uvedené v žádosti o podporu v souladu s </a:t>
            </a:r>
            <a:r>
              <a:rPr lang="cs-CZ" sz="2000" dirty="0" smtClean="0"/>
              <a:t>přílohami? Žadatele </a:t>
            </a:r>
            <a:r>
              <a:rPr lang="cs-CZ" sz="2000" dirty="0"/>
              <a:t>je možné vyzvat k opravě pouze v případě zjevného formálního nesouladu mezi žádostí o podporu a přílohou. Není možné vyzvat k upřesnění informací</a:t>
            </a:r>
            <a:r>
              <a:rPr lang="cs-CZ" sz="2000" dirty="0" smtClean="0"/>
              <a:t>.</a:t>
            </a:r>
          </a:p>
          <a:p>
            <a:pPr marL="898525" lvl="2" indent="-187325"/>
            <a:r>
              <a:rPr lang="cs-CZ" sz="2000" dirty="0"/>
              <a:t>Jsou ve finančním plánu nastaveny etapy projektu v minimální délce 3 měsíců</a:t>
            </a:r>
            <a:r>
              <a:rPr lang="cs-CZ" sz="2000" dirty="0" smtClean="0"/>
              <a:t>?</a:t>
            </a:r>
          </a:p>
          <a:p>
            <a:pPr marL="454025" lvl="1" indent="-187325"/>
            <a:r>
              <a:rPr lang="cs-CZ" dirty="0"/>
              <a:t>Žádost je podepsána oprávněným zástupcem žadatele</a:t>
            </a:r>
          </a:p>
          <a:p>
            <a:pPr marL="898525" lvl="2" indent="-187325"/>
            <a:r>
              <a:rPr lang="cs-CZ" sz="2000" dirty="0" smtClean="0"/>
              <a:t>Statutární </a:t>
            </a:r>
            <a:r>
              <a:rPr lang="cs-CZ" sz="2000" dirty="0"/>
              <a:t>zástupce, popř. pověřená osoba na základě plné moci/pověření</a:t>
            </a:r>
          </a:p>
          <a:p>
            <a:pPr marL="898525" lvl="2" indent="-187325"/>
            <a:endParaRPr lang="cs-CZ" sz="2000"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Kritéria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11663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r>
              <a:rPr lang="cs-CZ" dirty="0" smtClean="0"/>
              <a:t>Jsou doloženy všechny povinné přílohy a obsahově splňují požadované náležitosti</a:t>
            </a:r>
          </a:p>
          <a:p>
            <a:pPr marL="898525" lvl="2" indent="-187325"/>
            <a:r>
              <a:rPr lang="cs-CZ" sz="2000" b="1" dirty="0" smtClean="0"/>
              <a:t>Plná moc/pověření</a:t>
            </a:r>
          </a:p>
          <a:p>
            <a:pPr marL="898525" lvl="2" indent="-187325"/>
            <a:r>
              <a:rPr lang="cs-CZ" sz="2000" b="1" dirty="0"/>
              <a:t>Dokumentace k zadávacím a výběrovým </a:t>
            </a:r>
            <a:r>
              <a:rPr lang="cs-CZ" sz="2000" b="1" dirty="0" smtClean="0"/>
              <a:t>řízením</a:t>
            </a:r>
          </a:p>
          <a:p>
            <a:pPr marL="898525" lvl="2" indent="-187325"/>
            <a:r>
              <a:rPr lang="cs-CZ" sz="2000" b="1" dirty="0"/>
              <a:t>Souhlasné Stanovisko hlavního architekta </a:t>
            </a:r>
            <a:r>
              <a:rPr lang="cs-CZ" sz="2000" b="1" dirty="0" err="1"/>
              <a:t>eGovernmentu</a:t>
            </a:r>
            <a:r>
              <a:rPr lang="cs-CZ" sz="2000" b="1" dirty="0"/>
              <a:t> </a:t>
            </a:r>
            <a:endParaRPr lang="cs-CZ" sz="2000" dirty="0"/>
          </a:p>
          <a:p>
            <a:pPr marL="898525" lvl="2" indent="-187325"/>
            <a:r>
              <a:rPr lang="cs-CZ" sz="2000" b="1" dirty="0"/>
              <a:t>Studie proveditelnosti </a:t>
            </a:r>
            <a:endParaRPr lang="cs-CZ" sz="2000" b="1" dirty="0" smtClean="0"/>
          </a:p>
          <a:p>
            <a:pPr marL="898525" lvl="2" indent="-187325"/>
            <a:r>
              <a:rPr lang="cs-CZ" sz="2000" b="1" dirty="0"/>
              <a:t>Průzkum </a:t>
            </a:r>
            <a:r>
              <a:rPr lang="cs-CZ" sz="2000" b="1" dirty="0" smtClean="0"/>
              <a:t>trhu</a:t>
            </a:r>
          </a:p>
          <a:p>
            <a:pPr marL="898525" lvl="2" indent="-187325"/>
            <a:r>
              <a:rPr lang="cs-CZ" sz="2000" b="1" dirty="0"/>
              <a:t>Výpočet čistých jiných peněžních </a:t>
            </a:r>
            <a:r>
              <a:rPr lang="cs-CZ" sz="2000" b="1" dirty="0" smtClean="0"/>
              <a:t>příjmů</a:t>
            </a:r>
          </a:p>
          <a:p>
            <a:pPr marL="898525" lvl="2" indent="-187325"/>
            <a:r>
              <a:rPr lang="cs-CZ" sz="2000" b="1" dirty="0"/>
              <a:t>Seznam objednávek – přímých nákupů</a:t>
            </a:r>
            <a:endParaRPr lang="cs-CZ" sz="2000" b="1"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1677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1102</TotalTime>
  <Words>1778</Words>
  <Application>Microsoft Office PowerPoint</Application>
  <PresentationFormat>Předvádění na obrazovce (4:3)</PresentationFormat>
  <Paragraphs>269</Paragraphs>
  <Slides>33</Slides>
  <Notes>0</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CRR template</vt:lpstr>
      <vt:lpstr>Příjem a hodnocení žádostí  o podporu</vt:lpstr>
      <vt:lpstr>Role CRR</vt:lpstr>
      <vt:lpstr>Příjem žádostí o podporu</vt:lpstr>
      <vt:lpstr>Hodnocení žádostí</vt:lpstr>
      <vt:lpstr>Hodnocení žádostí</vt:lpstr>
      <vt:lpstr>Kontrola přijatelnosti a formálních náležitostí</vt:lpstr>
      <vt:lpstr>Kritéria formálních náležitostí</vt:lpstr>
      <vt:lpstr>Kritéria formálních náležitostí</vt:lpstr>
      <vt:lpstr>Kritéria formálních náležitostí</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Ex-ante analýza rizik</vt:lpstr>
      <vt:lpstr>Ex-ante kontrola</vt:lpstr>
      <vt:lpstr>Výběr projektů</vt:lpstr>
      <vt:lpstr>Vydání právního aktu – Registrace akce a Rozhodnutí o poskytnutí dotace/Stanovení výdajů</vt:lpstr>
      <vt:lpstr>Žádost o přezkum výsledku hodnocení</vt:lpstr>
      <vt:lpstr>Monitorování realizace projektů</vt:lpstr>
      <vt:lpstr>Změny v projektech</vt:lpstr>
      <vt:lpstr>Děkuji Vám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Šetek Josef</cp:lastModifiedBy>
  <cp:revision>232</cp:revision>
  <dcterms:created xsi:type="dcterms:W3CDTF">2014-09-16T20:50:40Z</dcterms:created>
  <dcterms:modified xsi:type="dcterms:W3CDTF">2016-03-01T14:37:57Z</dcterms:modified>
</cp:coreProperties>
</file>