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5"/>
  </p:notesMasterIdLst>
  <p:handoutMasterIdLst>
    <p:handoutMasterId r:id="rId46"/>
  </p:handoutMasterIdLst>
  <p:sldIdLst>
    <p:sldId id="323" r:id="rId2"/>
    <p:sldId id="455" r:id="rId3"/>
    <p:sldId id="456" r:id="rId4"/>
    <p:sldId id="457" r:id="rId5"/>
    <p:sldId id="458" r:id="rId6"/>
    <p:sldId id="459" r:id="rId7"/>
    <p:sldId id="461" r:id="rId8"/>
    <p:sldId id="460" r:id="rId9"/>
    <p:sldId id="468" r:id="rId10"/>
    <p:sldId id="467" r:id="rId11"/>
    <p:sldId id="466" r:id="rId12"/>
    <p:sldId id="496" r:id="rId13"/>
    <p:sldId id="530" r:id="rId14"/>
    <p:sldId id="520" r:id="rId15"/>
    <p:sldId id="531" r:id="rId16"/>
    <p:sldId id="519" r:id="rId17"/>
    <p:sldId id="524" r:id="rId18"/>
    <p:sldId id="529" r:id="rId19"/>
    <p:sldId id="418" r:id="rId20"/>
    <p:sldId id="498" r:id="rId21"/>
    <p:sldId id="499" r:id="rId22"/>
    <p:sldId id="533" r:id="rId23"/>
    <p:sldId id="521" r:id="rId24"/>
    <p:sldId id="500" r:id="rId25"/>
    <p:sldId id="511" r:id="rId26"/>
    <p:sldId id="512" r:id="rId27"/>
    <p:sldId id="501" r:id="rId28"/>
    <p:sldId id="502" r:id="rId29"/>
    <p:sldId id="534" r:id="rId30"/>
    <p:sldId id="535" r:id="rId31"/>
    <p:sldId id="505" r:id="rId32"/>
    <p:sldId id="506" r:id="rId33"/>
    <p:sldId id="513" r:id="rId34"/>
    <p:sldId id="514" r:id="rId35"/>
    <p:sldId id="507" r:id="rId36"/>
    <p:sldId id="516" r:id="rId37"/>
    <p:sldId id="522" r:id="rId38"/>
    <p:sldId id="523" r:id="rId39"/>
    <p:sldId id="510" r:id="rId40"/>
    <p:sldId id="518" r:id="rId41"/>
    <p:sldId id="515" r:id="rId42"/>
    <p:sldId id="517" r:id="rId43"/>
    <p:sldId id="410" r:id="rId44"/>
  </p:sldIdLst>
  <p:sldSz cx="9144000" cy="6858000" type="screen4x3"/>
  <p:notesSz cx="67818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 autoAdjust="0"/>
    <p:restoredTop sz="87922" autoAdjust="0"/>
  </p:normalViewPr>
  <p:slideViewPr>
    <p:cSldViewPr>
      <p:cViewPr>
        <p:scale>
          <a:sx n="100" d="100"/>
          <a:sy n="100" d="100"/>
        </p:scale>
        <p:origin x="-7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6E70CE-94F3-489E-8FF8-857586CB9812}" type="presOf" srcId="{C5C86733-1C4E-4ABE-BC8B-70E73BF8076C}" destId="{66C8A01D-04C6-4396-8787-43DC36C8480A}" srcOrd="1" destOrd="1" presId="urn:microsoft.com/office/officeart/2005/8/layout/vList4#1"/>
    <dgm:cxn modelId="{17CB93BB-BEDC-4DB5-A35C-D2E4CBB2515D}" type="presOf" srcId="{855CB492-B9C1-4831-9453-D02DC01556CB}" destId="{D220A56B-34B4-4DD0-B125-97D865139D92}" srcOrd="0" destOrd="0" presId="urn:microsoft.com/office/officeart/2005/8/layout/vList4#1"/>
    <dgm:cxn modelId="{BEB2CF44-52BF-4701-89DC-0BE8009E2DAB}" type="presOf" srcId="{38804BD3-7704-44DB-93A2-A6FB8DF386BF}" destId="{50CD8E78-60B6-449B-AD20-121950675E4A}" srcOrd="0" destOrd="0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D6081441-BB30-4007-A30C-D5316656695A}" type="presOf" srcId="{273BDC39-9757-4293-83AA-A9E9CC915DA0}" destId="{9A27448D-784B-4861-9334-121A223779B3}" srcOrd="0" destOrd="2" presId="urn:microsoft.com/office/officeart/2005/8/layout/vList4#1"/>
    <dgm:cxn modelId="{C03BC261-5A37-4CD8-BCA2-E9B04F4146A4}" type="presOf" srcId="{D3784C62-6E03-4E88-AA8E-EC0DCEAD96BC}" destId="{9E808720-DA3C-4D88-83BC-C88B0AC710F3}" srcOrd="0" destOrd="0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F2F09EBF-33BF-4E13-B070-8D4C8F34D37F}" type="presOf" srcId="{011776CB-E079-448D-8CBF-0D6A1B0031D4}" destId="{9A27448D-784B-4861-9334-121A223779B3}" srcOrd="0" destOrd="4" presId="urn:microsoft.com/office/officeart/2005/8/layout/vList4#1"/>
    <dgm:cxn modelId="{15C2A6A7-F083-429A-BFC2-197D42FB553B}" type="presOf" srcId="{A8C219C7-9F00-4E75-8B16-481975849224}" destId="{50CD8E78-60B6-449B-AD20-121950675E4A}" srcOrd="0" destOrd="2" presId="urn:microsoft.com/office/officeart/2005/8/layout/vList4#1"/>
    <dgm:cxn modelId="{82833C9B-A7B2-4DDD-8813-7A5B341B8D41}" type="presOf" srcId="{D74C87B0-8199-4D82-97CA-8716D0810C88}" destId="{9A27448D-784B-4861-9334-121A223779B3}" srcOrd="0" destOrd="0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13A5BD16-1A55-4210-B7D7-8B280C91637C}" type="presOf" srcId="{273BDC39-9757-4293-83AA-A9E9CC915DA0}" destId="{614AE268-84D0-4EF9-B74B-195569128116}" srcOrd="1" destOrd="2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F043768E-2E07-4F02-BAFD-357BD246493B}" type="presOf" srcId="{CE8BA2DC-6A07-4136-AE2C-02E787173318}" destId="{6E62D4D7-9191-4501-B151-D627F722878F}" srcOrd="1" destOrd="3" presId="urn:microsoft.com/office/officeart/2005/8/layout/vList4#1"/>
    <dgm:cxn modelId="{F9C02D2B-96B8-4049-9C94-C923F43878A1}" type="presOf" srcId="{38804BD3-7704-44DB-93A2-A6FB8DF386BF}" destId="{66C8A01D-04C6-4396-8787-43DC36C8480A}" srcOrd="1" destOrd="0" presId="urn:microsoft.com/office/officeart/2005/8/layout/vList4#1"/>
    <dgm:cxn modelId="{DB7BDE83-C6C2-41B7-955E-C7477B15B347}" type="presOf" srcId="{75152ED6-09D4-4CB2-B330-0EBA2A1F6BEE}" destId="{D220A56B-34B4-4DD0-B125-97D865139D92}" srcOrd="0" destOrd="2" presId="urn:microsoft.com/office/officeart/2005/8/layout/vList4#1"/>
    <dgm:cxn modelId="{12992C2A-1583-4522-B5DF-9287074C64B4}" type="presOf" srcId="{A518AB0A-7BED-45CC-8968-54C5D48470FD}" destId="{8A587B36-857B-41ED-B7A7-D47113F79935}" srcOrd="0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3EB7E065-C540-46C9-8F2D-CCB457396A6C}" type="presOf" srcId="{098ADAF1-68DC-4019-95EC-CF9DEA0595F5}" destId="{D220A56B-34B4-4DD0-B125-97D865139D92}" srcOrd="0" destOrd="1" presId="urn:microsoft.com/office/officeart/2005/8/layout/vList4#1"/>
    <dgm:cxn modelId="{17BB2CDF-F755-45A2-9ABD-13DBCD224235}" type="presOf" srcId="{CE8BA2DC-6A07-4136-AE2C-02E787173318}" destId="{D220A56B-34B4-4DD0-B125-97D865139D92}" srcOrd="0" destOrd="3" presId="urn:microsoft.com/office/officeart/2005/8/layout/vList4#1"/>
    <dgm:cxn modelId="{4EDE3C4E-A23C-4158-8D5B-6DDE1B627EA5}" type="presOf" srcId="{75152ED6-09D4-4CB2-B330-0EBA2A1F6BEE}" destId="{6E62D4D7-9191-4501-B151-D627F722878F}" srcOrd="1" destOrd="2" presId="urn:microsoft.com/office/officeart/2005/8/layout/vList4#1"/>
    <dgm:cxn modelId="{7EC5CAD3-8E8F-46FC-8C36-0F553621560C}" type="presOf" srcId="{34C60AC1-3BAF-4349-9B04-1EBEAA6874AE}" destId="{9A27448D-784B-4861-9334-121A223779B3}" srcOrd="0" destOrd="1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AFD91728-6CEE-44C1-A83F-70FDB4212D1C}" type="presOf" srcId="{9BEAB610-B179-412C-A911-0AE990A76040}" destId="{66C8A01D-04C6-4396-8787-43DC36C8480A}" srcOrd="1" destOrd="3" presId="urn:microsoft.com/office/officeart/2005/8/layout/vList4#1"/>
    <dgm:cxn modelId="{FADDBB3A-65DC-425F-9E7C-3613EC5FAFBB}" type="presOf" srcId="{D3784C62-6E03-4E88-AA8E-EC0DCEAD96BC}" destId="{C47FD7BB-128E-4643-98CA-3F319452AC98}" srcOrd="1" destOrd="0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09C7607D-6164-494D-B352-EACBCED015B3}" type="presOf" srcId="{9BEAB610-B179-412C-A911-0AE990A76040}" destId="{50CD8E78-60B6-449B-AD20-121950675E4A}" srcOrd="0" destOrd="3" presId="urn:microsoft.com/office/officeart/2005/8/layout/vList4#1"/>
    <dgm:cxn modelId="{BE908773-B794-459E-8EBB-E0921BF7FA9B}" type="presOf" srcId="{34C60AC1-3BAF-4349-9B04-1EBEAA6874AE}" destId="{614AE268-84D0-4EF9-B74B-195569128116}" srcOrd="1" destOrd="1" presId="urn:microsoft.com/office/officeart/2005/8/layout/vList4#1"/>
    <dgm:cxn modelId="{FDD1482B-C7A6-4E25-8378-C12941B30A8E}" type="presOf" srcId="{855CB492-B9C1-4831-9453-D02DC01556CB}" destId="{6E62D4D7-9191-4501-B151-D627F722878F}" srcOrd="1" destOrd="0" presId="urn:microsoft.com/office/officeart/2005/8/layout/vList4#1"/>
    <dgm:cxn modelId="{2AB67776-5785-4CD8-A91E-6AD4B9A16254}" type="presOf" srcId="{C5C86733-1C4E-4ABE-BC8B-70E73BF8076C}" destId="{50CD8E78-60B6-449B-AD20-121950675E4A}" srcOrd="0" destOrd="1" presId="urn:microsoft.com/office/officeart/2005/8/layout/vList4#1"/>
    <dgm:cxn modelId="{6A3F23EF-C431-4E83-A715-70896D9642BB}" type="presOf" srcId="{A8C219C7-9F00-4E75-8B16-481975849224}" destId="{66C8A01D-04C6-4396-8787-43DC36C8480A}" srcOrd="1" destOrd="2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A9C6CDE7-7C0A-42E0-A0A4-D2B2A9539A59}" type="presOf" srcId="{F883D463-9FC1-405D-86B6-DFDB1BF4DFD4}" destId="{9A27448D-784B-4861-9334-121A223779B3}" srcOrd="0" destOrd="3" presId="urn:microsoft.com/office/officeart/2005/8/layout/vList4#1"/>
    <dgm:cxn modelId="{4A70D031-B137-44CE-AE96-7C0DA5874E28}" type="presOf" srcId="{F883D463-9FC1-405D-86B6-DFDB1BF4DFD4}" destId="{614AE268-84D0-4EF9-B74B-195569128116}" srcOrd="1" destOrd="3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B6F5DB0F-6F0D-4F87-B8D3-27626AC04EF9}" type="presOf" srcId="{011776CB-E079-448D-8CBF-0D6A1B0031D4}" destId="{614AE268-84D0-4EF9-B74B-195569128116}" srcOrd="1" destOrd="4" presId="urn:microsoft.com/office/officeart/2005/8/layout/vList4#1"/>
    <dgm:cxn modelId="{6F115F44-659B-4F05-B63A-B4D0CA030111}" type="presOf" srcId="{D74C87B0-8199-4D82-97CA-8716D0810C88}" destId="{614AE268-84D0-4EF9-B74B-195569128116}" srcOrd="1" destOrd="0" presId="urn:microsoft.com/office/officeart/2005/8/layout/vList4#1"/>
    <dgm:cxn modelId="{654CA295-B553-4EDA-B1A7-6BE287545A9A}" type="presOf" srcId="{098ADAF1-68DC-4019-95EC-CF9DEA0595F5}" destId="{6E62D4D7-9191-4501-B151-D627F722878F}" srcOrd="1" destOrd="1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BA9EDC63-367B-4D99-8DC4-21DC7F81D9EF}" type="presParOf" srcId="{8A587B36-857B-41ED-B7A7-D47113F79935}" destId="{64EB5DFD-492E-47C2-A4DD-BBD451AF4F4E}" srcOrd="0" destOrd="0" presId="urn:microsoft.com/office/officeart/2005/8/layout/vList4#1"/>
    <dgm:cxn modelId="{4C759129-E5AF-4C8F-9D8D-CBDD0B23F557}" type="presParOf" srcId="{64EB5DFD-492E-47C2-A4DD-BBD451AF4F4E}" destId="{50CD8E78-60B6-449B-AD20-121950675E4A}" srcOrd="0" destOrd="0" presId="urn:microsoft.com/office/officeart/2005/8/layout/vList4#1"/>
    <dgm:cxn modelId="{5ADE4FC5-4E43-4764-B668-4560419618E9}" type="presParOf" srcId="{64EB5DFD-492E-47C2-A4DD-BBD451AF4F4E}" destId="{C72FE72D-A4DA-4420-9D63-39C025359A7F}" srcOrd="1" destOrd="0" presId="urn:microsoft.com/office/officeart/2005/8/layout/vList4#1"/>
    <dgm:cxn modelId="{31BAC628-681A-48C1-A856-FC84FCF0FD97}" type="presParOf" srcId="{64EB5DFD-492E-47C2-A4DD-BBD451AF4F4E}" destId="{66C8A01D-04C6-4396-8787-43DC36C8480A}" srcOrd="2" destOrd="0" presId="urn:microsoft.com/office/officeart/2005/8/layout/vList4#1"/>
    <dgm:cxn modelId="{04C87A55-32CC-4543-92E6-472C5AA51D22}" type="presParOf" srcId="{8A587B36-857B-41ED-B7A7-D47113F79935}" destId="{93AC31F7-E6D2-45E8-BD17-C2F01F80D57E}" srcOrd="1" destOrd="0" presId="urn:microsoft.com/office/officeart/2005/8/layout/vList4#1"/>
    <dgm:cxn modelId="{230479EA-F6C5-48F6-9FD0-DDF53BFFD730}" type="presParOf" srcId="{8A587B36-857B-41ED-B7A7-D47113F79935}" destId="{B249F259-2691-44EA-A647-C688963D4FA1}" srcOrd="2" destOrd="0" presId="urn:microsoft.com/office/officeart/2005/8/layout/vList4#1"/>
    <dgm:cxn modelId="{68483B11-C78E-48AB-BAF0-136E6D998915}" type="presParOf" srcId="{B249F259-2691-44EA-A647-C688963D4FA1}" destId="{D220A56B-34B4-4DD0-B125-97D865139D92}" srcOrd="0" destOrd="0" presId="urn:microsoft.com/office/officeart/2005/8/layout/vList4#1"/>
    <dgm:cxn modelId="{5C727527-6451-459C-8C13-C04B66CDFC12}" type="presParOf" srcId="{B249F259-2691-44EA-A647-C688963D4FA1}" destId="{AC85F51E-059B-4E4B-88C8-BEEAF6E6C8CB}" srcOrd="1" destOrd="0" presId="urn:microsoft.com/office/officeart/2005/8/layout/vList4#1"/>
    <dgm:cxn modelId="{C2268CC7-9AE2-4D3C-A197-186A3CF4F9CE}" type="presParOf" srcId="{B249F259-2691-44EA-A647-C688963D4FA1}" destId="{6E62D4D7-9191-4501-B151-D627F722878F}" srcOrd="2" destOrd="0" presId="urn:microsoft.com/office/officeart/2005/8/layout/vList4#1"/>
    <dgm:cxn modelId="{A63C60A3-E5A5-4815-9025-D704A2E84B60}" type="presParOf" srcId="{8A587B36-857B-41ED-B7A7-D47113F79935}" destId="{821F83A2-5DE7-4DB3-AC2F-3437098DDD8C}" srcOrd="3" destOrd="0" presId="urn:microsoft.com/office/officeart/2005/8/layout/vList4#1"/>
    <dgm:cxn modelId="{8C23873D-1BD0-408C-B940-F52B0F6BE1FB}" type="presParOf" srcId="{8A587B36-857B-41ED-B7A7-D47113F79935}" destId="{42D704DB-7DF6-440E-B7C9-644A864B0BFF}" srcOrd="4" destOrd="0" presId="urn:microsoft.com/office/officeart/2005/8/layout/vList4#1"/>
    <dgm:cxn modelId="{EB2AE1FD-237C-4307-A7AF-DD08FAE0C26B}" type="presParOf" srcId="{42D704DB-7DF6-440E-B7C9-644A864B0BFF}" destId="{9A27448D-784B-4861-9334-121A223779B3}" srcOrd="0" destOrd="0" presId="urn:microsoft.com/office/officeart/2005/8/layout/vList4#1"/>
    <dgm:cxn modelId="{0ACE7D35-658A-4E43-97EC-67E7819958CC}" type="presParOf" srcId="{42D704DB-7DF6-440E-B7C9-644A864B0BFF}" destId="{CB3108F3-6AC6-46B9-815A-42013ADAA734}" srcOrd="1" destOrd="0" presId="urn:microsoft.com/office/officeart/2005/8/layout/vList4#1"/>
    <dgm:cxn modelId="{3B4EE701-EC90-45B6-816A-E76647CB6391}" type="presParOf" srcId="{42D704DB-7DF6-440E-B7C9-644A864B0BFF}" destId="{614AE268-84D0-4EF9-B74B-195569128116}" srcOrd="2" destOrd="0" presId="urn:microsoft.com/office/officeart/2005/8/layout/vList4#1"/>
    <dgm:cxn modelId="{90E16F08-8EE9-4462-9F46-1C6EB6E9704B}" type="presParOf" srcId="{8A587B36-857B-41ED-B7A7-D47113F79935}" destId="{540D9C1A-F7EF-4C42-8E40-E43DCD410462}" srcOrd="5" destOrd="0" presId="urn:microsoft.com/office/officeart/2005/8/layout/vList4#1"/>
    <dgm:cxn modelId="{E40CB597-EFFB-4881-8A57-FACE8CB4C702}" type="presParOf" srcId="{8A587B36-857B-41ED-B7A7-D47113F79935}" destId="{8E18C6B9-65AB-4143-ACFB-F77B95B74E4A}" srcOrd="6" destOrd="0" presId="urn:microsoft.com/office/officeart/2005/8/layout/vList4#1"/>
    <dgm:cxn modelId="{52157D4A-2623-457D-A532-B117364C36F1}" type="presParOf" srcId="{8E18C6B9-65AB-4143-ACFB-F77B95B74E4A}" destId="{9E808720-DA3C-4D88-83BC-C88B0AC710F3}" srcOrd="0" destOrd="0" presId="urn:microsoft.com/office/officeart/2005/8/layout/vList4#1"/>
    <dgm:cxn modelId="{03319C6C-9584-4414-9304-5B07F855A445}" type="presParOf" srcId="{8E18C6B9-65AB-4143-ACFB-F77B95B74E4A}" destId="{5C5B56BD-76A1-46D2-95E9-D7A31171320F}" srcOrd="1" destOrd="0" presId="urn:microsoft.com/office/officeart/2005/8/layout/vList4#1"/>
    <dgm:cxn modelId="{14E08EA4-52E7-41F4-AC6F-AAC20C4FDD6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51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0698" y="0"/>
            <a:ext cx="293951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3951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0698" y="9428164"/>
            <a:ext cx="293951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23.3.2016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cs/kontakty/kontakty-irop" TargetMode="External"/><Relationship Id="rId2" Type="http://schemas.openxmlformats.org/officeDocument/2006/relationships/hyperlink" Target="http://dotaceeu.cz/cs/microsites/irop/kontak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taceeu.cz/cs/microsites/irop/vyzv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taceeu.cz/IROP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fiserova@mmr.cz" TargetMode="External"/><Relationship Id="rId2" Type="http://schemas.openxmlformats.org/officeDocument/2006/relationships/hyperlink" Target="mailto:ales.pekarek@mmr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taceeu.cz/cs/Microsites/IROP/Dokumenty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393" y="849313"/>
            <a:ext cx="6545263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</a:t>
            </a:r>
          </a:p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25. výzva IROP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„KNIHOVNY“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1620" y="4947265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23. </a:t>
            </a:r>
            <a:r>
              <a:rPr lang="cs-CZ" sz="2000" dirty="0"/>
              <a:t>3</a:t>
            </a:r>
            <a:r>
              <a:rPr lang="cs-CZ" sz="2000" dirty="0" smtClean="0"/>
              <a:t>. 2016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3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7676" y="1009650"/>
            <a:ext cx="838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3 – Instituce</a:t>
            </a:r>
          </a:p>
          <a:p>
            <a:pPr>
              <a:lnSpc>
                <a:spcPct val="150000"/>
              </a:lnSpc>
            </a:pPr>
            <a:endParaRPr lang="cs-CZ" sz="2200" b="1" dirty="0" smtClean="0">
              <a:solidFill>
                <a:srgbClr val="0070C0"/>
              </a:solidFill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3.1</a:t>
            </a:r>
            <a:r>
              <a:rPr lang="cs-CZ" sz="2200" dirty="0" smtClean="0">
                <a:latin typeface="Myriad Pro"/>
              </a:rPr>
              <a:t> Zefektivnění prezentace, posílení ochrany a  rozvoje  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kulturního dědictví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3.2 </a:t>
            </a:r>
            <a:r>
              <a:rPr lang="cs-CZ" sz="2200" dirty="0" smtClean="0">
                <a:latin typeface="Myriad Pro"/>
              </a:rPr>
              <a:t>Zvyšování efektivity a transparentnosti veřejné správy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prostřednictvím rozvoje využití a kvality systémů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3.3 </a:t>
            </a:r>
            <a:r>
              <a:rPr lang="cs-CZ" sz="2200" dirty="0" smtClean="0">
                <a:latin typeface="Myriad Pro"/>
              </a:rPr>
              <a:t>Podpora pořizování a uplatňování dokumentů územního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rozvoje</a:t>
            </a:r>
          </a:p>
        </p:txBody>
      </p:sp>
    </p:spTree>
    <p:extLst>
      <p:ext uri="{BB962C8B-B14F-4D97-AF65-F5344CB8AC3E}">
        <p14:creationId xmlns:p14="http://schemas.microsoft.com/office/powerpoint/2010/main" val="20497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4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676" y="100965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4 - Komunitně vedený místní rozvoj</a:t>
            </a:r>
          </a:p>
          <a:p>
            <a:pPr>
              <a:lnSpc>
                <a:spcPct val="150000"/>
              </a:lnSpc>
            </a:pPr>
            <a:endParaRPr lang="cs-CZ" sz="2200" b="1" dirty="0" smtClean="0"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SC 4.1</a:t>
            </a:r>
            <a:r>
              <a:rPr lang="cs-CZ" sz="2200" dirty="0">
                <a:latin typeface="Myriad Pro"/>
              </a:rPr>
              <a:t> Posílení komunitně vedeného místního rozvoje za účelem</a:t>
            </a:r>
          </a:p>
          <a:p>
            <a:r>
              <a:rPr lang="cs-CZ" sz="2200" dirty="0" smtClean="0">
                <a:latin typeface="Myriad Pro"/>
              </a:rPr>
              <a:t>	zvýšení </a:t>
            </a:r>
            <a:r>
              <a:rPr lang="cs-CZ" sz="2200" dirty="0">
                <a:latin typeface="Myriad Pro"/>
              </a:rPr>
              <a:t>kvality života ve venkovských oblastech </a:t>
            </a:r>
            <a:r>
              <a:rPr lang="cs-CZ" sz="2200" dirty="0" smtClean="0">
                <a:latin typeface="Myriad Pro"/>
              </a:rPr>
              <a:t>a </a:t>
            </a:r>
            <a:r>
              <a:rPr lang="cs-CZ" sz="2200" dirty="0" err="1" smtClean="0">
                <a:latin typeface="Myriad Pro"/>
              </a:rPr>
              <a:t>aktivi</a:t>
            </a:r>
            <a:r>
              <a:rPr lang="cs-CZ" sz="2200" dirty="0" smtClean="0">
                <a:latin typeface="Myriad Pro"/>
              </a:rPr>
              <a:t>-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</a:t>
            </a:r>
            <a:r>
              <a:rPr lang="cs-CZ" sz="2200" dirty="0" err="1" smtClean="0">
                <a:latin typeface="Myriad Pro"/>
              </a:rPr>
              <a:t>zace</a:t>
            </a:r>
            <a:r>
              <a:rPr lang="cs-CZ" sz="2200" dirty="0" smtClean="0">
                <a:latin typeface="Myriad Pro"/>
              </a:rPr>
              <a:t> </a:t>
            </a:r>
            <a:r>
              <a:rPr lang="cs-CZ" sz="2200" dirty="0">
                <a:latin typeface="Myriad Pro"/>
              </a:rPr>
              <a:t>místního </a:t>
            </a:r>
            <a:r>
              <a:rPr lang="cs-CZ" sz="2200" dirty="0" smtClean="0">
                <a:latin typeface="Myriad Pro"/>
              </a:rPr>
              <a:t>potenciálu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4.2 </a:t>
            </a:r>
            <a:r>
              <a:rPr lang="cs-CZ" sz="2200" dirty="0">
                <a:latin typeface="Myriad Pro"/>
              </a:rPr>
              <a:t>Posílení kapacit komunitně vedeného místního rozvoje </a:t>
            </a:r>
            <a:r>
              <a:rPr lang="cs-CZ" sz="2200" dirty="0" smtClean="0">
                <a:latin typeface="Myriad Pro"/>
              </a:rPr>
              <a:t>za 	účelem </a:t>
            </a:r>
            <a:r>
              <a:rPr lang="cs-CZ" sz="2200" dirty="0">
                <a:latin typeface="Myriad Pro"/>
              </a:rPr>
              <a:t>zlepšení řídících a administrativních </a:t>
            </a:r>
            <a:r>
              <a:rPr lang="cs-CZ" sz="2200" dirty="0" smtClean="0">
                <a:latin typeface="Myriad Pro"/>
              </a:rPr>
              <a:t>schopností 	MAS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742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7524" y="1217613"/>
            <a:ext cx="8568952" cy="4984750"/>
          </a:xfrm>
        </p:spPr>
        <p:txBody>
          <a:bodyPr rtlCol="0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Cíl</a:t>
            </a:r>
            <a:r>
              <a:rPr lang="cs-CZ" sz="2000" b="1" dirty="0"/>
              <a:t>: </a:t>
            </a:r>
            <a:r>
              <a:rPr lang="cs-CZ" sz="2000" dirty="0"/>
              <a:t>zachovat, ochránit a rozvíjet potenciál kulturního dědictví a využít ho k vyváženému rozvoji </a:t>
            </a:r>
            <a:r>
              <a:rPr lang="cs-CZ" sz="2000" dirty="0" smtClean="0"/>
              <a:t>území</a:t>
            </a:r>
            <a:endParaRPr lang="cs-CZ" sz="20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A</a:t>
            </a:r>
            <a:r>
              <a:rPr lang="fr-FR" sz="2000" b="1" dirty="0"/>
              <a:t>lokace:  </a:t>
            </a:r>
            <a:r>
              <a:rPr lang="fr-FR" sz="2000" dirty="0"/>
              <a:t>425 mil. EUR</a:t>
            </a:r>
            <a:r>
              <a:rPr lang="cs-CZ" sz="2000" dirty="0"/>
              <a:t> (</a:t>
            </a:r>
            <a:r>
              <a:rPr lang="cs-CZ" sz="2000" dirty="0" smtClean="0"/>
              <a:t>EFRR, </a:t>
            </a:r>
            <a:r>
              <a:rPr lang="cs-CZ" sz="2000" dirty="0"/>
              <a:t>cca 9 % celkové alokace IROP)</a:t>
            </a:r>
            <a:br>
              <a:rPr lang="cs-CZ" sz="2000" dirty="0"/>
            </a:br>
            <a:r>
              <a:rPr lang="cs-CZ" sz="2000" dirty="0"/>
              <a:t>			   cca 13 mld. Kč včetně národního kofinancování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/>
              <a:t>Aktivity: </a:t>
            </a:r>
            <a:r>
              <a:rPr lang="cs-CZ" sz="2000" b="1" dirty="0"/>
              <a:t>a</a:t>
            </a:r>
            <a:r>
              <a:rPr lang="cs-CZ" sz="2000" b="1" dirty="0" smtClean="0"/>
              <a:t>) Revitalizace souboru vybraných památek</a:t>
            </a:r>
          </a:p>
          <a:p>
            <a:pPr marL="0" indent="0">
              <a:spcBef>
                <a:spcPts val="600"/>
              </a:spcBef>
              <a:buClr>
                <a:schemeClr val="tx2"/>
              </a:buClr>
              <a:buNone/>
              <a:defRPr/>
            </a:pPr>
            <a:r>
              <a:rPr lang="cs-CZ" sz="2000" b="1" dirty="0" smtClean="0"/>
              <a:t>                    </a:t>
            </a:r>
            <a:r>
              <a:rPr lang="cs-CZ" sz="2000" b="1" dirty="0"/>
              <a:t>b</a:t>
            </a:r>
            <a:r>
              <a:rPr lang="cs-CZ" sz="2000" b="1" dirty="0" smtClean="0"/>
              <a:t>) Zefektivnění </a:t>
            </a:r>
            <a:r>
              <a:rPr lang="cs-CZ" sz="2000" b="1" dirty="0"/>
              <a:t>ochrany a využívání sbírkových fondů a </a:t>
            </a:r>
            <a:r>
              <a:rPr lang="cs-CZ" sz="2000" b="1" dirty="0" smtClean="0"/>
              <a:t>				     jejich zpřístupnění </a:t>
            </a:r>
            <a:r>
              <a:rPr lang="cs-CZ" sz="2000" b="1" dirty="0"/>
              <a:t>(muzea</a:t>
            </a:r>
            <a:r>
              <a:rPr lang="cs-CZ" sz="2000" b="1" dirty="0" smtClean="0"/>
              <a:t>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                  </a:t>
            </a:r>
            <a:r>
              <a:rPr lang="cs-CZ" sz="2000" b="1" dirty="0"/>
              <a:t>c</a:t>
            </a:r>
            <a:r>
              <a:rPr lang="cs-CZ" sz="2000" b="1" dirty="0" smtClean="0"/>
              <a:t>) Zefektivnění </a:t>
            </a:r>
            <a:r>
              <a:rPr lang="cs-CZ" sz="2000" b="1" dirty="0"/>
              <a:t>ochrany a využívání knihovních fondů a </a:t>
            </a:r>
            <a:r>
              <a:rPr lang="cs-CZ" sz="2000" b="1" dirty="0" smtClean="0"/>
              <a:t>				     jejich zpřístupnění </a:t>
            </a:r>
            <a:r>
              <a:rPr lang="cs-CZ" sz="2000" b="1" dirty="0"/>
              <a:t>(knihovny</a:t>
            </a:r>
            <a:r>
              <a:rPr lang="cs-CZ" sz="2000" b="1" dirty="0" smtClean="0"/>
              <a:t>) 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cs-CZ" sz="2000" dirty="0" smtClean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3.1: Zefektivnění prezentace, posílení ochrany a rozvoje 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30690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16024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7524" y="1217613"/>
            <a:ext cx="8568952" cy="4984750"/>
          </a:xfrm>
        </p:spPr>
        <p:txBody>
          <a:bodyPr rtlCol="0">
            <a:noAutofit/>
          </a:bodyPr>
          <a:lstStyle/>
          <a:p>
            <a:pPr marL="457200" indent="-457200">
              <a:spcBef>
                <a:spcPts val="1800"/>
              </a:spcBef>
              <a:buAutoNum type="alphaLcParenR"/>
            </a:pPr>
            <a:endParaRPr lang="cs-CZ" sz="2000" b="1" dirty="0" smtClean="0"/>
          </a:p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r>
              <a:rPr lang="cs-CZ" sz="1600" b="1" dirty="0" smtClean="0"/>
              <a:t>Revitalizace souboru vybraných památek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1600" dirty="0" smtClean="0"/>
              <a:t>Památky zapsané na Seznamu UNESCO, na Indikativním seznamu UNESCO, národní kulturní památky k 1.1.2014, památky na Indikativním seznamu NKP k 1.1.2014.</a:t>
            </a:r>
          </a:p>
          <a:p>
            <a:pPr marL="0" indent="0">
              <a:spcBef>
                <a:spcPts val="600"/>
              </a:spcBef>
              <a:buClr>
                <a:schemeClr val="tx2"/>
              </a:buClr>
              <a:buNone/>
              <a:defRPr/>
            </a:pPr>
            <a:r>
              <a:rPr lang="cs-CZ" sz="1600" b="1" dirty="0" smtClean="0"/>
              <a:t>b)    Zefektivnění </a:t>
            </a:r>
            <a:r>
              <a:rPr lang="cs-CZ" sz="1600" b="1" dirty="0"/>
              <a:t>ochrany a využívání sbírkových fondů a </a:t>
            </a:r>
            <a:r>
              <a:rPr lang="cs-CZ" sz="1600" b="1" dirty="0" smtClean="0"/>
              <a:t>jejich zpřístupnění </a:t>
            </a:r>
            <a:r>
              <a:rPr lang="cs-CZ" sz="1600" b="1" dirty="0"/>
              <a:t>(muzea</a:t>
            </a:r>
            <a:r>
              <a:rPr lang="cs-CZ" sz="1600" b="1" dirty="0" smtClean="0"/>
              <a:t>) </a:t>
            </a:r>
          </a:p>
          <a:p>
            <a:pPr marL="0" indent="0">
              <a:spcBef>
                <a:spcPts val="600"/>
              </a:spcBef>
              <a:buClr>
                <a:schemeClr val="tx2"/>
              </a:buClr>
              <a:buNone/>
              <a:defRPr/>
            </a:pPr>
            <a:r>
              <a:rPr lang="cs-CZ" sz="1600" dirty="0" smtClean="0"/>
              <a:t>Muzea zřizovaná státem nebo krajem, spravující sbírku  podle zákona č. 122/2000 Sb.</a:t>
            </a:r>
          </a:p>
          <a:p>
            <a:pPr marL="0" indent="0">
              <a:spcBef>
                <a:spcPts val="600"/>
              </a:spcBef>
              <a:buClr>
                <a:schemeClr val="tx2"/>
              </a:buClr>
              <a:buNone/>
              <a:defRPr/>
            </a:pPr>
            <a:r>
              <a:rPr lang="cs-CZ" sz="1600" b="1" dirty="0" smtClean="0"/>
              <a:t>c)     Zefektivnění </a:t>
            </a:r>
            <a:r>
              <a:rPr lang="cs-CZ" sz="1600" b="1" dirty="0"/>
              <a:t>ochrany a využívání knihovních </a:t>
            </a:r>
            <a:r>
              <a:rPr lang="cs-CZ" sz="1600" b="1" dirty="0" smtClean="0"/>
              <a:t>fondů a jejich zpřístupnění </a:t>
            </a:r>
            <a:r>
              <a:rPr lang="cs-CZ" sz="1600" b="1" dirty="0"/>
              <a:t>(knihovny</a:t>
            </a:r>
            <a:r>
              <a:rPr lang="cs-CZ" sz="1600" b="1" dirty="0" smtClean="0"/>
              <a:t>) </a:t>
            </a:r>
          </a:p>
          <a:p>
            <a:pPr marL="0" indent="0">
              <a:buNone/>
            </a:pPr>
            <a:r>
              <a:rPr lang="cs-CZ" sz="1600" dirty="0"/>
              <a:t>Knihovny zřízené podle §3 odst. 1 písm. b) zákona č. 257/2001 Sb. o knihovnách a podmínkách provozování veřejných knihovnických a informačních služeb, nebo podle § 10 odst. 2 zákona č. 257/2001 Sb. o knihovnách a podmínkách provozování veřejných knihovnických a informačních služeb, v případě, že plní funkci krajské knihovny.</a:t>
            </a:r>
          </a:p>
          <a:p>
            <a:pPr marL="0" indent="0">
              <a:spcBef>
                <a:spcPts val="600"/>
              </a:spcBef>
              <a:buClr>
                <a:schemeClr val="tx2"/>
              </a:buClr>
              <a:buNone/>
              <a:defRPr/>
            </a:pPr>
            <a:endParaRPr lang="cs-CZ" sz="2000" dirty="0" smtClean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3.1: Zefektivnění prezentace, posílení ochrany a rozvoje 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6495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6642" y="1772816"/>
            <a:ext cx="8730716" cy="4984750"/>
          </a:xfrm>
          <a:noFill/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Příjemci:  </a:t>
            </a:r>
            <a:r>
              <a:rPr lang="fr-FR" sz="2000" dirty="0" smtClean="0"/>
              <a:t>vlastníci </a:t>
            </a:r>
            <a:r>
              <a:rPr lang="cs-CZ" sz="2000" dirty="0" smtClean="0"/>
              <a:t>památek a muzeí </a:t>
            </a:r>
            <a:r>
              <a:rPr lang="fr-FR" sz="2000" dirty="0" smtClean="0"/>
              <a:t>nebo subjekty s právem hospodaření (dle zápisu v </a:t>
            </a:r>
            <a:r>
              <a:rPr lang="cs-CZ" sz="2000" dirty="0" smtClean="0"/>
              <a:t>katastru nemovitostí</a:t>
            </a:r>
            <a:r>
              <a:rPr lang="fr-FR" sz="2000" dirty="0" smtClean="0"/>
              <a:t>), kromě fyzických osob nepodnikajících</a:t>
            </a:r>
            <a:r>
              <a:rPr lang="cs-CZ" sz="2000" dirty="0" smtClean="0"/>
              <a:t>; krajské knihovny dle definice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b="1" dirty="0" smtClean="0"/>
              <a:t>Územní zaměření podpory:  </a:t>
            </a:r>
            <a:r>
              <a:rPr lang="cs-CZ" sz="2000" dirty="0" smtClean="0"/>
              <a:t>území celé ČR mimo území hl. m. Prahy (hlavní je místo realizace)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b="1" dirty="0" smtClean="0"/>
              <a:t>Rozsah podpory v SC 3.1:</a:t>
            </a:r>
            <a:r>
              <a:rPr lang="cs-CZ" sz="2000" dirty="0" smtClean="0"/>
              <a:t> maximum možného, dojednáno při přípravě Programového dokumentu IROP s Evropskou komisí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b="1" dirty="0"/>
              <a:t>Omezení maximálních celkových výdajů projektu: </a:t>
            </a:r>
            <a:r>
              <a:rPr lang="cs-CZ" sz="2000" dirty="0"/>
              <a:t> požadavek EK – </a:t>
            </a:r>
            <a:r>
              <a:rPr lang="cs-CZ" sz="2000" b="1" dirty="0"/>
              <a:t>5</a:t>
            </a:r>
            <a:r>
              <a:rPr lang="cs-CZ" sz="2000" dirty="0"/>
              <a:t>/10 mil. EUR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3.1: Zefektivnění prezentace, posílení ochrany a rozvoje 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29411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6642" y="1772816"/>
            <a:ext cx="8730716" cy="4984750"/>
          </a:xfrm>
          <a:noFill/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b="1" dirty="0"/>
              <a:t>E</a:t>
            </a:r>
            <a:r>
              <a:rPr lang="cs-CZ" sz="2000" b="1" dirty="0" smtClean="0"/>
              <a:t>x post financování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 smtClean="0"/>
              <a:t>Příjemce podává po ukončení etapy žádost o platbu a doklady prokazující úhradu vynaložených výdajů. Finanční prostředky příjemce obdrží po schválení žádosti o platbu na ŘO IROP.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 smtClean="0"/>
              <a:t>Podrobnosti k financování jsou uvedeny v kap. 18 Obecných pravidel.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 smtClean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3.1: Zefektivnění prezentace, posílení ochrany a rozvoje 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28239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-27384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HARMONOGRAM VÝZEV v oblasti kulturního dědictví</a:t>
            </a:r>
            <a:endParaRPr lang="cs-CZ" sz="3200" dirty="0">
              <a:solidFill>
                <a:srgbClr val="0070C0"/>
              </a:solidFill>
            </a:endParaRPr>
          </a:p>
        </p:txBody>
      </p:sp>
      <p:graphicFrame>
        <p:nvGraphicFramePr>
          <p:cNvPr id="8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446068"/>
              </p:ext>
            </p:extLst>
          </p:nvPr>
        </p:nvGraphicFramePr>
        <p:xfrm>
          <a:off x="539849" y="1700808"/>
          <a:ext cx="8280623" cy="301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766"/>
                <a:gridCol w="6191157"/>
                <a:gridCol w="1447700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SC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smtClean="0">
                          <a:effectLst/>
                        </a:rPr>
                        <a:t>Název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3.1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Revitalizace vybraných památek I. - kolová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11/2015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Muzea - kolová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02/2016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3.1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Knihovny – průběžná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03/2016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3.1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Kulturní dědictví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2000" u="none" strike="noStrike" dirty="0" smtClean="0">
                          <a:effectLst/>
                        </a:rPr>
                        <a:t>(ITI) –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průběžná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05/2016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Kulturní dědictví (IPRÚ) – průběžná</a:t>
                      </a:r>
                      <a:endParaRPr lang="cs-CZ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05/2016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4.1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Komunitně vedený místní rozvoj (CLLD) – Kulturní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dědictví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07/2016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Revitalizace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vybraných památek II. – kolová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08/2016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Kontakty a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Centrum pro regionální rozvoj České republiky:</a:t>
            </a:r>
          </a:p>
          <a:p>
            <a:pPr marL="0" indent="0">
              <a:buNone/>
            </a:pPr>
            <a:r>
              <a:rPr lang="cs-CZ" sz="2400" dirty="0" smtClean="0"/>
              <a:t>(jednotlivá krajská regionální pracoviště CRR)</a:t>
            </a:r>
          </a:p>
          <a:p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dotaceeu.cz/cs/microsites/irop/kontakty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>
                <a:hlinkClick r:id="rId3"/>
              </a:rPr>
              <a:t>http://www.crr.cz/cs/kontakty/kontakty-irop</a:t>
            </a:r>
            <a:endParaRPr lang="cs-CZ" sz="2400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Výzvy </a:t>
            </a:r>
            <a:r>
              <a:rPr lang="cs-CZ" sz="2400" b="1" dirty="0"/>
              <a:t>k předkládání žádostí o </a:t>
            </a:r>
            <a:r>
              <a:rPr lang="cs-CZ" sz="2400" b="1" dirty="0" smtClean="0"/>
              <a:t>podporu:</a:t>
            </a:r>
            <a:endParaRPr lang="cs-CZ" sz="2400" b="1" dirty="0"/>
          </a:p>
          <a:p>
            <a:r>
              <a:rPr lang="cs-CZ" sz="2400" dirty="0" smtClean="0">
                <a:hlinkClick r:id="rId4"/>
              </a:rPr>
              <a:t>http://dotaceeu.cz/cs/microsites/irop/vyzvy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62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upozornění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Realizace projektu nesmí být ukončena před podáním žádosti o podporu.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Etapy projektu mohou být minimálně tříměsíční.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Doporučení sjednat si pojištění majetku pořízeného z IROP.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Pozorně pročíst Podmínky Rozhodnutí o poskytnutí dotace.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32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výzva IROP</a:t>
            </a:r>
            <a:br>
              <a:rPr lang="cs-CZ" sz="32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„KNIHOVNY“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1026" name="Picture 2" descr="https://c2.staticflickr.com/4/3419/3314058592_c3a7f20bd8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6" y="1324806"/>
            <a:ext cx="8313440" cy="55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</a:rPr>
              <a:t>Program</a:t>
            </a:r>
            <a:r>
              <a:rPr lang="cs-CZ" sz="3200" dirty="0" smtClean="0">
                <a:solidFill>
                  <a:srgbClr val="0070C0"/>
                </a:solidFill>
              </a:rPr>
              <a:t> SEMINÁŘE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24744"/>
            <a:ext cx="8229600" cy="489654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000" dirty="0" smtClean="0"/>
              <a:t>9:00 – 9:30</a:t>
            </a:r>
            <a:r>
              <a:rPr lang="cs-CZ" sz="2000" b="1" dirty="0" smtClean="0"/>
              <a:t>		Prezence účastníků		</a:t>
            </a:r>
            <a:endParaRPr lang="cs-CZ" sz="2000" dirty="0" smtClean="0"/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9:30 – 9:45		</a:t>
            </a:r>
            <a:r>
              <a:rPr lang="cs-CZ" sz="2000" b="1" dirty="0" smtClean="0"/>
              <a:t>Zahájení, představení Integrovaného regionálního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operačního programu, rolí Řídicího orgánu IROP a Centra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pro regionální rozvoj České republiky</a:t>
            </a:r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 smtClean="0"/>
              <a:t>9:45 – 10:45		</a:t>
            </a:r>
            <a:r>
              <a:rPr lang="cs-CZ" sz="2000" b="1" dirty="0" smtClean="0"/>
              <a:t>25. výzva </a:t>
            </a:r>
            <a:r>
              <a:rPr lang="cs-CZ" sz="2000" b="1" dirty="0"/>
              <a:t>IROP </a:t>
            </a:r>
            <a:r>
              <a:rPr lang="cs-CZ" sz="2000" b="1" dirty="0" smtClean="0"/>
              <a:t>„Knihovny“ </a:t>
            </a:r>
            <a:r>
              <a:rPr lang="cs-CZ" sz="2000" b="1" dirty="0"/>
              <a:t>– 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				parametry výzvy, podporované aktivity, způsobilé výdaje,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povinné přílohy žádosti o podporu, další výzvy, dotazy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cs-CZ" sz="20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 smtClean="0"/>
              <a:t>10:45 </a:t>
            </a:r>
            <a:r>
              <a:rPr lang="cs-CZ" sz="2000" dirty="0"/>
              <a:t>– </a:t>
            </a:r>
            <a:r>
              <a:rPr lang="cs-CZ" sz="2000" dirty="0" smtClean="0"/>
              <a:t>11:00		</a:t>
            </a:r>
            <a:r>
              <a:rPr lang="cs-CZ" sz="2000" b="1" dirty="0" smtClean="0"/>
              <a:t>Přestávka</a:t>
            </a:r>
          </a:p>
          <a:p>
            <a:pPr marL="0" indent="0">
              <a:spcBef>
                <a:spcPts val="600"/>
              </a:spcBef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11:00 – 12:00  	</a:t>
            </a:r>
            <a:r>
              <a:rPr lang="cs-CZ" sz="2000" b="1" dirty="0" smtClean="0"/>
              <a:t>Základní informace o aplikaci MS2014+, systém 							hodnocení projektů a další administrace projektu, 						kontrola výběrových a zadávacích řízení, dotazy</a:t>
            </a:r>
          </a:p>
          <a:p>
            <a:pPr marL="0" indent="0">
              <a:buFont typeface="Arial"/>
              <a:buNone/>
            </a:pPr>
            <a:r>
              <a:rPr lang="cs-CZ" sz="2000" dirty="0" smtClean="0"/>
              <a:t>		</a:t>
            </a:r>
            <a:r>
              <a:rPr lang="cs-CZ" sz="2000" b="1" dirty="0" smtClean="0"/>
              <a:t>			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dirty="0" smtClean="0"/>
              <a:t>12:00 – 12:30 	</a:t>
            </a:r>
            <a:r>
              <a:rPr lang="cs-CZ" sz="2000" b="1" dirty="0" smtClean="0"/>
              <a:t>Diskuse</a:t>
            </a:r>
            <a:endParaRPr lang="cs-CZ" sz="2000" dirty="0"/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Vyhlášení:  </a:t>
            </a:r>
            <a:r>
              <a:rPr lang="cs-CZ" altLang="cs-CZ" sz="2400" b="1" dirty="0" smtClean="0"/>
              <a:t>11. </a:t>
            </a:r>
            <a:r>
              <a:rPr lang="cs-CZ" altLang="cs-CZ" sz="2400" b="1" dirty="0"/>
              <a:t>3</a:t>
            </a:r>
            <a:r>
              <a:rPr lang="cs-CZ" altLang="cs-CZ" sz="2400" b="1" dirty="0" smtClean="0"/>
              <a:t>. 2016  </a:t>
            </a:r>
            <a:endParaRPr lang="cs-CZ" altLang="cs-CZ" sz="2400" dirty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Příjem žádostí:  </a:t>
            </a:r>
            <a:r>
              <a:rPr lang="cs-CZ" altLang="cs-CZ" sz="2400" b="1" dirty="0" smtClean="0"/>
              <a:t>18. </a:t>
            </a:r>
            <a:r>
              <a:rPr lang="cs-CZ" altLang="cs-CZ" sz="2400" b="1" dirty="0"/>
              <a:t>3</a:t>
            </a:r>
            <a:r>
              <a:rPr lang="cs-CZ" altLang="cs-CZ" sz="2400" b="1" dirty="0" smtClean="0"/>
              <a:t>. 2016 </a:t>
            </a:r>
            <a:r>
              <a:rPr lang="cs-CZ" altLang="cs-CZ" sz="2400" b="1" dirty="0"/>
              <a:t>-</a:t>
            </a:r>
            <a:r>
              <a:rPr lang="cs-CZ" altLang="cs-CZ" sz="2400" b="1" dirty="0" smtClean="0"/>
              <a:t> 31. 12. </a:t>
            </a:r>
            <a:r>
              <a:rPr lang="cs-CZ" altLang="cs-CZ" sz="2400" b="1" smtClean="0"/>
              <a:t>2017                                  </a:t>
            </a:r>
            <a:endParaRPr lang="cs-CZ" sz="2400" b="1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Průběžná výzva </a:t>
            </a:r>
            <a:r>
              <a:rPr lang="cs-CZ" sz="2400" dirty="0" smtClean="0">
                <a:cs typeface="Arial" charset="0"/>
              </a:rPr>
              <a:t>– průběžné hodnocení projektů</a:t>
            </a:r>
            <a:endParaRPr lang="cs-CZ" sz="2400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Datum </a:t>
            </a:r>
            <a:r>
              <a:rPr lang="cs-CZ" sz="2400" dirty="0">
                <a:cs typeface="Arial" charset="0"/>
              </a:rPr>
              <a:t>ukončení realizace </a:t>
            </a:r>
            <a:r>
              <a:rPr lang="cs-CZ" sz="2400" dirty="0" smtClean="0">
                <a:cs typeface="Arial" charset="0"/>
              </a:rPr>
              <a:t>projektu:  </a:t>
            </a:r>
            <a:r>
              <a:rPr lang="cs-CZ" sz="2400" b="1" dirty="0" smtClean="0">
                <a:cs typeface="Arial" charset="0"/>
              </a:rPr>
              <a:t>do </a:t>
            </a:r>
            <a:r>
              <a:rPr lang="cs-CZ" sz="2400" b="1" dirty="0">
                <a:cs typeface="Arial" charset="0"/>
              </a:rPr>
              <a:t>31. 12. </a:t>
            </a:r>
            <a:r>
              <a:rPr lang="cs-CZ" sz="2400" b="1" dirty="0" smtClean="0">
                <a:cs typeface="Arial" charset="0"/>
              </a:rPr>
              <a:t>2021</a:t>
            </a:r>
            <a:endParaRPr lang="cs-CZ" sz="2400" b="1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Realizace projektu nesmí být ukončena před podáním žádosti.</a:t>
            </a:r>
            <a:r>
              <a:rPr lang="cs-CZ" sz="2400" dirty="0" smtClean="0">
                <a:cs typeface="Arial" charset="0"/>
              </a:rPr>
              <a:t> 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Alokace:  </a:t>
            </a:r>
            <a:r>
              <a:rPr lang="cs-CZ" sz="2400" b="1" dirty="0" smtClean="0">
                <a:cs typeface="Arial" charset="0"/>
              </a:rPr>
              <a:t>935 mil. Kč (EFRR) + 165 mil. Kč (SR)   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Území realizace</a:t>
            </a:r>
            <a:r>
              <a:rPr lang="cs-CZ" sz="2400" dirty="0" smtClean="0">
                <a:cs typeface="Arial" charset="0"/>
              </a:rPr>
              <a:t>: </a:t>
            </a:r>
            <a:r>
              <a:rPr lang="cs-CZ" sz="2400" dirty="0"/>
              <a:t>ú</a:t>
            </a:r>
            <a:r>
              <a:rPr lang="cs-CZ" sz="2400" dirty="0" smtClean="0"/>
              <a:t>zemí </a:t>
            </a:r>
            <a:r>
              <a:rPr lang="cs-CZ" sz="2400" dirty="0"/>
              <a:t>celé ČR mimo území hl. m. Prahy</a:t>
            </a: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výzva IROP</a:t>
            </a:r>
            <a:endParaRPr lang="en-US" sz="3200" b="1" dirty="0" smtClean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588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62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5413" y="1340767"/>
            <a:ext cx="8893175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 smtClean="0"/>
              <a:t>Oprávnění žadatelé</a:t>
            </a:r>
            <a:r>
              <a:rPr lang="cs-CZ" altLang="cs-CZ" sz="2000" b="1" dirty="0"/>
              <a:t>: 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Knihovny zřízené podle § 3 odst. 1 písm. b) zákona č. 257/2001 Sb. o knihovnách a podmínkách provozování veřejných knihovnických a informačních služeb, nebo podle § 10 odst. 2 zákona č. 257/2001 Sb., o knihovnách a podmínkách provozování veřejných knihovnických a informačních služeb, v případě, že plní funkci krajské knihovny.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32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547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7"/>
            <a:ext cx="8761065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/>
              <a:t>Seznam </a:t>
            </a:r>
            <a:r>
              <a:rPr lang="cs-CZ" sz="2400" b="1" dirty="0" err="1" smtClean="0"/>
              <a:t>podporovatelných</a:t>
            </a:r>
            <a:r>
              <a:rPr lang="cs-CZ" sz="2400" b="1" dirty="0" smtClean="0"/>
              <a:t> knihoven</a:t>
            </a:r>
          </a:p>
          <a:p>
            <a:pPr marL="720000"/>
            <a:r>
              <a:rPr lang="cs-CZ" sz="1800" dirty="0"/>
              <a:t>Moravská zemská knihovna v Brně</a:t>
            </a:r>
          </a:p>
          <a:p>
            <a:pPr marL="720000"/>
            <a:r>
              <a:rPr lang="cs-CZ" sz="1800" dirty="0" smtClean="0"/>
              <a:t>Jihočeská vědecká knihovna v Českých Budějovicích	</a:t>
            </a:r>
          </a:p>
          <a:p>
            <a:pPr marL="720000"/>
            <a:r>
              <a:rPr lang="cs-CZ" sz="1800" dirty="0" smtClean="0"/>
              <a:t>Krajská knihovna Vysočiny	</a:t>
            </a:r>
          </a:p>
          <a:p>
            <a:pPr marL="720000"/>
            <a:r>
              <a:rPr lang="cs-CZ" sz="1800" dirty="0" smtClean="0"/>
              <a:t>Studijní a vědecká knihovna v Hradci Králové	</a:t>
            </a:r>
          </a:p>
          <a:p>
            <a:pPr marL="720000"/>
            <a:r>
              <a:rPr lang="cs-CZ" sz="1800" dirty="0" smtClean="0"/>
              <a:t>Krajská knihovna Karlovy Vary	</a:t>
            </a:r>
          </a:p>
          <a:p>
            <a:pPr marL="720000"/>
            <a:r>
              <a:rPr lang="cs-CZ" sz="1800" dirty="0" smtClean="0"/>
              <a:t>Středočeská vědecká knihovna v Kladně, příspěvková organizace	</a:t>
            </a:r>
          </a:p>
          <a:p>
            <a:pPr marL="720000"/>
            <a:r>
              <a:rPr lang="cs-CZ" sz="1800" dirty="0" smtClean="0"/>
              <a:t>Krajská vědecká knihovna v Liberci, příspěvková organizace	</a:t>
            </a:r>
          </a:p>
          <a:p>
            <a:pPr marL="720000"/>
            <a:r>
              <a:rPr lang="cs-CZ" sz="1800" dirty="0" smtClean="0"/>
              <a:t>Vědecká knihovna v Olomouci	</a:t>
            </a:r>
          </a:p>
          <a:p>
            <a:pPr marL="720000"/>
            <a:r>
              <a:rPr lang="cs-CZ" sz="1800" dirty="0" smtClean="0"/>
              <a:t>Moravskoslezská vědecká knihovna v Ostravě, příspěvková organizace	</a:t>
            </a:r>
          </a:p>
          <a:p>
            <a:pPr marL="720000"/>
            <a:r>
              <a:rPr lang="cs-CZ" sz="1800" dirty="0" smtClean="0"/>
              <a:t>Krajská knihovna v Pardubicích	</a:t>
            </a:r>
          </a:p>
          <a:p>
            <a:pPr marL="720000"/>
            <a:r>
              <a:rPr lang="cs-CZ" sz="1800" dirty="0" smtClean="0"/>
              <a:t>Studijní a vědecká knihovna Plzeňského kraje, příspěvková organizace	</a:t>
            </a:r>
          </a:p>
          <a:p>
            <a:pPr marL="720000"/>
            <a:r>
              <a:rPr lang="cs-CZ" sz="1800" dirty="0" smtClean="0"/>
              <a:t>Severočeská vědecká knihovna v Ústí nad Labem, příspěvková organizace</a:t>
            </a:r>
          </a:p>
          <a:p>
            <a:pPr marL="720000"/>
            <a:r>
              <a:rPr lang="cs-CZ" sz="1800" dirty="0" smtClean="0"/>
              <a:t>Krajská </a:t>
            </a:r>
            <a:r>
              <a:rPr lang="cs-CZ" sz="1800" dirty="0"/>
              <a:t>knihovna Františka Bartoše ve Zlíně, příspěvková organizace	</a:t>
            </a:r>
          </a:p>
          <a:p>
            <a:pPr lvl="3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2000" dirty="0"/>
          </a:p>
          <a:p>
            <a:pPr lvl="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800" dirty="0"/>
          </a:p>
          <a:p>
            <a:pPr lvl="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6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28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knihovny                          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7771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62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/>
              <a:t>Míra podpory: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EFRR – 85 %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Státní rozpočet - 15 %</a:t>
            </a:r>
            <a:endParaRPr lang="cs-CZ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Míra podpory vyplývá z dokumentu MF </a:t>
            </a:r>
            <a:r>
              <a:rPr lang="cs-CZ" sz="2400" dirty="0"/>
              <a:t>Pravidla spolufinancování Evropských strukturálních a investičních fondů v programovém období 2014 – 2020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800" dirty="0"/>
          </a:p>
          <a:p>
            <a:pPr lvl="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6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28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850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Minimální výše </a:t>
            </a:r>
            <a:r>
              <a:rPr lang="cs-CZ" altLang="cs-CZ" sz="2000" u="sng" dirty="0" smtClean="0"/>
              <a:t>celkových způsobilých výdajů</a:t>
            </a:r>
            <a:r>
              <a:rPr lang="cs-CZ" altLang="cs-CZ" sz="2000" dirty="0" smtClean="0"/>
              <a:t>:  </a:t>
            </a:r>
            <a:r>
              <a:rPr lang="en-US" altLang="cs-CZ" sz="2000" b="1" dirty="0"/>
              <a:t>3</a:t>
            </a:r>
            <a:r>
              <a:rPr lang="cs-CZ" altLang="cs-CZ" sz="2000" b="1" dirty="0" smtClean="0"/>
              <a:t> 000 000 Kč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Maximální výše </a:t>
            </a:r>
            <a:r>
              <a:rPr lang="cs-CZ" altLang="cs-CZ" sz="2000" u="sng" dirty="0" smtClean="0"/>
              <a:t>celkových výdajů</a:t>
            </a:r>
            <a:r>
              <a:rPr lang="cs-CZ" altLang="cs-CZ" sz="2000" dirty="0" smtClean="0"/>
              <a:t>:  </a:t>
            </a:r>
            <a:r>
              <a:rPr lang="cs-CZ" altLang="cs-CZ" sz="2000" b="1" dirty="0" smtClean="0"/>
              <a:t>123 282 000 Kč </a:t>
            </a:r>
            <a:endParaRPr lang="en-US" altLang="cs-CZ" sz="20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Podpora </a:t>
            </a:r>
            <a:r>
              <a:rPr lang="cs-CZ" altLang="cs-CZ" sz="2000" dirty="0"/>
              <a:t>infrastruktury malého rozsahu (</a:t>
            </a:r>
            <a:r>
              <a:rPr lang="cs-CZ" altLang="cs-CZ" sz="2000" dirty="0" err="1"/>
              <a:t>small-scale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infrastrucutre</a:t>
            </a:r>
            <a:r>
              <a:rPr lang="cs-CZ" altLang="cs-CZ" sz="2000" dirty="0"/>
              <a:t>) –</a:t>
            </a:r>
            <a:r>
              <a:rPr lang="cs-CZ" sz="2000" dirty="0"/>
              <a:t>článek 3.1e) nařízení č. 1301/2013 o </a:t>
            </a:r>
            <a:r>
              <a:rPr lang="cs-CZ" sz="2000" dirty="0" smtClean="0"/>
              <a:t>EFRR - </a:t>
            </a:r>
            <a:r>
              <a:rPr lang="cs-CZ" altLang="cs-CZ" sz="2000" dirty="0"/>
              <a:t>5 mil. EUR celkových výdajů (pro výzvu sníženo na 123 282 tis. Kč</a:t>
            </a:r>
            <a:r>
              <a:rPr lang="cs-CZ" altLang="cs-CZ" sz="2000" dirty="0" smtClean="0"/>
              <a:t>), stále snahy o úpravu nařízení</a:t>
            </a: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Překročení limitu </a:t>
            </a:r>
            <a:r>
              <a:rPr lang="cs-CZ" sz="2000" dirty="0" smtClean="0"/>
              <a:t>– nevztahuje se na provoz a údržbu a na výdaje spojené s </a:t>
            </a:r>
            <a:r>
              <a:rPr lang="cs-CZ" sz="2000" dirty="0"/>
              <a:t>nepředvídatelnou </a:t>
            </a:r>
            <a:r>
              <a:rPr lang="cs-CZ" sz="2000" dirty="0" smtClean="0"/>
              <a:t>okolností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000" dirty="0" smtClean="0"/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4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28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563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31926"/>
            <a:ext cx="820891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Příklad </a:t>
            </a:r>
            <a:r>
              <a:rPr lang="cs-CZ" sz="2000" b="1" u="sng" dirty="0"/>
              <a:t>správné</a:t>
            </a:r>
            <a:r>
              <a:rPr lang="cs-CZ" sz="2000" b="1" dirty="0"/>
              <a:t> aplikace limitu infrastruktury malého měřítka 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(</a:t>
            </a:r>
            <a:r>
              <a:rPr lang="cs-CZ" sz="2000" b="1" dirty="0" err="1" smtClean="0"/>
              <a:t>small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scale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infrastructure</a:t>
            </a:r>
            <a:r>
              <a:rPr lang="cs-CZ" sz="2000" b="1" dirty="0" smtClean="0"/>
              <a:t>)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pPr lvl="0"/>
            <a:r>
              <a:rPr lang="cs-CZ" sz="2000" dirty="0"/>
              <a:t>Předmětem projektu je vybudování nového depozitáře </a:t>
            </a:r>
            <a:r>
              <a:rPr lang="cs-CZ" sz="2000" dirty="0" smtClean="0"/>
              <a:t>knihovny. </a:t>
            </a:r>
            <a:r>
              <a:rPr lang="cs-CZ" sz="2000" dirty="0"/>
              <a:t>Celkové výdaje projektu nepřekročí částku 123 282 000 Kč.</a:t>
            </a:r>
          </a:p>
          <a:p>
            <a:pPr lvl="0"/>
            <a:r>
              <a:rPr lang="cs-CZ" sz="2000" dirty="0"/>
              <a:t>Dva různě zaměřené projekty knihovny (stavební obnova budovy knihovny a výstavba nového depozitáře), realizované v jedné budově knihovny (individuálním prvku kulturní infrastruktury). Celkové výdaje za oba projekty v součtu nepřekročí částku 123 282 000 Kč.</a:t>
            </a:r>
          </a:p>
          <a:p>
            <a:pPr lvl="0"/>
            <a:r>
              <a:rPr lang="cs-CZ" sz="2000" dirty="0"/>
              <a:t>Více projektů jedné knihovny, která se skládá z několika poboček, každá na území jiné obce. Pro každý samostatný projekt jednotlivé pobočky platí limit celkových výdajů ve výši 123 282 000 Kč.   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limit infrastruktury malého měřítka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316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340767"/>
            <a:ext cx="7992888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Příklad </a:t>
            </a:r>
            <a:r>
              <a:rPr lang="cs-CZ" sz="2000" b="1" u="sng" dirty="0"/>
              <a:t>nesprávné</a:t>
            </a:r>
            <a:r>
              <a:rPr lang="cs-CZ" sz="2000" b="1" dirty="0"/>
              <a:t> aplikace limitu infrastruktury malého měřítka </a:t>
            </a:r>
            <a:endParaRPr lang="cs-CZ" sz="1800" dirty="0"/>
          </a:p>
          <a:p>
            <a:pPr lvl="0"/>
            <a:r>
              <a:rPr lang="cs-CZ" sz="2000" dirty="0"/>
              <a:t>Několik různě zaměřených projektů z SC 3.1 IROP, vztahujících se k jedné budově knihovny, jejichž celkové výdaje v součtu překročí 123 282 000 Kč. V tomto případě hrozí odebrání celé dotace všem projektům.</a:t>
            </a:r>
          </a:p>
          <a:p>
            <a:pPr lvl="0"/>
            <a:r>
              <a:rPr lang="cs-CZ" sz="2000" dirty="0"/>
              <a:t>Podpořený projekt byl plánován na 123 mil. Kč, ale v průběhu realizace došlo k vícepracím a k překročení stanoveného limitu celkových výdajů na projekt. Tyto vícepráce nebyly odůvodněné nepředvídatelnými okolnostmi. V tomto případě hrozí odebrání celé dotace</a:t>
            </a:r>
            <a:r>
              <a:rPr lang="cs-CZ" sz="2000" dirty="0" smtClean="0"/>
              <a:t>.</a:t>
            </a:r>
            <a:endParaRPr lang="cs-CZ" sz="2000" dirty="0"/>
          </a:p>
          <a:p>
            <a:pPr lvl="0"/>
            <a:r>
              <a:rPr lang="cs-CZ" sz="2000" dirty="0"/>
              <a:t>Předmětem projektu bylo vybudování nového depozitáře knihovny. Celkové výdaje projektu nepřekročily částku 123 282 000 Kč. V době udržitelnosti bylo přistavěno další patro depozitáře z vlastních zdrojů příjemce za částku 45 000 000 Kč. V součtu celkové náklady přesáhly limit a příjemce je povinen vrátit celou dotaci z IROP. </a:t>
            </a: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limit infrastruktury malého měřítka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771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7"/>
            <a:ext cx="8820472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/>
              <a:t>Podmínky pro integrované operace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jednotlivé </a:t>
            </a:r>
            <a:r>
              <a:rPr lang="cs-CZ" sz="2000" dirty="0"/>
              <a:t>projekty musí být jednoznačně oddělitelné a funkčně nezávislé;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jednotlivé prvky kulturní infrastruktury nemohou být uměle rozdělené na menší části;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projekty </a:t>
            </a:r>
            <a:r>
              <a:rPr lang="cs-CZ" sz="2000" dirty="0"/>
              <a:t>zahrnuté do integrované operace se musí navzájem doplňovat, musí být nezbytné pro dosažení specifických cílů jasně stanovených v aktuálních lokálních nebo regionálních strategiích a musí přispívat k naplňování cílů investičních priorit </a:t>
            </a:r>
            <a:r>
              <a:rPr lang="cs-CZ" sz="2000" dirty="0" smtClean="0"/>
              <a:t>EFRR;</a:t>
            </a:r>
            <a:endParaRPr lang="cs-CZ" sz="2000" dirty="0"/>
          </a:p>
          <a:p>
            <a:pPr lvl="0">
              <a:spcAft>
                <a:spcPts val="600"/>
              </a:spcAft>
            </a:pPr>
            <a:r>
              <a:rPr lang="cs-CZ" sz="2000" dirty="0"/>
              <a:t>projekty, tvořící jednu integrovanou operaci, mohou být financovány z různých specifických cílů a  operačních programů;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žadatel popíše přínos integrované </a:t>
            </a:r>
            <a:r>
              <a:rPr lang="cs-CZ" sz="2000" dirty="0" smtClean="0"/>
              <a:t>operace do  studie proveditelnosti, </a:t>
            </a:r>
            <a:r>
              <a:rPr lang="cs-CZ" sz="2000" dirty="0"/>
              <a:t>resp. příspěvek jednotlivých návazných projektů k povzbuzení potenciálu území ve studii proveditelnosti a zdůvodní přidanou hodnotu této investice jako </a:t>
            </a:r>
            <a:r>
              <a:rPr lang="cs-CZ" sz="2000" dirty="0" smtClean="0"/>
              <a:t>celku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000" dirty="0" smtClean="0"/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2000" dirty="0" smtClean="0"/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18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4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32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147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892480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/>
              <a:t>Hlavní podporované aktivity (min. 85 % celkových způsobilých výdajů)</a:t>
            </a:r>
          </a:p>
          <a:p>
            <a:pPr lvl="0"/>
            <a:r>
              <a:rPr lang="cs-CZ" sz="2000" dirty="0"/>
              <a:t>rekonstrukce stávajících a budování nových knihovních depozitářů, administrativního a sociálního zázemí, pořízení nezbytného vybavení, </a:t>
            </a:r>
          </a:p>
          <a:p>
            <a:pPr lvl="0"/>
            <a:r>
              <a:rPr lang="cs-CZ" sz="2000" dirty="0"/>
              <a:t>rekonstrukce a stavební obnova budov knihoven pro zvýšení ochrany a zpřístupnění knihovních fondů, </a:t>
            </a:r>
          </a:p>
          <a:p>
            <a:pPr lvl="0"/>
            <a:r>
              <a:rPr lang="cs-CZ" sz="2000" dirty="0"/>
              <a:t>zajištění vyšší bezpečnosti návštěvníků (stavební obnova a rekonstrukce), </a:t>
            </a:r>
          </a:p>
          <a:p>
            <a:pPr lvl="0"/>
            <a:r>
              <a:rPr lang="cs-CZ" sz="2000" dirty="0"/>
              <a:t>odstraňování přístupových bariér (stavební obnova a rekonstrukce, budování, úprava a obnova přístupových ploch a prvků, určených pro pohyb návštěvníků, budování výtahů a bezbariérových prvků pro návštěvníky s omezenou schopností pohybu a orientace), </a:t>
            </a:r>
          </a:p>
          <a:p>
            <a:pPr marL="0" indent="0" algn="ctr">
              <a:buNone/>
            </a:pPr>
            <a:r>
              <a:rPr lang="en-US" sz="1800" b="1" i="1" dirty="0" err="1" smtClean="0"/>
              <a:t>Stavebn</a:t>
            </a:r>
            <a:r>
              <a:rPr lang="cs-CZ" sz="1800" b="1" i="1" dirty="0" smtClean="0"/>
              <a:t>í obnova = způsobilou </a:t>
            </a:r>
            <a:r>
              <a:rPr lang="cs-CZ" sz="1800" b="1" i="1" dirty="0"/>
              <a:t>aktivitou je změna dokončené stavby </a:t>
            </a:r>
            <a:r>
              <a:rPr lang="cs-CZ" sz="1800" b="1" i="1" dirty="0" smtClean="0"/>
              <a:t>podle</a:t>
            </a:r>
          </a:p>
          <a:p>
            <a:pPr marL="0" indent="0" algn="ctr">
              <a:buNone/>
            </a:pPr>
            <a:r>
              <a:rPr lang="cs-CZ" sz="1800" b="1" i="1" dirty="0" smtClean="0"/>
              <a:t>§ </a:t>
            </a:r>
            <a:r>
              <a:rPr lang="cs-CZ" sz="1800" b="1" i="1" dirty="0"/>
              <a:t>2 odst. </a:t>
            </a:r>
            <a:r>
              <a:rPr lang="cs-CZ" sz="1800" b="1" i="1" dirty="0" smtClean="0"/>
              <a:t>5 zákona č. 183/2006, stavební zákon.</a:t>
            </a: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32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329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892480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/>
              <a:t>Hlavní podporované aktivity (min. 85 % celkových způsobilých výdajů)</a:t>
            </a:r>
          </a:p>
          <a:p>
            <a:pPr lvl="0"/>
            <a:r>
              <a:rPr lang="cs-CZ" sz="2000" dirty="0"/>
              <a:t>zvýšení ochrany a preventivní konzervace knihovního fondu (stavební obnova a rekonstrukce, mechanické bariéry a zábrany, interní a externí osvětlení, systém ochrany proti přepětí a elektrickým rázům, elektronická zabezpečovací signalizace, elektronická požární signalizace, elektronická ochrana knihovního fondu, hasicí zařízení, systém kontroly vstupu, uzavřený televizní okruh, systémy měření a regulace fyzikálních veličin – relativní vlhkosti, teploty, světelné intenzity, osvitu, UV radiace, prašnosti, koncentrace vzdušných polutantů),</a:t>
            </a:r>
          </a:p>
          <a:p>
            <a:pPr lvl="0"/>
            <a:r>
              <a:rPr lang="cs-CZ" sz="2000" dirty="0" err="1"/>
              <a:t>konzervování-restaurování</a:t>
            </a:r>
            <a:r>
              <a:rPr lang="cs-CZ" sz="2000" dirty="0"/>
              <a:t> knihovních fondů</a:t>
            </a:r>
            <a:r>
              <a:rPr lang="cs-CZ" sz="2000" dirty="0" smtClean="0"/>
              <a:t>,</a:t>
            </a:r>
          </a:p>
          <a:p>
            <a:r>
              <a:rPr lang="cs-CZ" sz="2000" dirty="0"/>
              <a:t>modernizace a výstavba nezbytných objektů technického a technologického zázemí, pořízení technologického zařízení a strojů, zajišťujících stabilní a požadované prostředí pro uložení knihovního fondu, </a:t>
            </a:r>
          </a:p>
          <a:p>
            <a:r>
              <a:rPr lang="cs-CZ" sz="2000" dirty="0"/>
              <a:t>objekty sociálního zázemí návštěvnické infrastruktury (WC, šatna, pokladna, informační služby, klidová zóna pro návštěvníky),</a:t>
            </a:r>
          </a:p>
          <a:p>
            <a:pPr marL="0" lvl="0" indent="0">
              <a:buNone/>
            </a:pPr>
            <a:endParaRPr lang="cs-CZ" sz="20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32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922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Řídicí orgán IROP (ŘO IROP)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řízení programu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příprava výzev a pravidel pro žadatele a příjemce,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poskytovatel dotace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prstClr val="black"/>
              </a:solidFill>
            </a:endParaRP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zprostředkující subjekt pro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konzultace, příjem a hodnocení žádostí o podporu, kontroly projektů, kontroly žádostí o platbu, administrace změn, zpracování podkladů pro certifikaci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Role MMR </a:t>
            </a:r>
            <a:r>
              <a:rPr lang="cs-CZ" sz="3200" cap="none" dirty="0" smtClean="0">
                <a:solidFill>
                  <a:srgbClr val="0070C0"/>
                </a:solidFill>
              </a:rPr>
              <a:t>a</a:t>
            </a:r>
            <a:r>
              <a:rPr lang="cs-CZ" sz="3200" dirty="0" smtClean="0">
                <a:solidFill>
                  <a:srgbClr val="0070C0"/>
                </a:solidFill>
              </a:rPr>
              <a:t> CRR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892480" cy="4861595"/>
          </a:xfrm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/>
              <a:t>Hlavní podporované aktivity (min. 85 % celkových způsobilých výdajů)</a:t>
            </a:r>
          </a:p>
          <a:p>
            <a:pPr lvl="0"/>
            <a:r>
              <a:rPr lang="cs-CZ" sz="2000" dirty="0"/>
              <a:t>budování konzervátorsko-restaurátorských dílen, pořízení jejich vybavení a zařízení, sociální zázemí,</a:t>
            </a:r>
          </a:p>
          <a:p>
            <a:pPr lvl="0"/>
            <a:r>
              <a:rPr lang="cs-CZ" sz="2000" dirty="0"/>
              <a:t>digitální evidence knihovního fondu, tvorba </a:t>
            </a:r>
            <a:r>
              <a:rPr lang="cs-CZ" sz="2000" dirty="0" err="1"/>
              <a:t>metadat</a:t>
            </a:r>
            <a:r>
              <a:rPr lang="cs-CZ" sz="2000" dirty="0"/>
              <a:t>, digitalizace knihovního fondu nebo jeho části, pořízení zařízení, HW a SW nezbytného pro digitalizaci knihovního fondu, jeho zabezpečení, dokumentaci a revizi jako součást komplexnějších projektů.</a:t>
            </a:r>
          </a:p>
          <a:p>
            <a:pPr marL="0" indent="0">
              <a:buNone/>
            </a:pPr>
            <a:r>
              <a:rPr lang="cs-CZ" sz="2000" b="1" i="1" dirty="0"/>
              <a:t>Komplexnějším projektem se rozumí kombinace této aktivity s aktivitou zaměřenou na ochranu a zpřístupnění nebo zefektivnění knihovního fondu    </a:t>
            </a:r>
          </a:p>
          <a:p>
            <a:pPr marL="0" lvl="0" indent="0">
              <a:buNone/>
            </a:pPr>
            <a:endParaRPr lang="cs-CZ" sz="20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32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610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89248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Vedlejší podporované aktivity (max. 15 % celkových způsobilých výdajů)</a:t>
            </a:r>
          </a:p>
          <a:p>
            <a:pPr marL="0" indent="0">
              <a:buNone/>
            </a:pPr>
            <a:endParaRPr lang="cs-CZ" sz="1800" b="1" dirty="0"/>
          </a:p>
          <a:p>
            <a:pPr lvl="0"/>
            <a:r>
              <a:rPr lang="cs-CZ" sz="2000" dirty="0"/>
              <a:t>osobní náklady členů projektového týmu, </a:t>
            </a:r>
          </a:p>
          <a:p>
            <a:pPr lvl="0"/>
            <a:r>
              <a:rPr lang="cs-CZ" sz="2000" dirty="0"/>
              <a:t>projektové řízení (nákup služby),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pořízení </a:t>
            </a:r>
            <a:r>
              <a:rPr lang="cs-CZ" sz="2000" dirty="0"/>
              <a:t>studie proveditelnosti,</a:t>
            </a:r>
          </a:p>
          <a:p>
            <a:pPr lvl="0"/>
            <a:r>
              <a:rPr lang="cs-CZ" sz="2000" dirty="0"/>
              <a:t>pořízení projektové dokumentace, EIA, 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/>
              <a:t>zabezpečení </a:t>
            </a:r>
            <a:r>
              <a:rPr lang="cs-CZ" sz="2000" dirty="0"/>
              <a:t>výstavby (technický dozor investora, BOZP, autorský dozor),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pořízení odborných nebo znaleckých posudků a analýz</a:t>
            </a:r>
            <a:r>
              <a:rPr lang="cs-CZ" sz="2000" dirty="0" smtClean="0"/>
              <a:t>,</a:t>
            </a:r>
            <a:r>
              <a:rPr lang="cs-CZ" sz="2000" dirty="0"/>
              <a:t> restaurátorské záměry,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libreta a projektová dokumentace k expozicím,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zpracování zadávacích dokumentací k veřejným zakázkám a organizace výběrových a zadávacích </a:t>
            </a:r>
            <a:r>
              <a:rPr lang="cs-CZ" sz="2000" dirty="0" smtClean="0"/>
              <a:t>řízení.</a:t>
            </a:r>
            <a:endParaRPr lang="cs-CZ" sz="2000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32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029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56895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Vedlejší podporované aktivity (max. 15 % celkových způsobilých výdajů)</a:t>
            </a:r>
          </a:p>
          <a:p>
            <a:pPr marL="0" indent="0">
              <a:buNone/>
            </a:pPr>
            <a:endParaRPr lang="cs-CZ" sz="1800" b="1" dirty="0"/>
          </a:p>
          <a:p>
            <a:pPr lvl="0"/>
            <a:r>
              <a:rPr lang="cs-CZ" sz="2000" dirty="0"/>
              <a:t>přeprava knihovního fondu,</a:t>
            </a:r>
          </a:p>
          <a:p>
            <a:pPr lvl="0"/>
            <a:r>
              <a:rPr lang="cs-CZ" sz="2000" dirty="0"/>
              <a:t>pořízení kopií knihovních jednotek,</a:t>
            </a:r>
          </a:p>
          <a:p>
            <a:pPr lvl="0"/>
            <a:r>
              <a:rPr lang="cs-CZ" sz="2000" dirty="0"/>
              <a:t>budování zpevněných obslužných ploch v areálu knihovny, sloužících k realizaci ochrany a manipulaci s knihovním fondem a k přístupu požární ochrany,</a:t>
            </a:r>
          </a:p>
          <a:p>
            <a:pPr lvl="0"/>
            <a:r>
              <a:rPr lang="cs-CZ" sz="2000" dirty="0"/>
              <a:t>nákup pozemků nezbytných pro realizaci projektu,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nákup </a:t>
            </a:r>
            <a:r>
              <a:rPr lang="cs-CZ" sz="2000" dirty="0"/>
              <a:t>staveb nezbytných pro realizaci projektu,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povinná publicita.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32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020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40767"/>
            <a:ext cx="856895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Nezpůsobilé výdaje:</a:t>
            </a:r>
          </a:p>
          <a:p>
            <a:pPr marL="0" indent="0">
              <a:buNone/>
            </a:pPr>
            <a:endParaRPr lang="cs-CZ" sz="1800" b="1" dirty="0"/>
          </a:p>
          <a:p>
            <a:pPr lvl="0">
              <a:spcAft>
                <a:spcPts val="600"/>
              </a:spcAft>
            </a:pPr>
            <a:r>
              <a:rPr lang="cs-CZ" sz="2000" dirty="0"/>
              <a:t>správní poplatky,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pojištění majetku financovaného z IROP ani jiného majetku,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úroky z úvěrů,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DPH, pokud má příjemce nárok na odpočet daně na vstupu; pokud u organizace existuje dvojí režim, musí příjemce rozhodnout, zda navrhovaný projekt spadá pod aktivity podléhající režimu DPH s nárokem na odpočet nebo pod aktivity, kde daň není uplatňovaná,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splátky půjček a úvěrů,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sankce a penále,</a:t>
            </a:r>
          </a:p>
          <a:p>
            <a:pPr lvl="0">
              <a:spcAft>
                <a:spcPts val="600"/>
              </a:spcAft>
            </a:pPr>
            <a:r>
              <a:rPr lang="cs-CZ" sz="2000" dirty="0"/>
              <a:t>výdaje na záruky, pojištění, úroky, bankovní poplatky, kursové ztráty, celní a správní poplatky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32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886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82713"/>
            <a:ext cx="8780462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Nezpůsobilé výdaje</a:t>
            </a:r>
            <a:r>
              <a:rPr lang="cs-CZ" sz="2000" b="1" dirty="0" smtClean="0"/>
              <a:t>:</a:t>
            </a:r>
            <a:endParaRPr lang="cs-CZ" sz="1800" b="1" dirty="0"/>
          </a:p>
          <a:p>
            <a:pPr>
              <a:spcAft>
                <a:spcPts val="600"/>
              </a:spcAft>
            </a:pPr>
            <a:r>
              <a:rPr lang="cs-CZ" sz="2000" dirty="0"/>
              <a:t>náklady na spotřebu energií a ostatní provozní náklady</a:t>
            </a:r>
            <a:r>
              <a:rPr lang="cs-CZ" sz="2000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cestovné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výdaje na nákup služeb bezprostředně nesouvisejících s realizací projektu,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odpisy,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vzdělávání zaměstnanců,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vady díla, které je dodavatel povinen odstranit bez další náhrady,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vybavení kanceláří,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výdaje na vedlejší aktivity projektu nad 15 % celkových způsobilých výdajů,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výdaje na pořízení pozemků nad 10 % celkových způsobilých výdajů.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25. 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KNIHOVNY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886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232" y="1268760"/>
            <a:ext cx="8964488" cy="53285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Povinné přílohy </a:t>
            </a:r>
            <a:r>
              <a:rPr lang="cs-CZ" sz="2000" b="1" dirty="0" smtClean="0"/>
              <a:t>žádosti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1800" b="1" dirty="0" smtClean="0"/>
              <a:t>Plná moc; </a:t>
            </a:r>
            <a:r>
              <a:rPr lang="pl-PL" sz="1800" i="1" dirty="0"/>
              <a:t>v případě přenesení pravomocí na jinou osobu, v MS2014</a:t>
            </a:r>
            <a:r>
              <a:rPr lang="pl-PL" sz="1800" i="1" dirty="0" smtClean="0"/>
              <a:t>+</a:t>
            </a:r>
            <a:endParaRPr lang="cs-CZ" sz="18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1800" b="1" dirty="0"/>
              <a:t>Dokumentace k zadávacím a výběrovým </a:t>
            </a:r>
            <a:r>
              <a:rPr lang="cs-CZ" sz="1800" b="1" dirty="0" smtClean="0"/>
              <a:t>řízením;</a:t>
            </a:r>
            <a:endParaRPr lang="cs-CZ" sz="1800" b="1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1800" b="1" dirty="0" smtClean="0"/>
              <a:t>Studie proveditelnosti;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1800" b="1" dirty="0" smtClean="0"/>
              <a:t>Doklad </a:t>
            </a:r>
            <a:r>
              <a:rPr lang="cs-CZ" sz="1800" b="1" dirty="0"/>
              <a:t>o prokázání právních vztahů k majetku, který je předmětem </a:t>
            </a:r>
            <a:r>
              <a:rPr lang="cs-CZ" sz="1800" b="1" dirty="0" smtClean="0"/>
              <a:t>projektu; </a:t>
            </a:r>
            <a:r>
              <a:rPr lang="cs-CZ" sz="1800" i="1" dirty="0"/>
              <a:t>Žadatel dokládá výpisy z katastru nemovitostí a list vlastnictví k nemovitosti, která bude předmětem projektu, pokud nepředložil stavební povolení jako přílohu žádosti o podporu. Pokud žadatel není zapsán v katastru nemovitostí jako vlastník nebo subjekt s </a:t>
            </a:r>
            <a:r>
              <a:rPr lang="cs-CZ" sz="1800" i="1" dirty="0" smtClean="0"/>
              <a:t>právem hospodaření</a:t>
            </a:r>
            <a:r>
              <a:rPr lang="cs-CZ" sz="1800" i="1" dirty="0"/>
              <a:t>, dokládá nájemní smlouvu, opravňující žadatele k technickému zhodnocení nebo </a:t>
            </a:r>
            <a:r>
              <a:rPr lang="cs-CZ" sz="1800" i="1" dirty="0" smtClean="0"/>
              <a:t>rekonstrukci</a:t>
            </a:r>
            <a:r>
              <a:rPr lang="cs-CZ" sz="1800" i="1" dirty="0"/>
              <a:t>, potažmo užívání nemovitosti, která bude předmětem projektu, minimálně do </a:t>
            </a:r>
            <a:r>
              <a:rPr lang="cs-CZ" sz="1800" i="1" dirty="0" smtClean="0"/>
              <a:t>ukončení </a:t>
            </a:r>
            <a:r>
              <a:rPr lang="cs-CZ" sz="1800" i="1" dirty="0"/>
              <a:t>udržitelnosti projektu. Záznam o nájemním vztahu musí být v době podání žádosti </a:t>
            </a:r>
            <a:r>
              <a:rPr lang="cs-CZ" sz="1800" i="1" dirty="0" smtClean="0"/>
              <a:t>vložen </a:t>
            </a:r>
            <a:r>
              <a:rPr lang="cs-CZ" sz="1800" i="1" dirty="0"/>
              <a:t>v katastru nemovitostí. Pronajímatelem nesmí být fyzická osoba nepodnikající.   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400" dirty="0"/>
              <a:t>Pokud je předmětem projektu knihovní fond bez zásahů do budovy knihovny, nemusí být žadatel zapsán v katastru nemovitostí jako vlastník nebo subjekt s právem hospodaření.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14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3200" b="1" dirty="0">
                <a:solidFill>
                  <a:srgbClr val="0070C0"/>
                </a:solidFill>
                <a:latin typeface="Myriad Pro"/>
              </a:rPr>
              <a:t>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KNIHOVNY                           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526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7"/>
            <a:ext cx="8785671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Povinné přílohy žádosti</a:t>
            </a:r>
            <a:endParaRPr lang="cs-CZ" sz="2000" b="1" dirty="0"/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1800" b="1" dirty="0"/>
              <a:t>5</a:t>
            </a:r>
            <a:r>
              <a:rPr lang="cs-CZ" sz="1800" b="1" dirty="0" smtClean="0"/>
              <a:t>. Územní </a:t>
            </a:r>
            <a:r>
              <a:rPr lang="cs-CZ" sz="1800" b="1" dirty="0"/>
              <a:t>rozhodnutí s nabytím právní moci nebo územní souhlas nebo </a:t>
            </a:r>
            <a:r>
              <a:rPr lang="cs-CZ" sz="1800" b="1" dirty="0" smtClean="0"/>
              <a:t>                                                                                      	   účinná veřejnosprávní smlouva </a:t>
            </a:r>
            <a:r>
              <a:rPr lang="cs-CZ" sz="1800" b="1" dirty="0"/>
              <a:t>nahrazující územní řízení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1800" b="1" dirty="0"/>
              <a:t>6</a:t>
            </a:r>
            <a:r>
              <a:rPr lang="cs-CZ" sz="1800" b="1" dirty="0" smtClean="0"/>
              <a:t>. Žádost </a:t>
            </a:r>
            <a:r>
              <a:rPr lang="cs-CZ" sz="1800" b="1" dirty="0"/>
              <a:t>o stavební povolení nebo ohlášení, případně stavební povolení </a:t>
            </a:r>
            <a:r>
              <a:rPr lang="cs-CZ" sz="1800" b="1" dirty="0" smtClean="0"/>
              <a:t>	   nebo </a:t>
            </a:r>
            <a:r>
              <a:rPr lang="cs-CZ" sz="1800" b="1" dirty="0"/>
              <a:t>souhlas </a:t>
            </a:r>
            <a:r>
              <a:rPr lang="cs-CZ" sz="1800" b="1" dirty="0" smtClean="0"/>
              <a:t>s provedením </a:t>
            </a:r>
            <a:r>
              <a:rPr lang="cs-CZ" sz="1800" b="1" dirty="0"/>
              <a:t>ohlášeného stavebního záměru nebo </a:t>
            </a:r>
            <a:r>
              <a:rPr lang="cs-CZ" sz="1800" b="1" dirty="0" smtClean="0"/>
              <a:t>	      	   veřejnoprávní </a:t>
            </a:r>
            <a:r>
              <a:rPr lang="cs-CZ" sz="1800" b="1" dirty="0"/>
              <a:t>smlouva nahrazující </a:t>
            </a:r>
            <a:r>
              <a:rPr lang="cs-CZ" sz="1800" b="1" dirty="0" smtClean="0"/>
              <a:t>stavební povolení</a:t>
            </a:r>
            <a:r>
              <a:rPr lang="cs-CZ" sz="1800" b="1" dirty="0"/>
              <a:t>;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1800" b="1" dirty="0"/>
              <a:t>7</a:t>
            </a:r>
            <a:r>
              <a:rPr lang="cs-CZ" sz="1800" b="1" dirty="0" smtClean="0"/>
              <a:t>. Projektová </a:t>
            </a:r>
            <a:r>
              <a:rPr lang="cs-CZ" sz="1800" b="1" dirty="0"/>
              <a:t>dokumentace pro vydání stavebního povolení nebo pro </a:t>
            </a:r>
            <a:r>
              <a:rPr lang="cs-CZ" sz="1800" b="1" dirty="0" smtClean="0"/>
              <a:t>		   ohlášení </a:t>
            </a:r>
            <a:r>
              <a:rPr lang="cs-CZ" sz="1800" b="1" dirty="0"/>
              <a:t>stavby;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1800" b="1" dirty="0"/>
              <a:t>8</a:t>
            </a:r>
            <a:r>
              <a:rPr lang="cs-CZ" sz="1800" b="1" dirty="0" smtClean="0"/>
              <a:t>. Položkový </a:t>
            </a:r>
            <a:r>
              <a:rPr lang="cs-CZ" sz="1800" b="1" dirty="0"/>
              <a:t>rozpočet stavby;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1800" b="1" dirty="0"/>
              <a:t>9</a:t>
            </a:r>
            <a:r>
              <a:rPr lang="cs-CZ" sz="1800" b="1" dirty="0" smtClean="0"/>
              <a:t>. Seznam </a:t>
            </a:r>
            <a:r>
              <a:rPr lang="cs-CZ" sz="1800" b="1" dirty="0"/>
              <a:t>objednávek – přímých nákupů</a:t>
            </a:r>
            <a:r>
              <a:rPr lang="cs-CZ" sz="1800" b="1" dirty="0" smtClean="0"/>
              <a:t>; </a:t>
            </a:r>
            <a:r>
              <a:rPr lang="cs-CZ" sz="1800" i="1" dirty="0"/>
              <a:t>ve výši od 100 tis. do 400 tis. Kč </a:t>
            </a:r>
            <a:r>
              <a:rPr lang="cs-CZ" sz="1800" i="1" dirty="0" smtClean="0"/>
              <a:t>  	    bez </a:t>
            </a:r>
            <a:r>
              <a:rPr lang="cs-CZ" sz="1800" i="1" dirty="0"/>
              <a:t>DPH  provedené </a:t>
            </a:r>
            <a:r>
              <a:rPr lang="cs-CZ" sz="1800" i="1" dirty="0" smtClean="0"/>
              <a:t>před podáním </a:t>
            </a:r>
            <a:r>
              <a:rPr lang="cs-CZ" sz="1800" i="1" dirty="0"/>
              <a:t>žádosti o </a:t>
            </a:r>
            <a:r>
              <a:rPr lang="cs-CZ" sz="1800" i="1" dirty="0" smtClean="0"/>
              <a:t>podporu</a:t>
            </a:r>
            <a:endParaRPr lang="cs-CZ" sz="1800" b="1" dirty="0"/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  <a:defRPr/>
            </a:pPr>
            <a:r>
              <a:rPr lang="cs-CZ" sz="1800" b="1" dirty="0" smtClean="0"/>
              <a:t>10. Průzkum trhu</a:t>
            </a:r>
            <a:r>
              <a:rPr lang="cs-CZ" sz="1800" b="1" dirty="0"/>
              <a:t>:</a:t>
            </a:r>
            <a:r>
              <a:rPr lang="cs-CZ" sz="1800" i="1" dirty="0" smtClean="0"/>
              <a:t> </a:t>
            </a:r>
            <a:r>
              <a:rPr lang="cs-CZ" sz="1800" i="1" dirty="0"/>
              <a:t>pro hlavní aktivity projektu, které nejsou součástí </a:t>
            </a:r>
            <a:r>
              <a:rPr lang="cs-CZ" sz="1800" i="1" dirty="0" smtClean="0"/>
              <a:t>			    položkového </a:t>
            </a:r>
            <a:r>
              <a:rPr lang="cs-CZ" sz="1800" i="1" dirty="0"/>
              <a:t>rozpočtu </a:t>
            </a:r>
            <a:r>
              <a:rPr lang="cs-CZ" sz="1800" i="1" dirty="0" smtClean="0"/>
              <a:t>stavby</a:t>
            </a:r>
            <a:endParaRPr lang="cs-CZ" sz="1800" i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25. 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KNIHOVNY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69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866854"/>
              </p:ext>
            </p:extLst>
          </p:nvPr>
        </p:nvGraphicFramePr>
        <p:xfrm>
          <a:off x="484676" y="1277112"/>
          <a:ext cx="8229600" cy="530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Studie proveditelnosti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Úvodní</a:t>
                      </a:r>
                      <a:r>
                        <a:rPr lang="cs-CZ" baseline="0" dirty="0" smtClean="0"/>
                        <a:t> informace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Připravenost</a:t>
                      </a:r>
                      <a:r>
                        <a:rPr lang="cs-CZ" baseline="0" dirty="0" smtClean="0"/>
                        <a:t> projektu k realizaci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informace o žadateli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Finanční</a:t>
                      </a:r>
                      <a:r>
                        <a:rPr lang="cs-CZ" baseline="0" dirty="0" smtClean="0"/>
                        <a:t> analýza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Charakteristika</a:t>
                      </a:r>
                      <a:r>
                        <a:rPr lang="cs-CZ" baseline="0" dirty="0" smtClean="0"/>
                        <a:t> projektu a jeho soulad s programem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Průzkum trhu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Podrobný popis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Analýza</a:t>
                      </a:r>
                      <a:r>
                        <a:rPr lang="cs-CZ" baseline="0" dirty="0" smtClean="0"/>
                        <a:t> a řízení rizik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Zdůvodnění potřebnosti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Vliv</a:t>
                      </a:r>
                      <a:r>
                        <a:rPr lang="cs-CZ" baseline="0" dirty="0" smtClean="0"/>
                        <a:t> projektu na horizontální kritéria</a:t>
                      </a:r>
                      <a:endParaRPr lang="cs-CZ" dirty="0" smtClean="0"/>
                    </a:p>
                  </a:txBody>
                  <a:tcPr/>
                </a:tc>
              </a:tr>
              <a:tr h="643128">
                <a:tc>
                  <a:txBody>
                    <a:bodyPr/>
                    <a:lstStyle/>
                    <a:p>
                      <a:r>
                        <a:rPr lang="cs-CZ" dirty="0" smtClean="0"/>
                        <a:t>Management projektu a řízení lidských zdrojů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Závěrečné</a:t>
                      </a:r>
                      <a:r>
                        <a:rPr lang="cs-CZ" baseline="0" dirty="0" smtClean="0"/>
                        <a:t> hodnocení efektivity a udržitelnosti projektu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Podklady</a:t>
                      </a:r>
                      <a:r>
                        <a:rPr lang="cs-CZ" baseline="0" dirty="0" smtClean="0"/>
                        <a:t> pro výpočet ukazatelů CBA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Dlouhodobý</a:t>
                      </a:r>
                      <a:r>
                        <a:rPr lang="cs-CZ" baseline="0" dirty="0" smtClean="0"/>
                        <a:t> majetek, pojištění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Externí efekty socioekonomické</a:t>
                      </a:r>
                      <a:r>
                        <a:rPr lang="cs-CZ" baseline="0" dirty="0" smtClean="0"/>
                        <a:t> analýzy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Výstupy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Stavební řízení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25. 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KNIHOVNY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33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1340767"/>
            <a:ext cx="864096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Hodnocení ukazatelů v </a:t>
            </a:r>
            <a:r>
              <a:rPr lang="cs-CZ" sz="1800" b="1" dirty="0" err="1" smtClean="0"/>
              <a:t>eCBA</a:t>
            </a:r>
            <a:endParaRPr lang="cs-CZ" sz="1800" b="1" dirty="0"/>
          </a:p>
          <a:p>
            <a:pPr marL="6858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Pro projekty s celkovými způsobilými výdaji do 100 mil. Kč </a:t>
            </a:r>
            <a:r>
              <a:rPr lang="cs-CZ" sz="1600" b="1" dirty="0"/>
              <a:t> </a:t>
            </a:r>
            <a:r>
              <a:rPr lang="cs-CZ" sz="1600" b="1" dirty="0" smtClean="0"/>
              <a:t>žadatel zpracovává v modulu CBA v MS204+ finanční analýzu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4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400" b="1" dirty="0" smtClean="0"/>
              <a:t>                                          FNPV je nižší než 0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Pro projekty s celkovými způsobilými výdaji </a:t>
            </a:r>
            <a:r>
              <a:rPr lang="cs-CZ" sz="1600" b="1" dirty="0" smtClean="0"/>
              <a:t>nad </a:t>
            </a:r>
            <a:r>
              <a:rPr lang="cs-CZ" sz="1600" b="1" dirty="0"/>
              <a:t>100 mil. Kč  žadatel zpracovává v modulu CBA v MS204+ finanční </a:t>
            </a:r>
            <a:r>
              <a:rPr lang="cs-CZ" sz="1600" b="1" dirty="0" smtClean="0"/>
              <a:t>a ekonomickou analýzu</a:t>
            </a:r>
            <a:endParaRPr lang="cs-CZ" sz="1600" b="1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600" b="1" dirty="0" smtClean="0"/>
              <a:t>					   FNPV je nižší  než 0, ENPV je vyšší než 0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600" b="1" dirty="0" smtClean="0"/>
          </a:p>
          <a:p>
            <a:pPr marL="6858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Vstupní data, pravidla hodnocení CBA: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600" dirty="0" smtClean="0"/>
              <a:t>– viz příloha č. 17 Obecných pravidel „Postup pro zpracování finanční                                	  a ekonomické analýzy v MS2014+“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600" dirty="0"/>
              <a:t>– viz příloha č. 2</a:t>
            </a:r>
            <a:r>
              <a:rPr lang="cs-CZ" sz="1600" dirty="0" smtClean="0"/>
              <a:t> Specifických pravidel „Osnova studie proveditelnosti“</a:t>
            </a:r>
            <a:endParaRPr lang="cs-CZ" sz="16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25. 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KNIHOVNY                          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1331640" y="256490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323684" y="371703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2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0767"/>
            <a:ext cx="8713663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Indikátory výstupu:</a:t>
            </a:r>
            <a:endParaRPr lang="cs-CZ" sz="2000" b="1" dirty="0"/>
          </a:p>
          <a:p>
            <a:pPr>
              <a:spcBef>
                <a:spcPts val="1800"/>
              </a:spcBef>
            </a:pPr>
            <a:r>
              <a:rPr lang="cs-CZ" sz="2000" b="1" i="1" dirty="0"/>
              <a:t>9 </a:t>
            </a:r>
            <a:r>
              <a:rPr lang="cs-CZ" sz="2000" b="1" i="1" dirty="0" smtClean="0"/>
              <a:t>07 03 </a:t>
            </a:r>
            <a:r>
              <a:rPr lang="cs-CZ" sz="2000" b="1" i="1" dirty="0"/>
              <a:t>Počet nově zpřístupněných a zefektivněných podsbírek a </a:t>
            </a:r>
            <a:r>
              <a:rPr lang="cs-CZ" sz="2000" b="1" i="1" dirty="0" smtClean="0"/>
              <a:t>fondů</a:t>
            </a:r>
          </a:p>
          <a:p>
            <a:pPr marL="0" indent="0">
              <a:buNone/>
            </a:pPr>
            <a:endParaRPr lang="cs-CZ" sz="1800" b="1" u="sng" dirty="0" smtClean="0"/>
          </a:p>
          <a:p>
            <a:pPr marL="0" indent="0">
              <a:buNone/>
            </a:pPr>
            <a:r>
              <a:rPr lang="cs-CZ" sz="1800" b="1" u="sng" dirty="0" smtClean="0"/>
              <a:t>Výchozí </a:t>
            </a:r>
            <a:r>
              <a:rPr lang="cs-CZ" sz="1800" b="1" u="sng" dirty="0"/>
              <a:t>hodnota:</a:t>
            </a:r>
            <a:r>
              <a:rPr lang="cs-CZ" sz="1800" dirty="0"/>
              <a:t> </a:t>
            </a:r>
            <a:r>
              <a:rPr lang="cs-CZ" sz="1800" dirty="0" smtClean="0"/>
              <a:t>0</a:t>
            </a:r>
            <a:endParaRPr lang="cs-CZ" sz="1800" dirty="0"/>
          </a:p>
          <a:p>
            <a:pPr marL="0" indent="0">
              <a:buNone/>
            </a:pPr>
            <a:r>
              <a:rPr lang="cs-CZ" sz="1800" b="1" u="sng" dirty="0"/>
              <a:t>Cílová hodnota:</a:t>
            </a:r>
            <a:r>
              <a:rPr lang="cs-CZ" sz="1800" dirty="0"/>
              <a:t> </a:t>
            </a:r>
            <a:r>
              <a:rPr lang="cs-CZ" sz="1800" dirty="0" smtClean="0"/>
              <a:t>1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Žadatel </a:t>
            </a:r>
            <a:r>
              <a:rPr lang="cs-CZ" sz="1800" dirty="0"/>
              <a:t>má povinnost naplnit cílovou hodnotu k datu ukončení realizace projektu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25. 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KNIHOVNY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840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cs typeface="Arial" charset="0"/>
              </a:rPr>
              <a:t>(závazná pro všechny specifické cíle a výzvy)</a:t>
            </a:r>
            <a:endParaRPr lang="cs-CZ" sz="2400" i="1" u="sng" dirty="0" smtClean="0"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dirty="0" smtClean="0">
                <a:hlinkClick r:id="rId5"/>
              </a:rPr>
              <a:t>www.dotaceEU.cz/IROP</a:t>
            </a:r>
            <a:endParaRPr lang="cs-CZ" sz="2400" dirty="0" smtClean="0"/>
          </a:p>
          <a:p>
            <a:pPr marL="457200" lvl="1" indent="0">
              <a:buFont typeface="Arial"/>
              <a:buNone/>
              <a:defRPr/>
            </a:pPr>
            <a:endParaRPr lang="cs-CZ" sz="2400" dirty="0" smtClean="0"/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cs typeface="Arial" charset="0"/>
              </a:rPr>
              <a:t>(pro každou výzvu samostatný dokument)</a:t>
            </a:r>
            <a:r>
              <a:rPr lang="cs-CZ" sz="2400" i="1" u="sng" dirty="0" smtClean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dirty="0" smtClean="0">
                <a:cs typeface="Arial" charset="0"/>
                <a:hlinkClick r:id="rId5"/>
              </a:rPr>
              <a:t>www.dotaceEU.cz/IROP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2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0037" y="1382713"/>
            <a:ext cx="8593138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Indikátory výsledku:</a:t>
            </a:r>
          </a:p>
          <a:p>
            <a:pPr>
              <a:spcBef>
                <a:spcPts val="1800"/>
              </a:spcBef>
            </a:pPr>
            <a:r>
              <a:rPr lang="cs-CZ" sz="2000" b="1" i="1" dirty="0"/>
              <a:t>9 07 10 Podíl zpřístupněných a zefektivněných podsbírek a fondů</a:t>
            </a:r>
          </a:p>
          <a:p>
            <a:pPr marL="0" indent="0">
              <a:buNone/>
            </a:pPr>
            <a:endParaRPr lang="cs-CZ" sz="1800" b="1" u="sng" dirty="0" smtClean="0"/>
          </a:p>
          <a:p>
            <a:pPr marL="0" indent="0">
              <a:buNone/>
            </a:pPr>
            <a:r>
              <a:rPr lang="cs-CZ" sz="1800" b="1" u="sng" dirty="0" smtClean="0"/>
              <a:t>Výchozí </a:t>
            </a:r>
            <a:r>
              <a:rPr lang="cs-CZ" sz="1800" b="1" u="sng" dirty="0"/>
              <a:t>hodnota:</a:t>
            </a:r>
            <a:r>
              <a:rPr lang="cs-CZ" sz="1800" dirty="0"/>
              <a:t> </a:t>
            </a:r>
            <a:r>
              <a:rPr lang="cs-CZ" sz="1800" dirty="0" smtClean="0"/>
              <a:t>0</a:t>
            </a:r>
            <a:r>
              <a:rPr lang="en-US" sz="1800" dirty="0" smtClean="0"/>
              <a:t>%</a:t>
            </a:r>
            <a:endParaRPr lang="cs-CZ" sz="1800" dirty="0"/>
          </a:p>
          <a:p>
            <a:pPr marL="0" indent="0">
              <a:buNone/>
            </a:pPr>
            <a:r>
              <a:rPr lang="cs-CZ" sz="1800" b="1" u="sng" dirty="0"/>
              <a:t>Cílová hodnota:</a:t>
            </a:r>
            <a:r>
              <a:rPr lang="cs-CZ" sz="1800" dirty="0"/>
              <a:t> </a:t>
            </a:r>
            <a:r>
              <a:rPr lang="en-US" sz="1800" dirty="0" smtClean="0"/>
              <a:t>100%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Žadatel </a:t>
            </a:r>
            <a:r>
              <a:rPr lang="cs-CZ" sz="1800" dirty="0"/>
              <a:t>má povinnost naplnit cílovou hodnotu k datu ukončení realizace projektu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Více viz příloha č. 3 Specifických pravidel.</a:t>
            </a:r>
            <a:endParaRPr lang="cs-CZ" sz="1800" dirty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cs-CZ" sz="2000" b="1" dirty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25. 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KNIHOVNY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7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82713"/>
            <a:ext cx="9144000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Limity a omezení podpory SC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3.1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Předmětem </a:t>
            </a:r>
            <a:r>
              <a:rPr lang="cs-CZ" sz="2000" dirty="0"/>
              <a:t>podpory nebudou komerční turistická zařízení jako volnočasová zařízení, lázeňské provozy, ubytovací a stravovací </a:t>
            </a:r>
            <a:r>
              <a:rPr lang="cs-CZ" sz="2000" dirty="0" smtClean="0"/>
              <a:t>zařízení.</a:t>
            </a:r>
          </a:p>
          <a:p>
            <a:pPr lvl="2" indent="-342900">
              <a:spcBef>
                <a:spcPts val="12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cs-CZ" sz="2000" dirty="0" smtClean="0"/>
              <a:t>kavárny, cukrárny apod. v obnovených prostorách </a:t>
            </a:r>
            <a:r>
              <a:rPr lang="en-US" sz="2000" dirty="0" err="1" smtClean="0"/>
              <a:t>knihovnz</a:t>
            </a:r>
            <a:r>
              <a:rPr lang="cs-CZ" sz="2000" dirty="0" smtClean="0"/>
              <a:t>. </a:t>
            </a:r>
            <a:endParaRPr lang="cs-CZ" sz="2000" dirty="0"/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Soulad projektu s Integrovanou strategií podpory kultury do roku 2020.</a:t>
            </a:r>
          </a:p>
          <a:p>
            <a:pPr lvl="2" indent="-342900">
              <a:spcBef>
                <a:spcPts val="12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cs-CZ" sz="2000" dirty="0" smtClean="0"/>
              <a:t>žadatel se ve studii proveditelnosti odkáže na příslušnou kapitolu v Integrované strategii podpory kultury do roku 2020, se kterou je v souladu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4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25. 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KNIHOVNY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046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7"/>
            <a:ext cx="9036496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400" b="1" dirty="0">
                <a:solidFill>
                  <a:srgbClr val="0070C0"/>
                </a:solidFill>
              </a:rPr>
              <a:t>Udržitelnost</a:t>
            </a:r>
          </a:p>
          <a:p>
            <a:pPr marL="741600"/>
            <a:r>
              <a:rPr lang="cs-CZ" sz="2000" b="1" dirty="0"/>
              <a:t>5 let od provedení poslední platby příjemci;</a:t>
            </a:r>
          </a:p>
          <a:p>
            <a:pPr marL="741600"/>
            <a:r>
              <a:rPr lang="cs-CZ" sz="2000" b="1" dirty="0"/>
              <a:t>Povinnosti příjemce definovány v Obecných pravidlech (kapitola 20);</a:t>
            </a:r>
          </a:p>
          <a:p>
            <a:pPr marL="741600"/>
            <a:r>
              <a:rPr lang="cs-CZ" sz="2000" b="1" dirty="0" smtClean="0"/>
              <a:t>Příjemce v této výzvě je také povinen:</a:t>
            </a:r>
            <a:endParaRPr lang="cs-CZ" sz="2000" b="1" dirty="0"/>
          </a:p>
          <a:p>
            <a:pPr marL="936000" lvl="1" algn="just">
              <a:buSzPct val="80000"/>
              <a:buFont typeface="Courier New" panose="02070309020205020404" pitchFamily="49" charset="0"/>
              <a:buChar char="o"/>
            </a:pPr>
            <a:r>
              <a:rPr lang="cs-CZ" sz="1800" dirty="0"/>
              <a:t>udržet </a:t>
            </a:r>
            <a:r>
              <a:rPr lang="cs-CZ" sz="1800" dirty="0" err="1"/>
              <a:t>konzervované-restaurované</a:t>
            </a:r>
            <a:r>
              <a:rPr lang="cs-CZ" sz="1800" dirty="0"/>
              <a:t> </a:t>
            </a:r>
            <a:r>
              <a:rPr lang="en-US" sz="1800" dirty="0" err="1" smtClean="0"/>
              <a:t>knihovn</a:t>
            </a:r>
            <a:r>
              <a:rPr lang="cs-CZ" sz="1800" dirty="0" smtClean="0"/>
              <a:t>í jednotky </a:t>
            </a:r>
            <a:r>
              <a:rPr lang="cs-CZ" sz="1800" dirty="0"/>
              <a:t>ve stavu, jakého bylo dosaženo prostřednictvím realizace projektu;</a:t>
            </a:r>
          </a:p>
          <a:p>
            <a:pPr marL="936000" lvl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s-CZ" sz="1800" dirty="0"/>
              <a:t>využívat pořízené mechanické bariéry a zábrany, elektronické systémy a technické zařízení k zabezpečení, dokumentaci, inventarizaci a vhodnému uchování </a:t>
            </a:r>
            <a:r>
              <a:rPr lang="cs-CZ" sz="1800" dirty="0" smtClean="0"/>
              <a:t>knihovního fondu,    ,    </a:t>
            </a:r>
            <a:endParaRPr lang="cs-CZ" sz="1800" dirty="0"/>
          </a:p>
          <a:p>
            <a:pPr marL="936000" lvl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s-CZ" sz="1800" dirty="0"/>
              <a:t>pravidelně informovat CRR ve zprávách o udržitelnosti o investičních akcích realizovaných na projektem podpořeném funkčním celku (např. knihovní fond nebo budova knihovny)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25. výzva IROP</a:t>
            </a:r>
            <a:endParaRPr lang="en-US" sz="3200" b="1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KNIHOVNY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93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4400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DĚKUJEME </a:t>
            </a:r>
            <a:r>
              <a:rPr lang="cs-CZ" sz="4400" dirty="0">
                <a:solidFill>
                  <a:srgbClr val="000000"/>
                </a:solidFill>
                <a:latin typeface="Myriad Pro Black"/>
                <a:cs typeface="Myriad Pro Black"/>
              </a:rPr>
              <a:t>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</a:rPr>
              <a:t>Odbor řízení operačních programů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  <a:hlinkClick r:id="rId2"/>
              </a:rPr>
              <a:t>ales.pekarek@mmr.cz</a:t>
            </a:r>
            <a:endParaRPr lang="cs-CZ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  <a:hlinkClick r:id="rId3"/>
              </a:rPr>
              <a:t>martina.fiserova@mmr.cz</a:t>
            </a:r>
            <a:endParaRPr lang="cs-CZ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11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531308"/>
              </p:ext>
            </p:extLst>
          </p:nvPr>
        </p:nvGraphicFramePr>
        <p:xfrm>
          <a:off x="457200" y="1337437"/>
          <a:ext cx="8229600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41426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Výzvy v roce 2015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vyhlášení výzev ve všech specifických cílech vyjma SC 4.1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c</a:t>
            </a:r>
            <a:r>
              <a:rPr lang="cs-CZ" sz="2200" dirty="0" smtClean="0">
                <a:solidFill>
                  <a:prstClr val="black"/>
                </a:solidFill>
              </a:rPr>
              <a:t>elkem vyhlášeno </a:t>
            </a:r>
            <a:r>
              <a:rPr lang="cs-CZ" sz="2200" b="1" dirty="0" smtClean="0">
                <a:solidFill>
                  <a:prstClr val="black"/>
                </a:solidFill>
              </a:rPr>
              <a:t>19 výzev</a:t>
            </a:r>
            <a:r>
              <a:rPr lang="cs-CZ" sz="2200" dirty="0" smtClean="0">
                <a:solidFill>
                  <a:prstClr val="black"/>
                </a:solidFill>
              </a:rPr>
              <a:t> za </a:t>
            </a:r>
            <a:r>
              <a:rPr lang="cs-CZ" sz="2200" b="1" dirty="0" smtClean="0">
                <a:solidFill>
                  <a:prstClr val="black"/>
                </a:solidFill>
              </a:rPr>
              <a:t>40 mld. Kč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prstClr val="black"/>
              </a:solidFill>
            </a:endParaRP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Plán výzev v roce 2016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celkem plánováno </a:t>
            </a:r>
            <a:r>
              <a:rPr lang="cs-CZ" sz="2200" b="1" dirty="0" smtClean="0">
                <a:solidFill>
                  <a:prstClr val="black"/>
                </a:solidFill>
              </a:rPr>
              <a:t>45 výzev</a:t>
            </a:r>
            <a:r>
              <a:rPr lang="cs-CZ" sz="2200" dirty="0" smtClean="0">
                <a:solidFill>
                  <a:prstClr val="black"/>
                </a:solidFill>
              </a:rPr>
              <a:t> za </a:t>
            </a:r>
            <a:r>
              <a:rPr lang="cs-CZ" sz="2200" b="1" dirty="0" smtClean="0">
                <a:solidFill>
                  <a:prstClr val="black"/>
                </a:solidFill>
              </a:rPr>
              <a:t>83 mld. Kč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</a:rPr>
              <a:t>6</a:t>
            </a:r>
            <a:r>
              <a:rPr lang="cs-CZ" sz="2200" b="1" dirty="0" smtClean="0">
                <a:solidFill>
                  <a:prstClr val="black"/>
                </a:solidFill>
              </a:rPr>
              <a:t> výzev v r. 2016 již vyhlášeno</a:t>
            </a:r>
            <a:r>
              <a:rPr lang="cs-CZ" sz="2200" dirty="0" smtClean="0">
                <a:solidFill>
                  <a:prstClr val="black"/>
                </a:solidFill>
              </a:rPr>
              <a:t> (Nízkoemisní vozidla; Muzea; Telematika pro veřejnou </a:t>
            </a:r>
            <a:r>
              <a:rPr lang="cs-CZ" sz="2200" dirty="0">
                <a:solidFill>
                  <a:prstClr val="black"/>
                </a:solidFill>
              </a:rPr>
              <a:t>dopravu, Specifické informační a komunikační systémy a infrastruktura I., Výstavba a modernizace přestupních </a:t>
            </a:r>
            <a:r>
              <a:rPr lang="cs-CZ" sz="2200" dirty="0" smtClean="0">
                <a:solidFill>
                  <a:prstClr val="black"/>
                </a:solidFill>
              </a:rPr>
              <a:t>terminálů, Knihovny)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200" dirty="0" smtClean="0">
              <a:solidFill>
                <a:prstClr val="black"/>
              </a:solidFill>
            </a:endParaRP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Harmonogram výzev IROP (bude aktualizován do konce března 2016): 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200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cs-CZ" sz="2200" dirty="0">
                <a:solidFill>
                  <a:prstClr val="black"/>
                </a:solidFill>
                <a:hlinkClick r:id="rId5"/>
              </a:rPr>
              <a:t>://www.dotaceeu.cz/cs/Microsites/IROP/Dokumenty</a:t>
            </a:r>
            <a:endParaRPr lang="cs-CZ" sz="220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VÝZVY IROP 2015 A 2016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8522"/>
            <a:ext cx="8229600" cy="115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smtClean="0">
                <a:solidFill>
                  <a:srgbClr val="0070C0"/>
                </a:solidFill>
              </a:rPr>
              <a:t/>
            </a:r>
            <a:br>
              <a:rPr lang="cs-CZ" sz="3200" smtClean="0">
                <a:solidFill>
                  <a:srgbClr val="0070C0"/>
                </a:solidFill>
              </a:rPr>
            </a:br>
            <a:r>
              <a:rPr lang="en-US" sz="3200" smtClean="0">
                <a:solidFill>
                  <a:srgbClr val="0070C0"/>
                </a:solidFill>
              </a:rPr>
              <a:t>Strukt</a:t>
            </a:r>
            <a:r>
              <a:rPr lang="cs-CZ" sz="3200" smtClean="0">
                <a:solidFill>
                  <a:srgbClr val="0070C0"/>
                </a:solidFill>
              </a:rPr>
              <a:t>U</a:t>
            </a:r>
            <a:r>
              <a:rPr lang="en-US" sz="3200" smtClean="0">
                <a:solidFill>
                  <a:srgbClr val="0070C0"/>
                </a:solidFill>
              </a:rPr>
              <a:t>ra IROP</a:t>
            </a:r>
            <a:br>
              <a:rPr lang="en-US" sz="320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400485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591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1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47676" y="1009650"/>
            <a:ext cx="838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1 – Infrastruktura</a:t>
            </a:r>
          </a:p>
          <a:p>
            <a:pPr lvl="0">
              <a:lnSpc>
                <a:spcPct val="150000"/>
              </a:lnSpc>
            </a:pPr>
            <a:endParaRPr lang="cs-CZ" sz="2200" dirty="0" smtClean="0">
              <a:solidFill>
                <a:srgbClr val="0070C0"/>
              </a:solidFill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</a:t>
            </a:r>
            <a:r>
              <a:rPr lang="cs-CZ" sz="2200" b="1" dirty="0">
                <a:latin typeface="Myriad Pro"/>
              </a:rPr>
              <a:t>1.1 </a:t>
            </a:r>
            <a:r>
              <a:rPr lang="cs-CZ" sz="2200" dirty="0" smtClean="0">
                <a:latin typeface="Myriad Pro"/>
              </a:rPr>
              <a:t>Zvýšení </a:t>
            </a:r>
            <a:r>
              <a:rPr lang="cs-CZ" sz="2200" dirty="0">
                <a:latin typeface="Myriad Pro"/>
              </a:rPr>
              <a:t>regionální mobility prostřednictvím modernizace </a:t>
            </a:r>
            <a:endParaRPr lang="cs-CZ" sz="2200" dirty="0" smtClean="0">
              <a:latin typeface="Myriad Pro"/>
            </a:endParaRP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rozvoje sítí </a:t>
            </a:r>
            <a:r>
              <a:rPr lang="cs-CZ" sz="2200" dirty="0">
                <a:latin typeface="Myriad Pro"/>
              </a:rPr>
              <a:t>regionální silniční infrastruktury navazující </a:t>
            </a:r>
            <a:r>
              <a:rPr lang="cs-CZ" sz="2200" dirty="0" smtClean="0">
                <a:latin typeface="Myriad Pro"/>
              </a:rPr>
              <a:t>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na síť </a:t>
            </a:r>
            <a:r>
              <a:rPr lang="cs-CZ" sz="2200" dirty="0">
                <a:latin typeface="Myriad Pro"/>
              </a:rPr>
              <a:t>TEN-T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1.2 </a:t>
            </a:r>
            <a:r>
              <a:rPr lang="cs-CZ" sz="2200" dirty="0">
                <a:latin typeface="Myriad Pro"/>
              </a:rPr>
              <a:t>Zvýšení podílu udržitelných forem dopravy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1.3 </a:t>
            </a:r>
            <a:r>
              <a:rPr lang="cs-CZ" sz="2200" dirty="0">
                <a:latin typeface="Myriad Pro"/>
              </a:rPr>
              <a:t>Zvýšení připravenosti k řešení a řízení rizik a </a:t>
            </a:r>
            <a:r>
              <a:rPr lang="cs-CZ" sz="2200" dirty="0" smtClean="0">
                <a:latin typeface="Myriad Pro"/>
              </a:rPr>
              <a:t>katastrof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694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676" y="1009650"/>
            <a:ext cx="8382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2 - Lidé</a:t>
            </a:r>
          </a:p>
          <a:p>
            <a:pPr algn="just"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2.1 </a:t>
            </a:r>
            <a:r>
              <a:rPr lang="cs-CZ" sz="2200" dirty="0">
                <a:latin typeface="Myriad Pro"/>
              </a:rPr>
              <a:t>Zvýšení</a:t>
            </a:r>
            <a:r>
              <a:rPr lang="cs-CZ" sz="2200" dirty="0" smtClean="0">
                <a:latin typeface="Myriad Pro"/>
              </a:rPr>
              <a:t> kvality a dostupnosti služeb vedoucí k sociální 	</a:t>
            </a:r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inkluzi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2.2 </a:t>
            </a:r>
            <a:r>
              <a:rPr lang="cs-CZ" sz="2200" dirty="0" smtClean="0">
                <a:latin typeface="Myriad Pro"/>
              </a:rPr>
              <a:t>Vznik nových a rozvoj existujících podnikatelských aktivit</a:t>
            </a:r>
          </a:p>
          <a:p>
            <a:pPr algn="just"/>
            <a:r>
              <a:rPr lang="cs-CZ" sz="2200" dirty="0" smtClean="0">
                <a:latin typeface="Myriad Pro"/>
              </a:rPr>
              <a:t>	 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2.3 </a:t>
            </a:r>
            <a:r>
              <a:rPr lang="cs-CZ" sz="2200" dirty="0" smtClean="0">
                <a:latin typeface="Myriad Pro"/>
              </a:rPr>
              <a:t>Rozvoj infrastruktury pro poskytování zdravotních služeb      </a:t>
            </a:r>
          </a:p>
          <a:p>
            <a:pPr algn="just"/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 péče o zdraví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2.4 </a:t>
            </a:r>
            <a:r>
              <a:rPr lang="cs-CZ" sz="2200" dirty="0" smtClean="0">
                <a:latin typeface="Myriad Pro"/>
              </a:rPr>
              <a:t>Zvýšení kvality a dostupnosti infrastruktury pro vzdělávání 	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2.5 </a:t>
            </a:r>
            <a:r>
              <a:rPr lang="cs-CZ" sz="2200" dirty="0" smtClean="0">
                <a:latin typeface="Myriad Pro"/>
              </a:rPr>
              <a:t>Snížení energetické náročnosti v sektoru bydlení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51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4741</TotalTime>
  <Words>2093</Words>
  <Application>Microsoft Office PowerPoint</Application>
  <PresentationFormat>Předvádění na obrazovce (4:3)</PresentationFormat>
  <Paragraphs>495</Paragraphs>
  <Slides>43</Slides>
  <Notes>39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 a informace</vt:lpstr>
      <vt:lpstr>upozornění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Aleš Pekárek</cp:lastModifiedBy>
  <cp:revision>515</cp:revision>
  <cp:lastPrinted>2016-02-17T07:06:37Z</cp:lastPrinted>
  <dcterms:created xsi:type="dcterms:W3CDTF">2014-10-03T06:20:14Z</dcterms:created>
  <dcterms:modified xsi:type="dcterms:W3CDTF">2016-03-23T11:58:13Z</dcterms:modified>
</cp:coreProperties>
</file>