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0" r:id="rId2"/>
    <p:sldId id="293" r:id="rId3"/>
    <p:sldId id="261" r:id="rId4"/>
    <p:sldId id="292" r:id="rId5"/>
    <p:sldId id="294" r:id="rId6"/>
    <p:sldId id="263" r:id="rId7"/>
    <p:sldId id="295" r:id="rId8"/>
    <p:sldId id="296" r:id="rId9"/>
    <p:sldId id="297" r:id="rId10"/>
    <p:sldId id="299" r:id="rId11"/>
    <p:sldId id="267" r:id="rId12"/>
    <p:sldId id="298" r:id="rId13"/>
    <p:sldId id="300" r:id="rId14"/>
    <p:sldId id="302" r:id="rId15"/>
    <p:sldId id="301" r:id="rId16"/>
    <p:sldId id="303" r:id="rId17"/>
    <p:sldId id="304" r:id="rId18"/>
    <p:sldId id="305" r:id="rId19"/>
    <p:sldId id="306" r:id="rId20"/>
    <p:sldId id="291" r:id="rId21"/>
    <p:sldId id="264" r:id="rId22"/>
    <p:sldId id="265" r:id="rId23"/>
    <p:sldId id="268" r:id="rId24"/>
    <p:sldId id="269" r:id="rId25"/>
    <p:sldId id="270" r:id="rId26"/>
    <p:sldId id="271" r:id="rId27"/>
    <p:sldId id="272" r:id="rId28"/>
    <p:sldId id="262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074" y="-64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6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Seminář pro žadatele </a:t>
            </a:r>
            <a:br>
              <a:rPr lang="cs-CZ" sz="4000" dirty="0" smtClean="0"/>
            </a:br>
            <a:r>
              <a:rPr lang="cs-CZ" sz="4000" smtClean="0"/>
              <a:t>k </a:t>
            </a:r>
            <a:r>
              <a:rPr lang="cs-CZ" sz="4000" smtClean="0"/>
              <a:t>25. </a:t>
            </a:r>
            <a:r>
              <a:rPr lang="cs-CZ" sz="4000" dirty="0" smtClean="0"/>
              <a:t>výzvě IROP</a:t>
            </a:r>
            <a:r>
              <a:rPr lang="en-US" sz="4000" dirty="0" smtClean="0"/>
              <a:t> </a:t>
            </a:r>
            <a:r>
              <a:rPr lang="en-US" sz="4000" dirty="0" smtClean="0"/>
              <a:t>„</a:t>
            </a:r>
            <a:r>
              <a:rPr lang="pl-PL" sz="4000" dirty="0" smtClean="0"/>
              <a:t>KNIHOVNY</a:t>
            </a:r>
            <a:r>
              <a:rPr lang="en-US" sz="4000" dirty="0" smtClean="0"/>
              <a:t>"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 smtClean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 smtClean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23.2.2016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Zadavatel stanoví předmět jedné zakázky tak, aby předmětem jedné zakázky byla: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</a:t>
            </a:r>
            <a:r>
              <a:rPr lang="cs-CZ" sz="2200" dirty="0" smtClean="0">
                <a:solidFill>
                  <a:prstClr val="black"/>
                </a:solidFill>
              </a:rPr>
              <a:t>plnění, tvořící </a:t>
            </a:r>
            <a:r>
              <a:rPr lang="cs-CZ" sz="2200" b="1" u="sng" dirty="0">
                <a:solidFill>
                  <a:prstClr val="black"/>
                </a:solidFill>
              </a:rPr>
              <a:t>jeden funkční celek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obdobná a spolu související plnění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200" b="0" dirty="0">
                <a:solidFill>
                  <a:prstClr val="black"/>
                </a:solidFill>
              </a:rPr>
              <a:t>související plnění jsou ta, která spolu </a:t>
            </a:r>
            <a:r>
              <a:rPr lang="cs-CZ" sz="2200" u="sng" dirty="0">
                <a:solidFill>
                  <a:prstClr val="black"/>
                </a:solidFill>
              </a:rPr>
              <a:t>místně, věcně a časově</a:t>
            </a:r>
            <a:r>
              <a:rPr lang="cs-CZ" sz="2200" b="0" dirty="0">
                <a:solidFill>
                  <a:prstClr val="black"/>
                </a:solidFill>
              </a:rPr>
              <a:t> souvisí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</a:rPr>
              <a:t>u dodávek a služeb platí </a:t>
            </a:r>
            <a:r>
              <a:rPr lang="cs-CZ" sz="2200" b="1" u="sng" dirty="0" smtClean="0">
                <a:solidFill>
                  <a:prstClr val="black"/>
                </a:solidFill>
              </a:rPr>
              <a:t>pravidlo účetního období  </a:t>
            </a:r>
            <a:endParaRPr lang="cs-CZ" sz="2200" b="1" u="sng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 smtClean="0">
                <a:solidFill>
                  <a:prstClr val="black"/>
                </a:solidFill>
                <a:cs typeface="Arial" pitchFamily="34" charset="0"/>
              </a:rPr>
              <a:t>Shodná </a:t>
            </a: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pravidla jako v ZVZ: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povinnost stanovit předmět zakázky v souladu se základními </a:t>
            </a: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zásadami a v souladu s §13</a:t>
            </a:r>
            <a:endParaRPr lang="cs-CZ" sz="2200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zákaz </a:t>
            </a: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neoprávněného dělení </a:t>
            </a: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předmětu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zákaz diskriminačního slučování předmětu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prstClr val="black"/>
                </a:solidFill>
                <a:cs typeface="Arial" pitchFamily="34" charset="0"/>
              </a:rPr>
              <a:t>zákaz </a:t>
            </a:r>
            <a:r>
              <a:rPr lang="cs-CZ" sz="2200" dirty="0">
                <a:solidFill>
                  <a:prstClr val="black"/>
                </a:solidFill>
                <a:cs typeface="Arial" pitchFamily="34" charset="0"/>
              </a:rPr>
              <a:t>značkové specifikace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vymezení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4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Předpokládaná hodnota zakázky a nabídková cena uchazeče, s nímž má být nebo </a:t>
            </a:r>
            <a:r>
              <a:rPr lang="cs-CZ" sz="3200" dirty="0" smtClean="0"/>
              <a:t>byla uzavřena </a:t>
            </a:r>
            <a:r>
              <a:rPr lang="cs-CZ" sz="3200" dirty="0"/>
              <a:t>smlouva </a:t>
            </a:r>
            <a:r>
              <a:rPr lang="cs-CZ" sz="3200" dirty="0" smtClean="0"/>
              <a:t>dle </a:t>
            </a:r>
            <a:r>
              <a:rPr lang="cs-CZ" sz="3200" dirty="0"/>
              <a:t>bodu </a:t>
            </a:r>
            <a:r>
              <a:rPr lang="cs-CZ" sz="3200" dirty="0" smtClean="0"/>
              <a:t>8.4.1 MPZ </a:t>
            </a:r>
            <a:r>
              <a:rPr lang="cs-CZ" sz="3200" b="1" dirty="0" smtClean="0"/>
              <a:t>musí </a:t>
            </a:r>
            <a:r>
              <a:rPr lang="cs-CZ" sz="3200" b="1" dirty="0"/>
              <a:t>odpovídat cenám v místě a čase </a:t>
            </a:r>
            <a:r>
              <a:rPr lang="cs-CZ" sz="3200" b="1" dirty="0" smtClean="0"/>
              <a:t>obvyklým</a:t>
            </a:r>
            <a:r>
              <a:rPr lang="cs-CZ" sz="3200" dirty="0" smtClean="0"/>
              <a:t>.</a:t>
            </a:r>
          </a:p>
          <a:p>
            <a:endParaRPr lang="cs-CZ" sz="3200" dirty="0"/>
          </a:p>
          <a:p>
            <a:r>
              <a:rPr lang="cs-CZ" sz="3200" b="1" dirty="0" smtClean="0"/>
              <a:t>Platí i pro přímé objednávky či nákupy!</a:t>
            </a:r>
            <a:endParaRPr lang="cs-CZ" sz="32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cena a hodnota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3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elektronickém tržišti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 hodnoty 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procesní postup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ve věstníku veřejných zakázek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Programu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(pozn. IROP tento způsob zahájení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otevřené výzvy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neumožňuje)</a:t>
            </a: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otevřená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2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Pokud zadavatel zadává na elektronickém tržišti, zadává podle pravidel elektronického tržiště.</a:t>
            </a:r>
          </a:p>
          <a:p>
            <a:pPr marL="742950" lvl="1" indent="-28575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800" u="sng" dirty="0">
                <a:solidFill>
                  <a:prstClr val="black"/>
                </a:solidFill>
                <a:cs typeface="Arial" pitchFamily="34" charset="0"/>
              </a:rPr>
              <a:t>v takovém případě se ustanovení upravující zadávání zakázek tohoto MP </a:t>
            </a:r>
            <a:r>
              <a:rPr lang="cs-CZ" sz="2800" u="sng" dirty="0" smtClean="0">
                <a:solidFill>
                  <a:prstClr val="black"/>
                </a:solidFill>
                <a:cs typeface="Arial" pitchFamily="34" charset="0"/>
              </a:rPr>
              <a:t>nepoužijí </a:t>
            </a:r>
            <a:r>
              <a:rPr lang="cs-CZ" sz="2800" b="0" dirty="0" smtClean="0">
                <a:solidFill>
                  <a:prstClr val="black"/>
                </a:solidFill>
                <a:cs typeface="Arial" pitchFamily="34" charset="0"/>
              </a:rPr>
              <a:t>(vyjma základních zásad)</a:t>
            </a:r>
            <a:endParaRPr lang="cs-CZ" sz="2800" b="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e-tržiště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 hodnoty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nejméně 3 zájemcům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uzavřená výzva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</a:t>
            </a:r>
            <a:r>
              <a:rPr lang="cs-CZ" sz="2400" dirty="0" smtClean="0">
                <a:solidFill>
                  <a:prstClr val="black"/>
                </a:solidFill>
                <a:cs typeface="Arial" pitchFamily="34" charset="0"/>
              </a:rPr>
              <a:t>MPZ </a:t>
            </a: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počíná 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kalendářních dnů u zakázek malé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u 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v případě zakázek, jejichž předpokládaná hodnota dosáhne nejméně hodnoty nadlimitní veřejné zakázky pro sektorové zadavatele podle nařízení vlády č. 77/2008 Sb.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lhůta pro podání nabídek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Obsah zadávacích podmínek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smtClean="0"/>
              <a:t>Změny uzavřené smlouvy</a:t>
            </a:r>
            <a:endParaRPr lang="cs-CZ" sz="28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další náležitosti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b="1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(závazné</a:t>
            </a:r>
            <a:r>
              <a:rPr lang="cs-CZ" sz="2600" b="1" dirty="0" smtClean="0">
                <a:solidFill>
                  <a:prstClr val="black"/>
                </a:solidFill>
                <a:cs typeface="Arial" pitchFamily="34" charset="0"/>
              </a:rPr>
              <a:t>!)</a:t>
            </a:r>
            <a:endParaRPr lang="cs-CZ" sz="26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- přílohy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6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Povinná ustanovení </a:t>
            </a:r>
            <a:r>
              <a:rPr lang="cs-CZ" sz="2000" b="1" dirty="0">
                <a:latin typeface="Arial"/>
                <a:ea typeface="Times New Roman"/>
              </a:rPr>
              <a:t>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</a:t>
            </a:r>
            <a:r>
              <a:rPr lang="pl-PL" b="0" dirty="0" smtClean="0">
                <a:solidFill>
                  <a:schemeClr val="tx1"/>
                </a:solidFill>
                <a:latin typeface="Arial"/>
                <a:ea typeface="Times New Roman"/>
              </a:rPr>
              <a:t>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Soulad </a:t>
            </a:r>
            <a:r>
              <a:rPr lang="cs-CZ" sz="2000" b="1" dirty="0">
                <a:latin typeface="Arial"/>
                <a:ea typeface="Times New Roman"/>
              </a:rPr>
              <a:t>předmětu VZ s obsahem </a:t>
            </a:r>
            <a:r>
              <a:rPr lang="cs-CZ" sz="2000" b="1" dirty="0" smtClean="0">
                <a:latin typeface="Arial"/>
                <a:ea typeface="Times New Roman"/>
              </a:rPr>
              <a:t>projektu -  </a:t>
            </a:r>
            <a:r>
              <a:rPr lang="cs-CZ" sz="2000" u="sng" dirty="0" smtClean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 smtClean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/>
                <a:ea typeface="Times New Roman"/>
              </a:rPr>
              <a:t>Povinnosti </a:t>
            </a:r>
            <a:r>
              <a:rPr lang="cs-CZ" sz="2000" b="1" dirty="0">
                <a:latin typeface="Arial"/>
                <a:ea typeface="Times New Roman"/>
              </a:rPr>
              <a:t>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</a:t>
            </a:r>
            <a:r>
              <a:rPr lang="cs-CZ" sz="2000" dirty="0" smtClean="0">
                <a:latin typeface="Arial"/>
                <a:ea typeface="Times New Roman"/>
              </a:rPr>
              <a:t>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</a:t>
            </a:r>
            <a:r>
              <a:rPr lang="cs-CZ" dirty="0" smtClean="0"/>
              <a:t>příjemce – požadavky při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 smtClean="0"/>
              <a:t>Zadávání veřejných zakázek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67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u="sng" dirty="0" smtClean="0"/>
              <a:t>Proces kontroly zakázek v IROP:</a:t>
            </a:r>
          </a:p>
          <a:p>
            <a:pPr lvl="0"/>
            <a:endParaRPr lang="cs-CZ" sz="2400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Povinnosti stanovují Obecná pravidla pro žadatele a příjemce </a:t>
            </a:r>
            <a:r>
              <a:rPr lang="cs-CZ" sz="2400" dirty="0" smtClean="0"/>
              <a:t>(zejm. kapitola 5</a:t>
            </a:r>
            <a:r>
              <a:rPr lang="cs-CZ" sz="2400" dirty="0"/>
              <a:t> </a:t>
            </a:r>
            <a:r>
              <a:rPr lang="cs-CZ" sz="2400" dirty="0" smtClean="0"/>
              <a:t>Investiční </a:t>
            </a:r>
            <a:r>
              <a:rPr lang="cs-CZ" sz="2400" dirty="0"/>
              <a:t>plánování a zadávání </a:t>
            </a:r>
            <a:r>
              <a:rPr lang="cs-CZ" sz="2400" dirty="0" smtClean="0"/>
              <a:t>zakázek) </a:t>
            </a:r>
            <a:r>
              <a:rPr lang="cs-CZ" sz="2400" b="1" dirty="0" smtClean="0"/>
              <a:t>+ Podmínky Rozhodnutí o poskytnutí dotace </a:t>
            </a:r>
            <a:r>
              <a:rPr lang="cs-CZ" sz="2400" dirty="0" smtClean="0"/>
              <a:t>(lhůty, finanční opravy…)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 smtClean="0"/>
              <a:t>Kontrola VZ probíhá průběžně ve 3 + 2 fázích</a:t>
            </a:r>
            <a:endParaRPr lang="cs-CZ" sz="2400" b="1" dirty="0"/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Relevantní dokumentaci o zakázce zadavatel předkládá </a:t>
            </a:r>
            <a:r>
              <a:rPr lang="cs-CZ" sz="2400" b="1" dirty="0" smtClean="0"/>
              <a:t>prostřednictvím MS2014</a:t>
            </a:r>
            <a:r>
              <a:rPr lang="cs-CZ" sz="2400" b="1" dirty="0"/>
              <a:t>+</a:t>
            </a:r>
            <a:endParaRPr lang="cs-CZ" sz="24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</a:t>
            </a:r>
            <a:r>
              <a:rPr lang="cs-CZ" dirty="0" smtClean="0"/>
              <a:t>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1. Fáze = kontrola zadávacích podmínek VZ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předložení zadávacích podmínek </a:t>
            </a:r>
            <a:r>
              <a:rPr lang="cs-CZ" sz="2400" dirty="0"/>
              <a:t>VZ </a:t>
            </a:r>
            <a:r>
              <a:rPr lang="cs-CZ" sz="2400" dirty="0" smtClean="0"/>
              <a:t>k </a:t>
            </a:r>
            <a:r>
              <a:rPr lang="cs-CZ" sz="2400" dirty="0"/>
              <a:t>posouzení </a:t>
            </a:r>
            <a:r>
              <a:rPr lang="cs-CZ" sz="2400" dirty="0" smtClean="0"/>
              <a:t>a konzultaci </a:t>
            </a:r>
            <a:r>
              <a:rPr lang="cs-CZ" sz="2400" dirty="0"/>
              <a:t>CRR 10 pracovních dní před plánovaným zahájením </a:t>
            </a:r>
            <a:r>
              <a:rPr lang="cs-CZ" sz="2400" dirty="0" smtClean="0"/>
              <a:t>zadávacího/výběrového řízení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o veřejných zakázkách se jedná o povinnost, pro VZMR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 algn="just"/>
            <a:r>
              <a:rPr lang="cs-CZ" sz="2400" b="1" dirty="0" smtClean="0"/>
              <a:t>2. Fáze = kontrola průběhu zad. řízení před uzavřením smlouvy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</a:t>
            </a:r>
            <a:r>
              <a:rPr lang="cs-CZ" sz="2400" dirty="0" smtClean="0"/>
              <a:t>dokumentace </a:t>
            </a:r>
            <a:r>
              <a:rPr lang="cs-CZ" sz="2400" dirty="0"/>
              <a:t>k průběhu zadávacího řízení před uzavřením smlouvy na plnění </a:t>
            </a:r>
            <a:r>
              <a:rPr lang="cs-CZ" sz="2400" dirty="0" smtClean="0"/>
              <a:t>zakázky ke kontrole CRR</a:t>
            </a:r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pro zakázky zadávané dle zákona o veřejných zakázkách se jedná o povinnost, pro VZMR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 smtClean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9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3. Fáze = kontrola dokončení zadávacího řízení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/>
              <a:t>po dokončení kontroly je zasíláno stanovisko CRR ke kontrole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5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/>
              <a:t>4</a:t>
            </a:r>
            <a:r>
              <a:rPr lang="cs-CZ" sz="2400" b="1" dirty="0" smtClean="0"/>
              <a:t>. Fáze = kontrola dodatku ke smlouvě před jeho uzavřením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dle Pravidel je stanovena povinnost předložit </a:t>
            </a:r>
            <a:r>
              <a:rPr lang="cs-CZ" sz="2400" dirty="0" smtClean="0"/>
              <a:t>dodatek ke smlouvě před jeho uzavřením ke </a:t>
            </a:r>
            <a:r>
              <a:rPr lang="cs-CZ" sz="2400" dirty="0"/>
              <a:t>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o veřejných zakázkách se jedná o povinnost, pro VZMR se jedná o doporučení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7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 smtClean="0"/>
          </a:p>
          <a:p>
            <a:pPr lvl="0"/>
            <a:r>
              <a:rPr lang="cs-CZ" sz="2400" b="1" u="sng" dirty="0"/>
              <a:t>Proces kontroly zakázek v IROP: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/>
              <a:t>5. Fáze = kontrola uzavřeného dodatku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</a:t>
            </a:r>
            <a:r>
              <a:rPr lang="cs-CZ" sz="2400" dirty="0" smtClean="0"/>
              <a:t>nejbližší (zpravidla první) </a:t>
            </a:r>
            <a:r>
              <a:rPr lang="cs-CZ" sz="2400" dirty="0"/>
              <a:t>žádosti o platbu</a:t>
            </a:r>
          </a:p>
          <a:p>
            <a:pPr lvl="0"/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000" b="1" u="sng" dirty="0"/>
              <a:t>Proces kontroly zakázek v IROP:</a:t>
            </a:r>
          </a:p>
          <a:p>
            <a:pPr algn="just"/>
            <a:r>
              <a:rPr lang="cs-CZ" sz="2000" dirty="0" smtClean="0"/>
              <a:t>Pokud </a:t>
            </a:r>
          </a:p>
          <a:p>
            <a:pPr algn="just"/>
            <a:r>
              <a:rPr lang="cs-CZ" sz="2000" dirty="0" smtClean="0"/>
              <a:t>a) </a:t>
            </a:r>
            <a:r>
              <a:rPr lang="cs-CZ" sz="2000" dirty="0"/>
              <a:t>zadávací/výběrové řízení bylo zahájeno před podáním žádosti o podporu, nebo </a:t>
            </a:r>
          </a:p>
          <a:p>
            <a:pPr algn="just"/>
            <a:r>
              <a:rPr lang="cs-CZ" sz="2000" dirty="0" smtClean="0"/>
              <a:t>b) smlouva na plnění zakázky byla uzavřena před podáním žádosti o podporu, nebo </a:t>
            </a:r>
          </a:p>
          <a:p>
            <a:pPr algn="just"/>
            <a:r>
              <a:rPr lang="cs-CZ" sz="2000" dirty="0" smtClean="0"/>
              <a:t>c) dodatek ke smlouvě na plnění zakázky byl uzavřen před podáním žádosti o podporu,  </a:t>
            </a:r>
          </a:p>
          <a:p>
            <a:pPr algn="just"/>
            <a:r>
              <a:rPr lang="cs-CZ" sz="2000" b="1" dirty="0" smtClean="0"/>
              <a:t>neplatí </a:t>
            </a:r>
            <a:r>
              <a:rPr lang="cs-CZ" sz="2000" b="1" dirty="0"/>
              <a:t>povinnost </a:t>
            </a:r>
            <a:r>
              <a:rPr lang="cs-CZ" sz="2000" b="1" dirty="0" smtClean="0"/>
              <a:t>předložit </a:t>
            </a:r>
            <a:r>
              <a:rPr lang="cs-CZ" sz="2000" b="1" dirty="0"/>
              <a:t>CRR </a:t>
            </a:r>
            <a:r>
              <a:rPr lang="cs-CZ" sz="2000" b="1" dirty="0" smtClean="0"/>
              <a:t>příslušnou dokumentaci ke </a:t>
            </a:r>
            <a:r>
              <a:rPr lang="cs-CZ" sz="2000" b="1" dirty="0"/>
              <a:t>kontrole před </a:t>
            </a:r>
            <a:r>
              <a:rPr lang="cs-CZ" sz="2000" b="1" dirty="0" smtClean="0"/>
              <a:t>zahájením řízení / uzavřením smlouvy / podpisem dodatku.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2000" dirty="0" smtClean="0"/>
          </a:p>
          <a:p>
            <a:pPr algn="just"/>
            <a:r>
              <a:rPr lang="cs-CZ" sz="2000" dirty="0" smtClean="0"/>
              <a:t>V takovém </a:t>
            </a:r>
            <a:r>
              <a:rPr lang="cs-CZ" sz="2000" dirty="0"/>
              <a:t>případě zadavatel přiloží </a:t>
            </a:r>
            <a:r>
              <a:rPr lang="cs-CZ" sz="2000" dirty="0" smtClean="0"/>
              <a:t>příslušnou dokumentaci k žádosti </a:t>
            </a:r>
            <a:r>
              <a:rPr lang="cs-CZ" sz="2000" dirty="0"/>
              <a:t>o </a:t>
            </a:r>
            <a:r>
              <a:rPr lang="cs-CZ" sz="2000" dirty="0" smtClean="0"/>
              <a:t>podporu</a:t>
            </a:r>
            <a:r>
              <a:rPr lang="pl-PL" sz="2000" dirty="0" smtClean="0"/>
              <a:t>.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730175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pozornost.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/>
              <a:t>Mgr. Ivo Lukš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800" b="1" dirty="0" smtClean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Zákon č. 137/2006 Sb., o veřejných zakázkách </a:t>
            </a:r>
            <a:r>
              <a:rPr lang="cs-CZ" sz="2400" dirty="0" smtClean="0"/>
              <a:t>– nadlimitní a podlimitní VZ (duben 2016 však zcela nový </a:t>
            </a:r>
            <a:r>
              <a:rPr lang="cs-CZ" sz="2400" dirty="0" smtClean="0"/>
              <a:t>zákon – účinnost nejdříve od srpna 2016)</a:t>
            </a:r>
            <a:endParaRPr lang="cs-CZ" sz="2400" dirty="0" smtClean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Metodický pokyn </a:t>
            </a:r>
            <a:r>
              <a:rPr lang="cs-CZ" sz="2400" b="1" u="sng" dirty="0"/>
              <a:t>pro oblast zadávání zakázek pro programové období 2014 – </a:t>
            </a:r>
            <a:r>
              <a:rPr lang="cs-CZ" sz="2400" b="1" u="sng" dirty="0" smtClean="0"/>
              <a:t>2020 (MP)</a:t>
            </a:r>
            <a:r>
              <a:rPr lang="cs-CZ" sz="2400" dirty="0" smtClean="0"/>
              <a:t> – veřejné zakázky malého rozsahu (VZMR), zakázky malé hodnoty, zakázky vyšší hodnoty (dále MPZ)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 smtClean="0"/>
              <a:t>Obecná pravidla pro žadatele a příjemce </a:t>
            </a:r>
            <a:r>
              <a:rPr lang="cs-CZ" sz="2400" dirty="0" smtClean="0"/>
              <a:t>– kapitola 5 a 6 – další pravidla stanovená poskytovatelem dotace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</a:t>
            </a:r>
            <a:r>
              <a:rPr lang="cs-CZ" dirty="0" smtClean="0"/>
              <a:t>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příjemce podpory realizuje projekt prostřednictvím zakázky na dodání zboží, poskytnutí služeb nebo provedení stavebních prací, je povinen řídit se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principy </a:t>
            </a:r>
            <a:r>
              <a:rPr lang="cs-CZ" sz="2400" b="1" dirty="0"/>
              <a:t>transparentnosti, rovného zacházení a nediskriminace, </a:t>
            </a:r>
            <a:endParaRPr lang="cs-CZ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 </a:t>
            </a:r>
            <a:r>
              <a:rPr lang="cs-CZ" sz="2400" b="1" dirty="0"/>
              <a:t>dále pak principy hospodárnosti, efektivnosti a účelnosti </a:t>
            </a:r>
            <a:r>
              <a:rPr lang="cs-CZ" sz="2400" b="1" dirty="0" smtClean="0"/>
              <a:t>(tzv. 3E) podle </a:t>
            </a:r>
            <a:r>
              <a:rPr lang="cs-CZ" sz="2400" b="1" dirty="0"/>
              <a:t>zákona č. 320/2001 Sb., o finanční kontrole. </a:t>
            </a:r>
            <a:endParaRPr lang="cs-CZ" sz="24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 smtClean="0"/>
              <a:t> </a:t>
            </a:r>
            <a:r>
              <a:rPr lang="cs-CZ" dirty="0" smtClean="0"/>
              <a:t>Základní zásady zadávání zakázek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malé hodnoty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(ZMH)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nedosáhne 2.000.000,- Kč bez DPH v případě zakázky na dodávky a/nebo služby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vyšší </a:t>
            </a:r>
            <a:r>
              <a:rPr lang="cs-CZ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hodnoty (ZVH) </a:t>
            </a: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nejméně 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2.000.000,- Kč bez DPH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6.000.000</a:t>
            </a: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Kč v případě stavebních </a:t>
            </a:r>
            <a:r>
              <a:rPr lang="cs-CZ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prací</a:t>
            </a:r>
            <a:endParaRPr lang="cs-CZ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– výše předpokládané hodnoty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78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319587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cs-CZ" i="0" dirty="0" smtClean="0">
                <a:latin typeface="+mn-lt"/>
              </a:rPr>
              <a:t>MPZ stanoví pro </a:t>
            </a:r>
            <a:r>
              <a:rPr lang="cs-CZ" i="0" u="sng" dirty="0" smtClean="0">
                <a:latin typeface="+mn-lt"/>
              </a:rPr>
              <a:t>veřejného a dotovaného zadavatele</a:t>
            </a:r>
            <a:r>
              <a:rPr lang="cs-CZ" i="0" dirty="0" smtClean="0">
                <a:latin typeface="+mn-lt"/>
              </a:rPr>
              <a:t> při zadávání VZMR následující limity:</a:t>
            </a:r>
            <a:endParaRPr lang="cs-CZ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méně než </a:t>
            </a:r>
            <a:r>
              <a:rPr lang="cs-CZ" b="0" i="0" dirty="0">
                <a:latin typeface="+mn-lt"/>
              </a:rPr>
              <a:t>400.000,- bez DPH </a:t>
            </a:r>
            <a:r>
              <a:rPr lang="cs-CZ" b="0" i="0" dirty="0" smtClean="0">
                <a:latin typeface="+mn-lt"/>
              </a:rPr>
              <a:t>= ZMH, nespadající pod pravidla MPZ, lze realizovat </a:t>
            </a:r>
            <a:r>
              <a:rPr lang="cs-CZ" b="0" i="0" u="sng" dirty="0" smtClean="0">
                <a:latin typeface="+mn-lt"/>
              </a:rPr>
              <a:t>přímý </a:t>
            </a:r>
            <a:r>
              <a:rPr lang="cs-CZ" b="0" i="0" u="sng" dirty="0">
                <a:latin typeface="+mn-lt"/>
              </a:rPr>
              <a:t>nákup</a:t>
            </a:r>
            <a:r>
              <a:rPr lang="cs-CZ" b="0" i="0" dirty="0">
                <a:latin typeface="+mn-lt"/>
              </a:rPr>
              <a:t> nebo </a:t>
            </a:r>
            <a:r>
              <a:rPr lang="cs-CZ" b="0" i="0" dirty="0" smtClean="0">
                <a:latin typeface="+mn-lt"/>
              </a:rPr>
              <a:t>objednávku</a:t>
            </a:r>
            <a:endParaRPr lang="cs-CZ" b="0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400.000,- bez DPH do 2.000.000,- bez DPH </a:t>
            </a:r>
            <a:r>
              <a:rPr lang="cs-CZ" b="0" i="0" dirty="0" smtClean="0">
                <a:latin typeface="+mn-lt"/>
              </a:rPr>
              <a:t>= ZMH dle MPZ, nutné soutěžit postupem </a:t>
            </a:r>
            <a:r>
              <a:rPr lang="cs-CZ" b="0" i="0" dirty="0">
                <a:latin typeface="+mn-lt"/>
              </a:rPr>
              <a:t>dle </a:t>
            </a:r>
            <a:r>
              <a:rPr lang="cs-CZ" b="0" i="0" dirty="0" smtClean="0">
                <a:latin typeface="+mn-lt"/>
              </a:rPr>
              <a:t>MPZ (zejm. Kapitola 7)</a:t>
            </a:r>
            <a:endParaRPr lang="cs-CZ" b="0" i="0" dirty="0">
              <a:latin typeface="+mn-lt"/>
            </a:endParaRPr>
          </a:p>
          <a:p>
            <a:pPr>
              <a:spcAft>
                <a:spcPts val="1200"/>
              </a:spcAft>
              <a:buNone/>
              <a:defRPr/>
            </a:pPr>
            <a:r>
              <a:rPr lang="cs-CZ" b="0" dirty="0" smtClean="0">
                <a:latin typeface="+mn-lt"/>
              </a:rPr>
              <a:t>	- </a:t>
            </a:r>
            <a:r>
              <a:rPr lang="cs-CZ" b="0" i="0" dirty="0" smtClean="0">
                <a:latin typeface="+mn-lt"/>
              </a:rPr>
              <a:t>od </a:t>
            </a:r>
            <a:r>
              <a:rPr lang="cs-CZ" b="0" i="0" dirty="0">
                <a:latin typeface="+mn-lt"/>
              </a:rPr>
              <a:t>2.000.000,- </a:t>
            </a:r>
            <a:r>
              <a:rPr lang="cs-CZ" b="0" i="0" dirty="0" smtClean="0">
                <a:latin typeface="+mn-lt"/>
              </a:rPr>
              <a:t>bez DPH = postup </a:t>
            </a:r>
            <a:r>
              <a:rPr lang="cs-CZ" b="0" i="0" dirty="0">
                <a:latin typeface="+mn-lt"/>
              </a:rPr>
              <a:t>dle Zákona 137/2006 Sb. o veřejných </a:t>
            </a:r>
            <a:r>
              <a:rPr lang="cs-CZ" b="0" i="0" dirty="0" smtClean="0">
                <a:latin typeface="+mn-lt"/>
              </a:rPr>
              <a:t>zakázkách</a:t>
            </a:r>
          </a:p>
          <a:p>
            <a:pPr algn="ctr">
              <a:buNone/>
              <a:defRPr/>
            </a:pPr>
            <a:r>
              <a:rPr lang="cs-CZ" sz="2000" b="0" i="0" u="sng" dirty="0" smtClean="0">
                <a:latin typeface="+mn-lt"/>
              </a:rPr>
              <a:t>Výše uvedené limity se vztahují k předpokládané hodnotě VZ</a:t>
            </a:r>
            <a:endParaRPr lang="cs-CZ" sz="2000" b="0" i="0" u="sng" dirty="0">
              <a:latin typeface="+mn-lt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 smtClean="0">
                <a:solidFill>
                  <a:srgbClr val="00529C"/>
                </a:solidFill>
              </a:rPr>
              <a:t>MPZ – veřejný + dotovaný zadavatel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zakázky malé hodnoty činí méně než 400 000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činí nejméně 400 000 Kč bez DPH a nedosahuje limitu podlimitní veřejné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Postupuje podle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MP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(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zakázka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malé hodnoty)</a:t>
            </a:r>
          </a:p>
          <a:p>
            <a:pPr lvl="0" defTabSz="914400">
              <a:spcAft>
                <a:spcPts val="0"/>
              </a:spcAft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Předpokládaná hodnota dosahuje limitu podlimitní veřejné zakázky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Postupuje podle 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MP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(</a:t>
            </a:r>
            <a:r>
              <a:rPr lang="cs-CZ" sz="2000" dirty="0" smtClean="0">
                <a:solidFill>
                  <a:prstClr val="black"/>
                </a:solidFill>
                <a:cs typeface="Arial" pitchFamily="34" charset="0"/>
              </a:rPr>
              <a:t>zakázka vyšší </a:t>
            </a: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hodnoty)</a:t>
            </a:r>
          </a:p>
          <a:p>
            <a:pPr lvl="0" defTabSz="914400">
              <a:spcAft>
                <a:spcPts val="0"/>
              </a:spcAft>
            </a:pPr>
            <a:endParaRPr lang="cs-CZ" sz="2000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cs typeface="Arial" pitchFamily="34" charset="0"/>
              </a:rPr>
              <a:t>Nadlimitní veřejné zakázky zadává podle ZVZ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MPZ </a:t>
            </a:r>
            <a:r>
              <a:rPr lang="cs-CZ" dirty="0"/>
              <a:t>– </a:t>
            </a:r>
            <a:r>
              <a:rPr lang="cs-CZ" dirty="0" smtClean="0"/>
              <a:t>sektorový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ZVZ - dotace poskytovaná na zadávanou zakázku není vyšší než 50 </a:t>
            </a:r>
            <a:r>
              <a:rPr lang="cs-CZ" sz="2000" b="1" u="sng" dirty="0" smtClean="0">
                <a:cs typeface="Arial" pitchFamily="34" charset="0"/>
              </a:rPr>
              <a:t>% a není vyšší než 200.000.000,- Kč bez DPH.</a:t>
            </a:r>
            <a:endParaRPr lang="cs-CZ" sz="2000" b="1" u="sng" dirty="0">
              <a:cs typeface="Arial" pitchFamily="34" charset="0"/>
            </a:endParaRP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pPr>
              <a:buFont typeface="Arial" pitchFamily="34" charset="0"/>
              <a:buChar char="•"/>
            </a:pPr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malé hodnoty)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cs typeface="Arial" pitchFamily="34" charset="0"/>
              </a:rPr>
              <a:t>     Postupuje </a:t>
            </a:r>
            <a:r>
              <a:rPr lang="cs-CZ" sz="2000" dirty="0">
                <a:cs typeface="Arial" pitchFamily="34" charset="0"/>
              </a:rPr>
              <a:t>podle </a:t>
            </a:r>
            <a:r>
              <a:rPr lang="cs-CZ" sz="2000" dirty="0" smtClean="0">
                <a:cs typeface="Arial" pitchFamily="34" charset="0"/>
              </a:rPr>
              <a:t>MPZ </a:t>
            </a:r>
            <a:r>
              <a:rPr lang="cs-CZ" sz="2000" dirty="0">
                <a:cs typeface="Arial" pitchFamily="34" charset="0"/>
              </a:rPr>
              <a:t>(</a:t>
            </a:r>
            <a:r>
              <a:rPr lang="cs-CZ" sz="2000" dirty="0" smtClean="0">
                <a:cs typeface="Arial" pitchFamily="34" charset="0"/>
              </a:rPr>
              <a:t>zakázka </a:t>
            </a:r>
            <a:r>
              <a:rPr lang="cs-CZ" sz="2000" dirty="0">
                <a:cs typeface="Arial" pitchFamily="34" charset="0"/>
              </a:rPr>
              <a:t>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(„soukromý“) zadavatel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1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ZVZ: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MPZ – věcné členění předmětu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1313</Words>
  <Application>Microsoft Office PowerPoint</Application>
  <PresentationFormat>Předvádění na obrazovce (4:3)</PresentationFormat>
  <Paragraphs>199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CRR template</vt:lpstr>
      <vt:lpstr>Seminář pro žadatele  k 25. výzvě IROP „KNIHOVNY"</vt:lpstr>
      <vt:lpstr>Zadávání veřejných zakázek</vt:lpstr>
      <vt:lpstr>Zadávání veřejných zakázek - předpisy</vt:lpstr>
      <vt:lpstr> Základní zásady zadávání zakázek</vt:lpstr>
      <vt:lpstr>MPZ – výše předpokládané hodnoty VZ</vt:lpstr>
      <vt:lpstr>Prezentace aplikace PowerPoint</vt:lpstr>
      <vt:lpstr>MPZ – sektorový zadavatel</vt:lpstr>
      <vt:lpstr>MPZ – („soukromý“) zadavatel</vt:lpstr>
      <vt:lpstr>MPZ – věcné členění předmětu zakázky</vt:lpstr>
      <vt:lpstr>MPZ – vymezení předmětu zakázky</vt:lpstr>
      <vt:lpstr>MPZ – cena a hodnota zakázky</vt:lpstr>
      <vt:lpstr>MPZ – procesní postup</vt:lpstr>
      <vt:lpstr>MPZ – otevřená výzva</vt:lpstr>
      <vt:lpstr>MPZ – e-tržiště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Kontrola zakázek v IROP</vt:lpstr>
      <vt:lpstr>Děkuji za pozornost.   Mgr. Ivo Lukš  </vt:lpstr>
    </vt:vector>
  </TitlesOfParts>
  <Company>CRR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Lukš Ivo</cp:lastModifiedBy>
  <cp:revision>159</cp:revision>
  <cp:lastPrinted>2015-11-05T08:47:14Z</cp:lastPrinted>
  <dcterms:created xsi:type="dcterms:W3CDTF">2014-09-16T20:50:40Z</dcterms:created>
  <dcterms:modified xsi:type="dcterms:W3CDTF">2016-03-23T12:27:59Z</dcterms:modified>
</cp:coreProperties>
</file>