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76" r:id="rId5"/>
    <p:sldId id="259" r:id="rId6"/>
    <p:sldId id="260" r:id="rId7"/>
    <p:sldId id="266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96134" autoAdjust="0"/>
  </p:normalViewPr>
  <p:slideViewPr>
    <p:cSldViewPr>
      <p:cViewPr varScale="1">
        <p:scale>
          <a:sx n="126" d="100"/>
          <a:sy n="126" d="100"/>
        </p:scale>
        <p:origin x="133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11.10.2017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ISTORAGE\-Print\MA27\Powerpoint\rep\Co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/>
          <p:cNvSpPr/>
          <p:nvPr/>
        </p:nvSpPr>
        <p:spPr>
          <a:xfrm>
            <a:off x="0" y="4513081"/>
            <a:ext cx="9144000" cy="23449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Freeform 2"/>
          <p:cNvSpPr>
            <a:spLocks noChangeArrowheads="1"/>
          </p:cNvSpPr>
          <p:nvPr/>
        </p:nvSpPr>
        <p:spPr bwMode="auto">
          <a:xfrm>
            <a:off x="715716" y="4857905"/>
            <a:ext cx="164475" cy="267271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5" name="AutoShape 71"/>
          <p:cNvSpPr>
            <a:spLocks/>
          </p:cNvSpPr>
          <p:nvPr/>
        </p:nvSpPr>
        <p:spPr bwMode="auto">
          <a:xfrm>
            <a:off x="634536" y="5560295"/>
            <a:ext cx="326835" cy="335440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" name="AutoShape 128"/>
          <p:cNvSpPr>
            <a:spLocks/>
          </p:cNvSpPr>
          <p:nvPr/>
        </p:nvSpPr>
        <p:spPr bwMode="auto">
          <a:xfrm>
            <a:off x="692929" y="6321461"/>
            <a:ext cx="210048" cy="2301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104926" y="4732402"/>
            <a:ext cx="7754912" cy="573246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Meeting </a:t>
            </a:r>
            <a:r>
              <a:rPr lang="de-DE" dirty="0" err="1" smtClean="0"/>
              <a:t>xy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Place | DD </a:t>
            </a:r>
            <a:r>
              <a:rPr lang="de-DE" dirty="0" err="1" smtClean="0"/>
              <a:t>Month</a:t>
            </a:r>
            <a:r>
              <a:rPr lang="de-DE" dirty="0" smtClean="0"/>
              <a:t> YYYY</a:t>
            </a:r>
            <a:endParaRPr lang="de-AT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104926" y="5464598"/>
            <a:ext cx="7754912" cy="712920"/>
          </a:xfrm>
        </p:spPr>
        <p:txBody>
          <a:bodyPr wrap="square" lIns="0" tIns="0" rIns="0" bIns="0" anchor="ctr" anchorCtr="0">
            <a:normAutofit/>
          </a:bodyPr>
          <a:lstStyle>
            <a:lvl1pPr marL="0" indent="0">
              <a:lnSpc>
                <a:spcPts val="2500"/>
              </a:lnSpc>
              <a:buFontTx/>
              <a:buNone/>
              <a:defRPr sz="2600" b="1"/>
            </a:lvl1pPr>
          </a:lstStyle>
          <a:p>
            <a:pPr lvl="0"/>
            <a:r>
              <a:rPr lang="de-DE" dirty="0" smtClean="0"/>
              <a:t>Headline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104926" y="6307559"/>
            <a:ext cx="7754912" cy="275990"/>
          </a:xfrm>
        </p:spPr>
        <p:txBody>
          <a:bodyPr wrap="square" lIns="0" tIns="0" rIns="0" bIns="0" anchor="ctr" anchorCtr="0">
            <a:noAutofit/>
          </a:bodyPr>
          <a:lstStyle>
            <a:lvl1pPr marL="0" indent="0" eaLnBrk="1" hangingPunct="1">
              <a:spcBef>
                <a:spcPct val="5000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eaLnBrk="1" hangingPunct="1">
              <a:spcBef>
                <a:spcPct val="50000"/>
              </a:spcBef>
            </a:pPr>
            <a:r>
              <a:rPr lang="en-US" altLang="de-DE" sz="1400" dirty="0" err="1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Interreg</a:t>
            </a:r>
            <a:r>
              <a:rPr lang="en-US" altLang="de-DE" sz="14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 CENTRAL EUROPE | Joint Secretariat | Frank Schneider</a:t>
            </a:r>
            <a:endParaRPr lang="en-US" altLang="de-DE" sz="14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2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00039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63947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55851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0773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3315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6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6384780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 dirty="0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4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2457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7"/>
          <p:cNvCxnSpPr/>
          <p:nvPr/>
        </p:nvCxnSpPr>
        <p:spPr>
          <a:xfrm flipH="1">
            <a:off x="4419600" y="1733097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/>
        </p:nvSpPr>
        <p:spPr bwMode="auto">
          <a:xfrm>
            <a:off x="4230925" y="975585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de-DE" dirty="0" smtClean="0"/>
              <a:t>Timeline </a:t>
            </a:r>
            <a:r>
              <a:rPr lang="de-DE" dirty="0" err="1" smtClean="0"/>
              <a:t>overview</a:t>
            </a:r>
            <a:endParaRPr lang="de-AT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43851" y="18363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4" name="Straight Connector 17"/>
          <p:cNvCxnSpPr/>
          <p:nvPr/>
        </p:nvCxnSpPr>
        <p:spPr>
          <a:xfrm flipH="1">
            <a:off x="4417812" y="2727278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7"/>
          <p:cNvCxnSpPr/>
          <p:nvPr/>
        </p:nvCxnSpPr>
        <p:spPr>
          <a:xfrm flipH="1">
            <a:off x="4417812" y="3721459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7"/>
          <p:cNvCxnSpPr/>
          <p:nvPr/>
        </p:nvCxnSpPr>
        <p:spPr>
          <a:xfrm flipH="1">
            <a:off x="4417812" y="570982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/>
        </p:nvCxnSpPr>
        <p:spPr>
          <a:xfrm flipH="1">
            <a:off x="4417812" y="471564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9"/>
          <p:cNvSpPr>
            <a:spLocks/>
          </p:cNvSpPr>
          <p:nvPr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s-ES" sz="2400" dirty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43851" y="28337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43851" y="38311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43851" y="48285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343851" y="58259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4602428" y="2330659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4602428" y="3337197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4602428" y="4343735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4602428" y="5350272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61254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>
            <a:off x="4416983" y="5078355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/>
        </p:nvCxnSpPr>
        <p:spPr>
          <a:xfrm flipH="1">
            <a:off x="4416983" y="197765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/>
        </p:nvSpPr>
        <p:spPr bwMode="auto">
          <a:xfrm>
            <a:off x="4230925" y="943686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de-DE" dirty="0" smtClean="0"/>
              <a:t>Timeline</a:t>
            </a:r>
            <a:endParaRPr lang="de-AT" dirty="0"/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8448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/>
          <p:cNvCxnSpPr/>
          <p:nvPr/>
        </p:nvCxnSpPr>
        <p:spPr>
          <a:xfrm>
            <a:off x="4416983" y="2741186"/>
            <a:ext cx="2617" cy="198166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"/>
          <p:cNvCxnSpPr/>
          <p:nvPr/>
        </p:nvCxnSpPr>
        <p:spPr>
          <a:xfrm flipH="1">
            <a:off x="4416983" y="-20380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cxnSp>
        <p:nvCxnSpPr>
          <p:cNvPr id="36" name="Straight Connector 8"/>
          <p:cNvCxnSpPr/>
          <p:nvPr/>
        </p:nvCxnSpPr>
        <p:spPr>
          <a:xfrm>
            <a:off x="4416983" y="5950857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61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9"/>
          <p:cNvSpPr>
            <a:spLocks/>
          </p:cNvSpPr>
          <p:nvPr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s-ES" sz="2400" dirty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29" name="Straight Connector 8"/>
          <p:cNvCxnSpPr/>
          <p:nvPr/>
        </p:nvCxnSpPr>
        <p:spPr>
          <a:xfrm flipH="1">
            <a:off x="4409888" y="4121385"/>
            <a:ext cx="7096" cy="21182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7"/>
          <p:cNvCxnSpPr/>
          <p:nvPr/>
        </p:nvCxnSpPr>
        <p:spPr>
          <a:xfrm flipH="1">
            <a:off x="4416983" y="-105444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434935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350939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142022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58025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323998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240001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cxnSp>
        <p:nvCxnSpPr>
          <p:cNvPr id="37" name="Straight Connector 8"/>
          <p:cNvCxnSpPr/>
          <p:nvPr/>
        </p:nvCxnSpPr>
        <p:spPr>
          <a:xfrm>
            <a:off x="4409888" y="1849461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18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 dirty="0"/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192522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358927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/>
          </p:nvPr>
        </p:nvSpPr>
        <p:spPr>
          <a:xfrm>
            <a:off x="524623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8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351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 dirty="0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2491113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468743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8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/>
          </p:nvPr>
        </p:nvSpPr>
        <p:spPr>
          <a:xfrm>
            <a:off x="29479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 dirty="0"/>
          </a:p>
        </p:txBody>
      </p:sp>
      <p:sp>
        <p:nvSpPr>
          <p:cNvPr id="10" name="Picture Placeholder 24"/>
          <p:cNvSpPr>
            <a:spLocks noGrp="1" noChangeAspect="1"/>
          </p:cNvSpPr>
          <p:nvPr>
            <p:ph type="pic" sz="quarter" idx="19"/>
          </p:nvPr>
        </p:nvSpPr>
        <p:spPr>
          <a:xfrm>
            <a:off x="2491113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11" name="Picture Placeholder 24"/>
          <p:cNvSpPr>
            <a:spLocks noGrp="1" noChangeAspect="1"/>
          </p:cNvSpPr>
          <p:nvPr>
            <p:ph type="pic" sz="quarter" idx="20"/>
          </p:nvPr>
        </p:nvSpPr>
        <p:spPr>
          <a:xfrm>
            <a:off x="4687432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12" name="Picture Placeholder 24"/>
          <p:cNvSpPr>
            <a:spLocks noGrp="1" noChangeAspect="1"/>
          </p:cNvSpPr>
          <p:nvPr>
            <p:ph type="pic" sz="quarter" idx="2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13" name="Picture Placeholder 24"/>
          <p:cNvSpPr>
            <a:spLocks noGrp="1" noChangeAspect="1"/>
          </p:cNvSpPr>
          <p:nvPr>
            <p:ph type="pic" sz="quarter" idx="22"/>
          </p:nvPr>
        </p:nvSpPr>
        <p:spPr>
          <a:xfrm>
            <a:off x="688375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532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1440160" cy="43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24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1368152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85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65050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5601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1 Title…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479622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2 Title…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43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3 Title…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867664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4 Title…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79622" y="346206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5 Title…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3643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6 Title…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867664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7 Title…</a:t>
            </a:r>
          </a:p>
        </p:txBody>
      </p:sp>
    </p:spTree>
    <p:extLst>
      <p:ext uri="{BB962C8B-B14F-4D97-AF65-F5344CB8AC3E}">
        <p14:creationId xmlns:p14="http://schemas.microsoft.com/office/powerpoint/2010/main" val="179934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00809" y="332656"/>
            <a:ext cx="1290871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491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1512168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2264735"/>
            <a:ext cx="8562974" cy="321103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96863" y="1335217"/>
            <a:ext cx="8562975" cy="750724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237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607581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1307806"/>
            <a:ext cx="8562974" cy="416796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356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16013"/>
            <a:ext cx="9143999" cy="4413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AT" smtClean="0"/>
              <a:t>FULL Image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194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/>
          </p:nvPr>
        </p:nvSpPr>
        <p:spPr>
          <a:xfrm>
            <a:off x="296234" y="1285875"/>
            <a:ext cx="4102100" cy="4381500"/>
          </a:xfrm>
        </p:spPr>
        <p:txBody>
          <a:bodyPr/>
          <a:lstStyle/>
          <a:p>
            <a:r>
              <a:rPr lang="cs-CZ" smtClean="0"/>
              <a:t>Kliknutím na ikonu přidáte graf.</a:t>
            </a:r>
            <a:endParaRPr lang="de-AT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61821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02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Diagrammplatzhalter 2"/>
          <p:cNvSpPr>
            <a:spLocks noGrp="1"/>
          </p:cNvSpPr>
          <p:nvPr>
            <p:ph type="chart" sz="quarter" idx="14"/>
          </p:nvPr>
        </p:nvSpPr>
        <p:spPr>
          <a:xfrm>
            <a:off x="4518837" y="1285875"/>
            <a:ext cx="4330368" cy="4009139"/>
          </a:xfrm>
        </p:spPr>
        <p:txBody>
          <a:bodyPr/>
          <a:lstStyle/>
          <a:p>
            <a:r>
              <a:rPr lang="cs-CZ" smtClean="0"/>
              <a:t>Kliknutím na ikonu přidáte graf.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5508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00039" y="1286539"/>
            <a:ext cx="4098296" cy="43806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44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4540102" y="1286539"/>
            <a:ext cx="4319736" cy="4040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86315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54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4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28" Type="http://schemas.openxmlformats.org/officeDocument/2006/relationships/image" Target="../media/image6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Relationship Id="rId27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>
            <a:off x="-6889" y="6382282"/>
            <a:ext cx="45785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-1" y="1"/>
            <a:ext cx="9143275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99805" y="1296613"/>
            <a:ext cx="8064216" cy="4051148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12" name="TextBox 35"/>
          <p:cNvSpPr txBox="1"/>
          <p:nvPr/>
        </p:nvSpPr>
        <p:spPr>
          <a:xfrm>
            <a:off x="3551950" y="6199434"/>
            <a:ext cx="42878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500" b="0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TAKING </a:t>
            </a:r>
            <a:r>
              <a:rPr lang="de-AT" sz="1500" b="1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COOPERATION</a:t>
            </a:r>
            <a:r>
              <a:rPr lang="de-AT" sz="1500" b="0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FORWARD</a:t>
            </a:r>
            <a:endParaRPr lang="id-ID" sz="1500" b="0" kern="1200" spc="50" baseline="0" dirty="0">
              <a:solidFill>
                <a:schemeClr val="accent1"/>
              </a:solidFill>
              <a:latin typeface="Trebuchet MS" pitchFamily="34" charset="0"/>
              <a:cs typeface="Lato Light"/>
            </a:endParaRPr>
          </a:p>
        </p:txBody>
      </p:sp>
      <p:pic>
        <p:nvPicPr>
          <p:cNvPr id="13" name="Picture 2" descr="\\ISTORAGE\-Print\MA27\Report_DOC\LogoOffice.emf"/>
          <p:cNvPicPr>
            <a:picLocks noChangeAspect="1" noChangeArrowheads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490" y="220455"/>
            <a:ext cx="2177348" cy="54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\\ISTORAGE\-Print\MA27\Report_DOC\gfx.png"/>
          <p:cNvPicPr>
            <a:picLocks noChangeAspect="1" noChangeArrowheads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49" y="5353818"/>
            <a:ext cx="1457325" cy="150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27"/>
          <p:cNvSpPr txBox="1"/>
          <p:nvPr/>
        </p:nvSpPr>
        <p:spPr>
          <a:xfrm>
            <a:off x="8220448" y="6154602"/>
            <a:ext cx="674149" cy="36929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1200" b="0" smtClean="0">
                <a:solidFill>
                  <a:schemeClr val="accent1"/>
                </a:solidFill>
                <a:latin typeface="Trebuchet MS" pitchFamily="34" charset="0"/>
                <a:cs typeface="Raleway Light"/>
              </a:rPr>
              <a:pPr algn="ctr"/>
              <a:t>‹#›</a:t>
            </a:fld>
            <a:endParaRPr lang="id-ID" sz="1200" b="0" dirty="0">
              <a:solidFill>
                <a:schemeClr val="accent1"/>
              </a:solidFill>
              <a:latin typeface="Trebuchet MS" pitchFamily="34" charset="0"/>
              <a:cs typeface="Raleway Light"/>
            </a:endParaRPr>
          </a:p>
        </p:txBody>
      </p:sp>
      <p:pic>
        <p:nvPicPr>
          <p:cNvPr id="49" name="Picture 10" descr="\\ISTORAGE\-Print\MA27\Powerpoint\rep\icons (7).emf"/>
          <p:cNvPicPr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880" y="6154025"/>
            <a:ext cx="480567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\\ISTORAGE\-Print\MA27\Powerpoint\rep\icons (1).emf"/>
          <p:cNvPicPr>
            <a:picLocks noChangeAspect="1" noChangeArrowheads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47" y="6154025"/>
            <a:ext cx="485294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1" descr="\\ISTORAGE\-Print\MA27\Powerpoint\rep\icons (8).emf"/>
          <p:cNvPicPr>
            <a:picLocks noChangeAspect="1" noChangeArrowheads="1"/>
          </p:cNvPicPr>
          <p:nvPr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1" y="6154025"/>
            <a:ext cx="486082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" descr="\\ISTORAGE\-Print\MA27\Powerpoint\rep\icons (2).emf"/>
          <p:cNvPicPr>
            <a:picLocks noChangeAspect="1" noChangeArrowheads="1"/>
          </p:cNvPicPr>
          <p:nvPr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51" y="6153426"/>
            <a:ext cx="486082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itelplatzhalter 3"/>
          <p:cNvSpPr>
            <a:spLocks noGrp="1"/>
          </p:cNvSpPr>
          <p:nvPr>
            <p:ph type="title"/>
          </p:nvPr>
        </p:nvSpPr>
        <p:spPr>
          <a:xfrm>
            <a:off x="-6888" y="149227"/>
            <a:ext cx="6588442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322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  <p:sldLayoutId id="2147483684" r:id="rId19"/>
    <p:sldLayoutId id="2147483685" r:id="rId20"/>
    <p:sldLayoutId id="2147483686" r:id="rId21"/>
  </p:sldLayoutIdLst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216000" algn="l" defTabSz="913878" rtl="0" eaLnBrk="1" latinLnBrk="0" hangingPunct="1">
        <a:spcBef>
          <a:spcPct val="0"/>
        </a:spcBef>
        <a:buNone/>
        <a:defRPr sz="2800" b="1" kern="1200" cap="all" normalizeH="0" baseline="0">
          <a:solidFill>
            <a:schemeClr val="accent3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705" indent="-342705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 2" pitchFamily="18" charset="2"/>
        <a:buChar char=""/>
        <a:defRPr sz="2400" kern="1200">
          <a:solidFill>
            <a:schemeClr val="accent1"/>
          </a:solidFill>
          <a:latin typeface="Trebuchet MS" pitchFamily="34" charset="0"/>
          <a:ea typeface="+mn-ea"/>
          <a:cs typeface="+mn-cs"/>
        </a:defRPr>
      </a:lvl1pPr>
      <a:lvl2pPr marL="742527" indent="-285588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"/>
        <a:defRPr sz="20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2pPr>
      <a:lvl3pPr marL="1142349" indent="-228470" algn="l" defTabSz="913878" rtl="0" eaLnBrk="1" latinLnBrk="0" hangingPunct="1">
        <a:spcBef>
          <a:spcPct val="20000"/>
        </a:spcBef>
        <a:buClr>
          <a:schemeClr val="accent1"/>
        </a:buClr>
        <a:buSzPct val="100000"/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3pPr>
      <a:lvl4pPr marL="1599288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4pPr>
      <a:lvl5pPr marL="2056227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5pPr>
      <a:lvl6pPr marL="251316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0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4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8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9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1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5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9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3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76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15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taceeu.cz/cs/Fondy-EU/2014-2020/Operacni-programy/OP-nadnarodni-spoluprace" TargetMode="External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lukpav@mmr.cz" TargetMode="Externa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reg-central.eu/Content.Node/implement/get_funds_startpage.html" TargetMode="Externa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taceeu.cz/cs/Fondy-EU/2014-2020/Operacni-programy/OP-nadnarodni-spoluprace" TargetMode="Externa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cs/eus/mzdove-sazby-typovych-pozic/" TargetMode="Externa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512168"/>
          </a:xfrm>
        </p:spPr>
        <p:txBody>
          <a:bodyPr/>
          <a:lstStyle/>
          <a:p>
            <a:r>
              <a:rPr lang="cs-CZ" dirty="0" smtClean="0"/>
              <a:t>Pavel Lukeš					</a:t>
            </a:r>
            <a:endParaRPr lang="cs-CZ" dirty="0"/>
          </a:p>
          <a:p>
            <a:r>
              <a:rPr lang="cs-CZ" dirty="0" smtClean="0"/>
              <a:t>Praha 12.10. 2017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331640" y="1772816"/>
            <a:ext cx="7283152" cy="1872208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Způsobilé výdaje</a:t>
            </a:r>
            <a:b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</a:b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Interreg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Central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Europe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5904656" cy="504056"/>
          </a:xfrm>
        </p:spPr>
        <p:txBody>
          <a:bodyPr/>
          <a:lstStyle/>
          <a:p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Náklady na zaměstnance</a:t>
            </a:r>
            <a:endParaRPr lang="cs-CZ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628800"/>
            <a:ext cx="8229600" cy="4464496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Metody vykazování mzdových výdajů:</a:t>
            </a: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Na základě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skutečných výdajů</a:t>
            </a:r>
          </a:p>
          <a:p>
            <a:pPr marL="457200" indent="-457200">
              <a:buAutoNum type="arabicPeriod"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Na základě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paušální sazby 20%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 ostatních přímých výdajů (cestovné a ubytování, externí služby, vybavení a infrastruktura a práce)</a:t>
            </a:r>
          </a:p>
          <a:p>
            <a:pPr marL="457200" indent="-457200">
              <a:buAutoNum type="arabicPeriod"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Každý projektový partner si na začátku projektu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(při předložení žádosti) musí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vybrat metodu vykazování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Metoda (1 nebo 2)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nemůže být během realizace projektu měněna a použije se pro všechny zaměstnance partnera v projektu. </a:t>
            </a: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987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5904656" cy="504056"/>
          </a:xfrm>
        </p:spPr>
        <p:txBody>
          <a:bodyPr/>
          <a:lstStyle/>
          <a:p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Náklady na zaměstnance</a:t>
            </a:r>
            <a:endParaRPr lang="cs-CZ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268760"/>
            <a:ext cx="8424936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Metody vykazování mzdových výdajů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základě skutečných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výdajů</a:t>
            </a:r>
          </a:p>
          <a:p>
            <a:pPr marL="457200" indent="-457200">
              <a:buAutoNum type="arabicPeriod"/>
            </a:pP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Plný úvazek na projekt</a:t>
            </a:r>
          </a:p>
          <a:p>
            <a:pPr marL="457200" indent="-457200">
              <a:buFont typeface="+mj-lt"/>
              <a:buAutoNum type="arabicPeriod"/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Částečný úvazek na projekt </a:t>
            </a:r>
          </a:p>
          <a:p>
            <a:pPr marL="0" indent="0">
              <a:buNone/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a) s pevně stanoveným procentním podílem odpracované doby za měsíc </a:t>
            </a: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b) s pružným počtem odpracovaných hodin za měsíc – podíl posledních doložených ročních hrubých mzdových nákladů a 1720 hodin (výkaz 	   práce/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timesheet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pokrývající celou pracovní dobu zaměstnance) </a:t>
            </a:r>
          </a:p>
          <a:p>
            <a:pPr marL="0" indent="0">
              <a:buNone/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 startAt="3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Hodinová sazba uvedená v pracovní smlouvě (výkaz práce/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timesheet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pokrývající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celou pracovní dobu zaměstnance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Nutno dodat pravidelnou zprávu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za každého zaměstnance na projektu popisující hlavní úkoly a dosažené cíle za dané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reportovací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období.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Předkládá se kontrolorům  za každé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reportovací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období u všech metod vykazování mzdových výdajů.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635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5904656" cy="504056"/>
          </a:xfrm>
        </p:spPr>
        <p:txBody>
          <a:bodyPr/>
          <a:lstStyle/>
          <a:p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Náklady na zaměstnance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268760"/>
            <a:ext cx="8424936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Metody vykazování mzdových výdajů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 paušální sazba 20%</a:t>
            </a:r>
          </a:p>
          <a:p>
            <a:pPr marL="457200" indent="-457200">
              <a:buAutoNum type="arabicPeriod"/>
            </a:pP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Mzdové výdaje = 20%  z ostatních přímých výdajů vykázaných v daném 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reportovacím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období	</a:t>
            </a: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Cestovné a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ubytování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Externí odborné poradenství a služby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Vybavení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Infrastruktura a práce</a:t>
            </a:r>
          </a:p>
          <a:p>
            <a:pPr marL="0" indent="0">
              <a:buNone/>
            </a:pP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Při kontrole nemusí partner prokazovat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kutečné mzdové výdaje. Bude vypočítáno automaticky. </a:t>
            </a: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Nutno však doložit čestné prohlášení, že v daném 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reportovacím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období alespoň jeden zaměstnanec projektového partnera pracoval na projektu.  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 rot="2629486">
            <a:off x="3493366" y="2309445"/>
            <a:ext cx="265408" cy="9429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3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279552"/>
            <a:ext cx="6264696" cy="504056"/>
          </a:xfrm>
        </p:spPr>
        <p:txBody>
          <a:bodyPr/>
          <a:lstStyle/>
          <a:p>
            <a:r>
              <a:rPr lang="cs-CZ" sz="18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Kancelářské a administrativní výdaje</a:t>
            </a:r>
            <a:endParaRPr lang="cs-CZ" sz="18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268760"/>
            <a:ext cx="8424936" cy="5256584"/>
          </a:xfrm>
        </p:spPr>
        <p:txBody>
          <a:bodyPr/>
          <a:lstStyle/>
          <a:p>
            <a:pPr marL="0" indent="0">
              <a:buNone/>
            </a:pPr>
            <a:endParaRPr lang="cs-CZ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1124744"/>
            <a:ext cx="864096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Automaticky paušální </a:t>
            </a:r>
            <a:r>
              <a:rPr lang="cs-CZ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sazba 15% z mzdových výdajů</a:t>
            </a:r>
          </a:p>
          <a:p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 se o:</a:t>
            </a:r>
          </a:p>
          <a:p>
            <a:endParaRPr lang="cs-CZ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nájem kancelářských </a:t>
            </a: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prostor; </a:t>
            </a:r>
            <a:endParaRPr lang="cs-CZ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pojištění a daně související s budovami, v nichž se nacházejí zaměstnanci, a s vybavením kanceláře (např. pojištění proti požáru, krádeži); </a:t>
            </a:r>
          </a:p>
          <a:p>
            <a:pPr marL="457200" indent="-457200"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ýdaje za elektřinu, </a:t>
            </a: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topení, </a:t>
            </a: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vodu;</a:t>
            </a:r>
            <a:endParaRPr lang="cs-CZ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kancelářské potřeby; </a:t>
            </a:r>
          </a:p>
          <a:p>
            <a:pPr marL="457200" indent="-457200"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všeobecné účetnictví zajišťované uvnitř </a:t>
            </a: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organizace příjemce; </a:t>
            </a:r>
            <a:endParaRPr lang="cs-CZ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archivy; </a:t>
            </a:r>
          </a:p>
          <a:p>
            <a:pPr marL="457200" indent="-457200"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údržba, úklid a opravy; </a:t>
            </a:r>
          </a:p>
          <a:p>
            <a:pPr marL="457200" indent="-457200">
              <a:buAutoNum type="alphaLcParenR"/>
            </a:pPr>
            <a:r>
              <a:rPr lang="cs-CZ" sz="16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cs-CZ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systémy informačních technologií; </a:t>
            </a:r>
          </a:p>
          <a:p>
            <a:pPr marL="457200" indent="-457200"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komunikace (např. telefon, fax, internet, poštovní služby, vizitky); </a:t>
            </a:r>
          </a:p>
          <a:p>
            <a:pPr marL="457200" indent="-457200"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bankovní poplatky za otevření a správu účtu nebo účtů, jestliže provádění operace vyžaduje otevření zvláštního účtu; </a:t>
            </a:r>
          </a:p>
          <a:p>
            <a:pPr marL="457200" indent="-457200"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poplatky za nadnárodní finanční transakce. </a:t>
            </a:r>
            <a:endParaRPr lang="cs-CZ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endParaRPr lang="cs-CZ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Není možné vykazovat jako přímé výdaje v jiných rozpočtových položkách</a:t>
            </a:r>
            <a:r>
              <a:rPr lang="cs-CZ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175367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628800"/>
            <a:ext cx="8424936" cy="4392488"/>
          </a:xfrm>
        </p:spPr>
        <p:txBody>
          <a:bodyPr/>
          <a:lstStyle/>
          <a:p>
            <a:pPr marL="0" indent="0">
              <a:buNone/>
            </a:pPr>
            <a:endParaRPr lang="cs-CZ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1124744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Způsobilými výdaji jsou:</a:t>
            </a:r>
          </a:p>
          <a:p>
            <a:endParaRPr lang="cs-CZ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 na cestování (např. jízdenky, palivo, cestovní pojištění..)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 na </a:t>
            </a: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stravu/ stravné</a:t>
            </a:r>
            <a:endParaRPr lang="cs-CZ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 na </a:t>
            </a: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ubytování (stanoveny max. sazby za noc podle států)</a:t>
            </a:r>
            <a:endParaRPr lang="cs-CZ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 na víza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Denní </a:t>
            </a: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příspěvky/diety</a:t>
            </a:r>
            <a:endParaRPr lang="cs-CZ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endParaRPr lang="cs-CZ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Náklady, uvedené v bodech a) až d), které jsou součástí denního </a:t>
            </a: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příspěvku/diety </a:t>
            </a: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není možné </a:t>
            </a: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vykazovat samostatně. </a:t>
            </a:r>
          </a:p>
          <a:p>
            <a:endParaRPr lang="cs-CZ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cesta musí mít jasnou vazbu na projekt </a:t>
            </a:r>
          </a:p>
          <a:p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trvání cesty + 1 den před a po jednání</a:t>
            </a:r>
          </a:p>
          <a:p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musí být zvolen nejhospodárnější způsob dopravy</a:t>
            </a:r>
          </a:p>
          <a:p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nevyužité letenky, jízdenky jsou nezpůsobilé</a:t>
            </a:r>
            <a:endParaRPr lang="cs-CZ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483768" y="292006"/>
            <a:ext cx="3265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Cestovné a ubytování</a:t>
            </a:r>
            <a:endParaRPr lang="cs-CZ" sz="24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3259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268145"/>
            <a:ext cx="5976664" cy="504056"/>
          </a:xfrm>
        </p:spPr>
        <p:txBody>
          <a:bodyPr/>
          <a:lstStyle/>
          <a:p>
            <a:r>
              <a:rPr lang="cs-CZ" sz="18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Externí odborné poradenství a služby</a:t>
            </a:r>
            <a:endParaRPr lang="cs-CZ" sz="18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268760"/>
            <a:ext cx="8424936" cy="5256584"/>
          </a:xfrm>
        </p:spPr>
        <p:txBody>
          <a:bodyPr/>
          <a:lstStyle/>
          <a:p>
            <a:pPr marL="0" indent="0">
              <a:buNone/>
            </a:pPr>
            <a:endParaRPr lang="cs-CZ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9243" y="1124743"/>
            <a:ext cx="864096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Způsobilými výdaji jsou:</a:t>
            </a:r>
          </a:p>
          <a:p>
            <a:pPr marL="457200" indent="-457200">
              <a:buFont typeface="+mj-lt"/>
              <a:buAutoNum type="alphaLcParenR"/>
            </a:pPr>
            <a:endParaRPr lang="cs-CZ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 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(např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hodnocení, strategie, koncepční poznámky, konstrukční výkresy, příručky);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odborná 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příprava/školení (prostory a školitelé); </a:t>
            </a:r>
            <a:endParaRPr lang="cs-CZ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překlady;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vývoj, úpravy a aktualizace informačních 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systémů a 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internetových stránek;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komunikace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propagace nebo informování související s 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projektem 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 programem 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 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takovým;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řízení;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služby související s 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organizováním akcí 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 zasedání (včetně nájmu, stravování nebo tlumočení);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účast na akcích(např. registrační poplatky);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právní poradenství a notářské služby, technické a finanční odborné poradenství, jiné poradenské a účetní služby;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práva duševního vlastnictví;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ověření podle čl. 125 odst. 4 písm. a) nařízení (EU) č. 1303/2013 a čl. 23 odst. 4 nařízení (EU) č. 1299/2013;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poskytnutí záruk bankou nebo jinou finanční institucí, pokud to vyžadují unijní nebo vnitrostátní právní předpisy nebo programový 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dokument; </a:t>
            </a:r>
            <a:endParaRPr lang="cs-CZ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cestování a ubytování externích odborníků, přednášejících, osob předsedajících zasedáním a poskytovatelů služeb;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jiné specifické odborné poradenství a služby potřebné pro 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projekt.</a:t>
            </a:r>
            <a:endParaRPr lang="cs-CZ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58944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268760"/>
            <a:ext cx="8424936" cy="5256584"/>
          </a:xfrm>
        </p:spPr>
        <p:txBody>
          <a:bodyPr/>
          <a:lstStyle/>
          <a:p>
            <a:pPr marL="0" indent="0">
              <a:buNone/>
            </a:pPr>
            <a:endParaRPr lang="cs-CZ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7504" y="1124743"/>
            <a:ext cx="89289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Výdaje v této položce musí prokázat jasnou vazbu na projekt a být nezbytné pro jeho řádnou 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realizaci</a:t>
            </a:r>
          </a:p>
          <a:p>
            <a:endParaRPr lang="cs-CZ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Všechny externí služby partnerů musí být uvedeny v projektové žádosti nebo musí být odsouhlaseny sekretariátem/řídícím orgánem programu před jejich realizací</a:t>
            </a:r>
          </a:p>
          <a:p>
            <a:endParaRPr lang="cs-CZ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Cestovné výdaje a náklady na ubytování asociovaných partnerů se vykazuje v této položce!!  </a:t>
            </a:r>
            <a:endParaRPr lang="cs-CZ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Výběr externích 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služeb 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musí být v souladu s pravidly pro zadávání veřejných zakázek stanovených na úrovni EU, státu a programu.</a:t>
            </a:r>
          </a:p>
          <a:p>
            <a:endParaRPr lang="cs-CZ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Všechny služby nebo zboží, které příjemce pořizuje přesahující hodnotu 5000 EUR bez DPH  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nepřesahující hodnotu 400 tis. Kč bez DPH musí příjemce realizovat adekvátní výzkum trhu (např. 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prokázat obdržení min. 3 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nabídek).</a:t>
            </a:r>
          </a:p>
          <a:p>
            <a:endParaRPr lang="cs-CZ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Postupy pro zadávání veřejných zakázek stanoveny: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č. 137/2006 sb. o veřejných zakázkách ve znění pozdějších předpisů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Implementační manuál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Pokyny pro příjemce ke kontrole + přílohy</a:t>
            </a:r>
            <a:endParaRPr lang="cs-CZ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Metodický pokyn pro oblast zadávání zakázek pro programové  období 2014-2020</a:t>
            </a:r>
          </a:p>
          <a:p>
            <a:endParaRPr lang="cs-CZ" sz="1700" dirty="0"/>
          </a:p>
          <a:p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 stažení zde: </a:t>
            </a:r>
            <a:r>
              <a:rPr lang="cs-CZ" altLang="cs-CZ" sz="1200" dirty="0" smtClean="0">
                <a:hlinkClick r:id="rId2"/>
              </a:rPr>
              <a:t>http</a:t>
            </a:r>
            <a:r>
              <a:rPr lang="cs-CZ" altLang="cs-CZ" sz="1200" dirty="0">
                <a:hlinkClick r:id="rId2"/>
              </a:rPr>
              <a:t>://www.dotaceeu.cz/cs/Fondy-EU/2014-2020/Operacni-programy/OP-nadnarodni-spoluprace</a:t>
            </a:r>
            <a:r>
              <a:rPr lang="cs-CZ" sz="1400" dirty="0" smtClean="0"/>
              <a:t>  </a:t>
            </a:r>
            <a:endParaRPr lang="cs-CZ" sz="1400" dirty="0"/>
          </a:p>
        </p:txBody>
      </p:sp>
      <p:sp>
        <p:nvSpPr>
          <p:cNvPr id="4" name="Obdélník 3"/>
          <p:cNvSpPr/>
          <p:nvPr/>
        </p:nvSpPr>
        <p:spPr>
          <a:xfrm>
            <a:off x="1979712" y="248457"/>
            <a:ext cx="46602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Externí odborné poradenství a služby</a:t>
            </a:r>
            <a:endParaRPr lang="cs-CZ" sz="20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6964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2736304" cy="504056"/>
          </a:xfrm>
        </p:spPr>
        <p:txBody>
          <a:bodyPr/>
          <a:lstStyle/>
          <a:p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Vybavení</a:t>
            </a:r>
            <a:endParaRPr lang="cs-CZ" sz="24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124743"/>
            <a:ext cx="8424936" cy="4968554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Jedná se o koupi, pronájem nebo leasing vybavení příjemce:</a:t>
            </a:r>
          </a:p>
          <a:p>
            <a:pPr marL="0" indent="0">
              <a:buNone/>
            </a:pPr>
            <a:endParaRPr lang="cs-CZ" sz="700" dirty="0"/>
          </a:p>
          <a:p>
            <a:pPr marL="457200" indent="-457200">
              <a:buAutoNum type="alphaLcParenR"/>
            </a:pPr>
            <a:r>
              <a:rPr lang="cs-CZ" sz="1600" dirty="0"/>
              <a:t>kancelářské vybavení; </a:t>
            </a:r>
          </a:p>
          <a:p>
            <a:pPr marL="457200" indent="-457200">
              <a:buAutoNum type="alphaLcParenR"/>
            </a:pPr>
            <a:r>
              <a:rPr lang="cs-CZ" sz="1600" dirty="0" smtClean="0"/>
              <a:t>IT hardware </a:t>
            </a:r>
            <a:r>
              <a:rPr lang="cs-CZ" sz="1600" dirty="0"/>
              <a:t>a </a:t>
            </a:r>
            <a:r>
              <a:rPr lang="cs-CZ" sz="1600" dirty="0" smtClean="0"/>
              <a:t>software; </a:t>
            </a:r>
            <a:endParaRPr lang="cs-CZ" sz="1600" dirty="0"/>
          </a:p>
          <a:p>
            <a:pPr marL="457200" indent="-457200">
              <a:buAutoNum type="alphaLcParenR"/>
            </a:pPr>
            <a:r>
              <a:rPr lang="cs-CZ" sz="1600" dirty="0" smtClean="0"/>
              <a:t>nábytek; </a:t>
            </a:r>
            <a:endParaRPr lang="cs-CZ" sz="1600" dirty="0"/>
          </a:p>
          <a:p>
            <a:pPr marL="457200" indent="-457200">
              <a:buAutoNum type="alphaLcParenR"/>
            </a:pPr>
            <a:r>
              <a:rPr lang="cs-CZ" sz="1600" dirty="0"/>
              <a:t>laboratorní vybavení; </a:t>
            </a:r>
          </a:p>
          <a:p>
            <a:pPr marL="457200" indent="-457200">
              <a:buAutoNum type="alphaLcParenR"/>
            </a:pPr>
            <a:r>
              <a:rPr lang="cs-CZ" sz="1600" dirty="0"/>
              <a:t>stroje a </a:t>
            </a:r>
            <a:r>
              <a:rPr lang="cs-CZ" sz="1600" dirty="0" smtClean="0"/>
              <a:t>nástroje; </a:t>
            </a:r>
            <a:endParaRPr lang="cs-CZ" sz="1600" dirty="0"/>
          </a:p>
          <a:p>
            <a:pPr marL="457200" indent="-457200">
              <a:buAutoNum type="alphaLcParenR"/>
            </a:pPr>
            <a:r>
              <a:rPr lang="cs-CZ" sz="1600" dirty="0" smtClean="0"/>
              <a:t>nářadí </a:t>
            </a:r>
            <a:r>
              <a:rPr lang="cs-CZ" sz="1600" dirty="0"/>
              <a:t>nebo </a:t>
            </a:r>
            <a:r>
              <a:rPr lang="cs-CZ" sz="1600" dirty="0" smtClean="0"/>
              <a:t>přístroje; </a:t>
            </a:r>
            <a:endParaRPr lang="cs-CZ" sz="1600" dirty="0"/>
          </a:p>
          <a:p>
            <a:pPr marL="457200" indent="-457200">
              <a:buAutoNum type="alphaLcParenR"/>
            </a:pPr>
            <a:r>
              <a:rPr lang="cs-CZ" sz="1600" dirty="0"/>
              <a:t>vozidla; </a:t>
            </a:r>
          </a:p>
          <a:p>
            <a:pPr marL="457200" indent="-457200">
              <a:buAutoNum type="alphaLcParenR"/>
            </a:pPr>
            <a:r>
              <a:rPr lang="cs-CZ" sz="1600" dirty="0"/>
              <a:t>jiné specifické vybavení potřebné pro </a:t>
            </a:r>
            <a:r>
              <a:rPr lang="cs-CZ" sz="1600" dirty="0" smtClean="0"/>
              <a:t>projekt.</a:t>
            </a:r>
          </a:p>
          <a:p>
            <a:pPr marL="133350" lvl="1" indent="0">
              <a:spcBef>
                <a:spcPts val="400"/>
              </a:spcBef>
              <a:buNone/>
            </a:pPr>
            <a:endParaRPr lang="cs-CZ" sz="700" dirty="0"/>
          </a:p>
          <a:p>
            <a:pPr marL="133350" lvl="1" indent="0">
              <a:spcBef>
                <a:spcPts val="400"/>
              </a:spcBef>
              <a:buNone/>
            </a:pPr>
            <a:r>
              <a:rPr lang="cs-CZ" sz="1600" u="sng" dirty="0">
                <a:solidFill>
                  <a:schemeClr val="accent1"/>
                </a:solidFill>
              </a:rPr>
              <a:t>Všeobecné </a:t>
            </a:r>
            <a:r>
              <a:rPr lang="cs-CZ" sz="1600" u="sng" dirty="0">
                <a:solidFill>
                  <a:schemeClr val="accent1"/>
                </a:solidFill>
              </a:rPr>
              <a:t>vybavení </a:t>
            </a:r>
            <a:r>
              <a:rPr lang="cs-CZ" sz="1600" dirty="0">
                <a:solidFill>
                  <a:schemeClr val="accent1"/>
                </a:solidFill>
              </a:rPr>
              <a:t>nezbytné pro denní implementaci projektu </a:t>
            </a:r>
            <a:r>
              <a:rPr lang="cs-CZ" sz="1600" dirty="0">
                <a:solidFill>
                  <a:schemeClr val="accent1"/>
                </a:solidFill>
              </a:rPr>
              <a:t>– plná kupní </a:t>
            </a:r>
            <a:r>
              <a:rPr lang="cs-CZ" sz="1600" dirty="0">
                <a:solidFill>
                  <a:schemeClr val="accent1"/>
                </a:solidFill>
              </a:rPr>
              <a:t>cena způsobilá pouze v případě, kdy je období realizace projektu delší než doba </a:t>
            </a:r>
            <a:r>
              <a:rPr lang="cs-CZ" sz="1600" dirty="0">
                <a:solidFill>
                  <a:schemeClr val="accent1"/>
                </a:solidFill>
              </a:rPr>
              <a:t>odepisování, musí být 100% využíváno na projekt   </a:t>
            </a:r>
            <a:r>
              <a:rPr lang="cs-CZ" sz="1600" dirty="0">
                <a:solidFill>
                  <a:schemeClr val="accent1"/>
                </a:solidFill>
              </a:rPr>
              <a:t>- např. </a:t>
            </a:r>
            <a:r>
              <a:rPr lang="cs-CZ" sz="1600" dirty="0">
                <a:solidFill>
                  <a:schemeClr val="accent1"/>
                </a:solidFill>
              </a:rPr>
              <a:t>notebook</a:t>
            </a:r>
          </a:p>
          <a:p>
            <a:pPr marL="133350" lvl="1" indent="0">
              <a:spcBef>
                <a:spcPts val="400"/>
              </a:spcBef>
              <a:buNone/>
            </a:pPr>
            <a:endParaRPr lang="cs-CZ" sz="1600" dirty="0">
              <a:solidFill>
                <a:schemeClr val="accent1"/>
              </a:solidFill>
            </a:endParaRPr>
          </a:p>
          <a:p>
            <a:pPr marL="133350" lvl="1" indent="0">
              <a:spcBef>
                <a:spcPts val="400"/>
              </a:spcBef>
              <a:buNone/>
            </a:pPr>
            <a:r>
              <a:rPr lang="cs-CZ" sz="1600" u="sng" dirty="0">
                <a:solidFill>
                  <a:schemeClr val="accent1"/>
                </a:solidFill>
              </a:rPr>
              <a:t>Tematické vybavení  </a:t>
            </a:r>
            <a:r>
              <a:rPr lang="cs-CZ" sz="1600" dirty="0">
                <a:solidFill>
                  <a:schemeClr val="accent1"/>
                </a:solidFill>
              </a:rPr>
              <a:t>pro realizaci konkrétních </a:t>
            </a:r>
            <a:r>
              <a:rPr lang="cs-CZ" sz="1600" dirty="0">
                <a:solidFill>
                  <a:schemeClr val="accent1"/>
                </a:solidFill>
              </a:rPr>
              <a:t>aktivit, </a:t>
            </a:r>
            <a:r>
              <a:rPr lang="cs-CZ" sz="1600" dirty="0">
                <a:solidFill>
                  <a:schemeClr val="accent1"/>
                </a:solidFill>
              </a:rPr>
              <a:t>způsobilá kupní cena / alikvotní část dle poměru využití pro projekt</a:t>
            </a:r>
            <a:r>
              <a:rPr lang="cs-CZ" sz="1600" dirty="0">
                <a:solidFill>
                  <a:schemeClr val="accent1"/>
                </a:solidFill>
              </a:rPr>
              <a:t> –  např</a:t>
            </a:r>
            <a:r>
              <a:rPr lang="cs-CZ" sz="1600" dirty="0">
                <a:solidFill>
                  <a:schemeClr val="accent1"/>
                </a:solidFill>
              </a:rPr>
              <a:t>. </a:t>
            </a:r>
            <a:r>
              <a:rPr lang="cs-CZ" sz="1600" dirty="0" err="1">
                <a:solidFill>
                  <a:schemeClr val="accent1"/>
                </a:solidFill>
              </a:rPr>
              <a:t>termokamera</a:t>
            </a:r>
            <a:endParaRPr lang="cs-CZ" sz="1600" dirty="0">
              <a:solidFill>
                <a:schemeClr val="accent1"/>
              </a:solidFill>
            </a:endParaRPr>
          </a:p>
          <a:p>
            <a:endParaRPr lang="cs-CZ" sz="1800" dirty="0"/>
          </a:p>
          <a:p>
            <a:pPr marL="0" indent="0">
              <a:buNone/>
            </a:pPr>
            <a:endParaRPr lang="cs-CZ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7504" y="1124743"/>
            <a:ext cx="89289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769787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31840" y="188640"/>
            <a:ext cx="2016224" cy="504056"/>
          </a:xfrm>
        </p:spPr>
        <p:txBody>
          <a:bodyPr/>
          <a:lstStyle/>
          <a:p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Vybavení</a:t>
            </a:r>
            <a:endParaRPr lang="cs-CZ" sz="24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268760"/>
            <a:ext cx="8424936" cy="5256584"/>
          </a:xfrm>
          <a:solidFill>
            <a:schemeClr val="bg1"/>
          </a:solidFill>
        </p:spPr>
        <p:txBody>
          <a:bodyPr/>
          <a:lstStyle/>
          <a:p>
            <a:pPr marL="133350" lvl="1" indent="0">
              <a:spcBef>
                <a:spcPts val="400"/>
              </a:spcBef>
              <a:buNone/>
            </a:pPr>
            <a:r>
              <a:rPr lang="cs-CZ" b="1" dirty="0">
                <a:solidFill>
                  <a:schemeClr val="accent1"/>
                </a:solidFill>
              </a:rPr>
              <a:t>Typy vybavení:</a:t>
            </a:r>
          </a:p>
          <a:p>
            <a:pPr marL="133350" lvl="1" indent="0">
              <a:spcBef>
                <a:spcPts val="400"/>
              </a:spcBef>
              <a:buNone/>
            </a:pPr>
            <a:endParaRPr lang="cs-CZ" sz="2000" u="sng" dirty="0" smtClean="0"/>
          </a:p>
          <a:p>
            <a:pPr marL="133350" lvl="1" indent="0">
              <a:spcBef>
                <a:spcPts val="400"/>
              </a:spcBef>
              <a:buNone/>
            </a:pPr>
            <a:endParaRPr lang="cs-CZ" sz="2000" u="sng" dirty="0" smtClean="0"/>
          </a:p>
          <a:p>
            <a:r>
              <a:rPr lang="cs-CZ" sz="2000" dirty="0"/>
              <a:t>Výdaje v této položce musí prokázat jasnou vazbu na projekt a být nezbytné pro jeho řádnou </a:t>
            </a:r>
            <a:r>
              <a:rPr lang="cs-CZ" sz="2000" dirty="0" smtClean="0"/>
              <a:t>realizaci</a:t>
            </a:r>
          </a:p>
          <a:p>
            <a:r>
              <a:rPr lang="cs-CZ" sz="2000" dirty="0" smtClean="0"/>
              <a:t>Všechno vybavení musí být uvedeno v projektové žádosti nebo být předem odsouhlaseno sekretariátem/řídícím orgánem programu </a:t>
            </a:r>
            <a:endParaRPr lang="cs-CZ" sz="2000" dirty="0"/>
          </a:p>
          <a:p>
            <a:r>
              <a:rPr lang="cs-CZ" sz="2000" dirty="0"/>
              <a:t>Pořízení vybavení musí být v souladu s pravidly pro zadávání veřejných zakázek stanovených na úrovni EU, státu a </a:t>
            </a:r>
            <a:r>
              <a:rPr lang="cs-CZ" sz="2000" dirty="0" smtClean="0"/>
              <a:t>programu</a:t>
            </a:r>
          </a:p>
          <a:p>
            <a:r>
              <a:rPr lang="cs-CZ" sz="2000" dirty="0" smtClean="0"/>
              <a:t>Vybavení nesmí být již financováno z jiných EU zdrojů nebo jiných veřejných dotací </a:t>
            </a:r>
            <a:endParaRPr lang="cs-CZ" sz="2000" dirty="0"/>
          </a:p>
          <a:p>
            <a:pPr marL="0" indent="0">
              <a:buNone/>
            </a:pPr>
            <a:endParaRPr lang="cs-CZ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7504" y="1124743"/>
            <a:ext cx="89289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865862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183311"/>
            <a:ext cx="4104456" cy="504056"/>
          </a:xfrm>
        </p:spPr>
        <p:txBody>
          <a:bodyPr/>
          <a:lstStyle/>
          <a:p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Infrastruktura a práce</a:t>
            </a:r>
            <a:endParaRPr lang="cs-CZ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59532" y="1772816"/>
            <a:ext cx="8424936" cy="446449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 pouze pilotního charakteru !!!!</a:t>
            </a:r>
          </a:p>
          <a:p>
            <a:pPr marL="0" indent="0">
              <a:buNone/>
            </a:pP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Může jít o stavbu nové infrastruktury (např. budovy) nebo úpravu již stávající infrastruktury – pilotní charakter, který by měl následně vést k rozsáhlejší investici</a:t>
            </a:r>
          </a:p>
          <a:p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Musí být detailně popsáno v projektové žádosti nebo musí být předem schváleny sekretariátem/ŘO </a:t>
            </a:r>
          </a:p>
          <a:p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Musí dodržet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postupy pro zadávání veřejných zakázek 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Způsobilé investice pouze v programovém území, dříve nedotované jiným evropským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grantem nebo národními/krajskými dotacemi</a:t>
            </a:r>
          </a:p>
          <a:p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Pozemek nebo budova, kde probíhá investice musí být ve vlastnictví projektového partnera nebo musí být dlouhodobá smlouva o pronájmu umožňující dodržet pravidla na udržitelnost projektu (více 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Manual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Pokud relevantní, je třeba mít všechny potřebná povolení pro investici 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7504" y="1124743"/>
            <a:ext cx="89289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6102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708920"/>
            <a:ext cx="8291264" cy="374441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Legislativa a základní dokumenty</a:t>
            </a:r>
          </a:p>
          <a:p>
            <a:pPr marL="514350" indent="-514350">
              <a:buAutoNum type="arabicPeriod"/>
            </a:pPr>
            <a:r>
              <a:rPr lang="cs-CZ" dirty="0" smtClean="0"/>
              <a:t>Obecná pravidla způsobilosti</a:t>
            </a:r>
          </a:p>
          <a:p>
            <a:pPr marL="514350" indent="-514350">
              <a:buAutoNum type="arabicPeriod"/>
            </a:pPr>
            <a:r>
              <a:rPr lang="cs-CZ" dirty="0" smtClean="0"/>
              <a:t>Rozpočtové položky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Způsobilost výdajů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190931"/>
            <a:ext cx="4104456" cy="504056"/>
          </a:xfrm>
        </p:spPr>
        <p:txBody>
          <a:bodyPr/>
          <a:lstStyle/>
          <a:p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Veřejná podpora</a:t>
            </a:r>
            <a:endParaRPr lang="cs-CZ" sz="24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59532" y="1772816"/>
            <a:ext cx="8424936" cy="4464496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projekty nesmí získat nedovolenou veřejnou podporu </a:t>
            </a: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status příjemce není podstatný, důležité jsou aktivity v rámci projektu</a:t>
            </a: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 případě, že bude příjemce v rámci projektu realizovat aktivity, které budou považovány za nedovolenou veřejnou podporu – podpora v rámci režimu de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(max. 200tis EUR za poslední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 účetní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roky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projektovou žádostí musí každý žadatel dodat i „Project/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Lead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partner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eclaration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Aid 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declaration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7504" y="1124743"/>
            <a:ext cx="89289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096201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23528" y="2780928"/>
            <a:ext cx="5040560" cy="3744415"/>
          </a:xfrm>
        </p:spPr>
        <p:txBody>
          <a:bodyPr/>
          <a:lstStyle/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Pavel Lukeš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Ministerstvo pro místní rozvoj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51, Odbor Evropské územní spolupráce.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Staroměstské nám. 6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110 15 Praha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kancelář: Letenská 119/3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tel: +420 224 862 331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mob: +420 731 628 149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lukpav@mmr.cz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843808" y="1268760"/>
            <a:ext cx="3344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Děkuji za pozornost</a:t>
            </a:r>
            <a:endParaRPr lang="cs-CZ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78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412775"/>
            <a:ext cx="8640960" cy="503502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400" dirty="0" smtClean="0">
                <a:latin typeface="+mn-lt"/>
              </a:rPr>
              <a:t>1. </a:t>
            </a:r>
            <a:r>
              <a:rPr lang="cs-CZ" altLang="cs-CZ" sz="1600" dirty="0" smtClean="0">
                <a:latin typeface="+mn-lt"/>
              </a:rPr>
              <a:t>Nařízení EU zvláště: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600" dirty="0">
                <a:latin typeface="+mn-lt"/>
              </a:rPr>
              <a:t>		</a:t>
            </a:r>
            <a:endParaRPr lang="cs-CZ" altLang="cs-CZ" sz="16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600" dirty="0" smtClean="0">
                <a:latin typeface="+mn-lt"/>
              </a:rPr>
              <a:t>č</a:t>
            </a:r>
            <a:r>
              <a:rPr lang="cs-CZ" altLang="cs-CZ" sz="1600" dirty="0">
                <a:latin typeface="+mn-lt"/>
              </a:rPr>
              <a:t>. 1303/2013 – tzv. obecné nařízení</a:t>
            </a:r>
            <a:br>
              <a:rPr lang="cs-CZ" altLang="cs-CZ" sz="1600" dirty="0">
                <a:latin typeface="+mn-lt"/>
              </a:rPr>
            </a:br>
            <a:r>
              <a:rPr lang="cs-CZ" altLang="cs-CZ" sz="1600" dirty="0" smtClean="0">
                <a:latin typeface="+mn-lt"/>
              </a:rPr>
              <a:t>č</a:t>
            </a:r>
            <a:r>
              <a:rPr lang="cs-CZ" altLang="cs-CZ" sz="1600" dirty="0">
                <a:latin typeface="+mn-lt"/>
              </a:rPr>
              <a:t>. 1299/2013 – nařízení o Evropské územní spolupráci</a:t>
            </a:r>
            <a:br>
              <a:rPr lang="cs-CZ" altLang="cs-CZ" sz="1600" dirty="0">
                <a:latin typeface="+mn-lt"/>
              </a:rPr>
            </a:br>
            <a:r>
              <a:rPr lang="cs-CZ" altLang="cs-CZ" sz="1600" dirty="0" smtClean="0">
                <a:latin typeface="+mn-lt"/>
              </a:rPr>
              <a:t>č</a:t>
            </a:r>
            <a:r>
              <a:rPr lang="cs-CZ" altLang="cs-CZ" sz="1600" dirty="0">
                <a:latin typeface="+mn-lt"/>
              </a:rPr>
              <a:t>. 1301/2013 – nařízení o ERDF</a:t>
            </a:r>
            <a:br>
              <a:rPr lang="cs-CZ" altLang="cs-CZ" sz="1600" dirty="0">
                <a:latin typeface="+mn-lt"/>
              </a:rPr>
            </a:br>
            <a:r>
              <a:rPr lang="cs-CZ" altLang="cs-CZ" sz="1600" dirty="0" smtClean="0">
                <a:latin typeface="+mn-lt"/>
              </a:rPr>
              <a:t>č</a:t>
            </a:r>
            <a:r>
              <a:rPr lang="cs-CZ" altLang="cs-CZ" sz="1600" dirty="0">
                <a:latin typeface="+mn-lt"/>
              </a:rPr>
              <a:t>. 481/2014 – nařízení o způsobilosti </a:t>
            </a:r>
            <a:r>
              <a:rPr lang="cs-CZ" altLang="cs-CZ" sz="1600" dirty="0" smtClean="0">
                <a:latin typeface="+mn-lt"/>
              </a:rPr>
              <a:t>výdajů</a:t>
            </a:r>
            <a:br>
              <a:rPr lang="cs-CZ" altLang="cs-CZ" sz="1600" dirty="0" smtClean="0">
                <a:latin typeface="+mn-lt"/>
              </a:rPr>
            </a:br>
            <a:endParaRPr lang="cs-CZ" altLang="cs-CZ" sz="16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600" dirty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600" dirty="0">
                <a:latin typeface="+mn-lt"/>
              </a:rPr>
              <a:t/>
            </a:r>
            <a:br>
              <a:rPr lang="cs-CZ" altLang="cs-CZ" sz="1600" dirty="0">
                <a:latin typeface="+mn-lt"/>
              </a:rPr>
            </a:br>
            <a:r>
              <a:rPr lang="cs-CZ" altLang="cs-CZ" sz="1600" dirty="0">
                <a:latin typeface="+mn-lt"/>
              </a:rPr>
              <a:t>2. Programové </a:t>
            </a:r>
            <a:r>
              <a:rPr lang="cs-CZ" altLang="cs-CZ" sz="1600" dirty="0" smtClean="0">
                <a:latin typeface="+mn-lt"/>
              </a:rPr>
              <a:t>dokumenty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600" dirty="0" smtClean="0">
                <a:latin typeface="+mn-lt"/>
              </a:rPr>
              <a:t>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600" b="1" dirty="0" err="1"/>
              <a:t>Interreg</a:t>
            </a:r>
            <a:r>
              <a:rPr lang="cs-CZ" altLang="cs-CZ" sz="1600" b="1" dirty="0"/>
              <a:t> </a:t>
            </a:r>
            <a:r>
              <a:rPr lang="cs-CZ" altLang="cs-CZ" sz="1600" b="1" dirty="0" err="1"/>
              <a:t>Central</a:t>
            </a:r>
            <a:r>
              <a:rPr lang="cs-CZ" altLang="cs-CZ" sz="1600" b="1" dirty="0"/>
              <a:t> </a:t>
            </a:r>
            <a:r>
              <a:rPr lang="cs-CZ" altLang="cs-CZ" sz="1600" b="1" dirty="0" err="1"/>
              <a:t>Europe</a:t>
            </a:r>
            <a:endParaRPr lang="cs-CZ" altLang="cs-CZ" sz="16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100" dirty="0" smtClean="0">
                <a:latin typeface="+mn-lt"/>
              </a:rPr>
              <a:t>(</a:t>
            </a:r>
            <a:r>
              <a:rPr lang="cs-CZ" altLang="cs-CZ" sz="1100" dirty="0">
                <a:latin typeface="+mn-lt"/>
                <a:hlinkClick r:id="rId2"/>
              </a:rPr>
              <a:t>http://</a:t>
            </a:r>
            <a:r>
              <a:rPr lang="cs-CZ" altLang="cs-CZ" sz="1100" dirty="0" smtClean="0">
                <a:latin typeface="+mn-lt"/>
                <a:hlinkClick r:id="rId2"/>
              </a:rPr>
              <a:t>www.interreg-central.eu/</a:t>
            </a:r>
            <a:r>
              <a:rPr lang="cs-CZ" altLang="cs-CZ" sz="1100" dirty="0" err="1" smtClean="0">
                <a:latin typeface="+mn-lt"/>
                <a:hlinkClick r:id="rId2"/>
              </a:rPr>
              <a:t>Content.Node</a:t>
            </a:r>
            <a:r>
              <a:rPr lang="cs-CZ" altLang="cs-CZ" sz="1100" dirty="0" smtClean="0">
                <a:latin typeface="+mn-lt"/>
                <a:hlinkClick r:id="rId2"/>
              </a:rPr>
              <a:t>/</a:t>
            </a:r>
            <a:r>
              <a:rPr lang="cs-CZ" altLang="cs-CZ" sz="1100" dirty="0" err="1" smtClean="0">
                <a:latin typeface="+mn-lt"/>
                <a:hlinkClick r:id="rId2"/>
              </a:rPr>
              <a:t>implement</a:t>
            </a:r>
            <a:r>
              <a:rPr lang="cs-CZ" altLang="cs-CZ" sz="1100" dirty="0" smtClean="0">
                <a:latin typeface="+mn-lt"/>
                <a:hlinkClick r:id="rId2"/>
              </a:rPr>
              <a:t>/get_funds_startpage.html</a:t>
            </a:r>
            <a:r>
              <a:rPr lang="cs-CZ" altLang="cs-CZ" sz="1100" dirty="0" smtClean="0">
                <a:latin typeface="+mn-lt"/>
              </a:rPr>
              <a:t>) </a:t>
            </a:r>
            <a:r>
              <a:rPr lang="cs-CZ" altLang="cs-CZ" sz="1600" dirty="0">
                <a:latin typeface="+mn-lt"/>
              </a:rPr>
              <a:t/>
            </a:r>
            <a:br>
              <a:rPr lang="cs-CZ" altLang="cs-CZ" sz="1600" dirty="0">
                <a:latin typeface="+mn-lt"/>
              </a:rPr>
            </a:br>
            <a:r>
              <a:rPr lang="cs-CZ" altLang="cs-CZ" sz="1600" dirty="0" smtClean="0">
                <a:latin typeface="+mn-lt"/>
              </a:rPr>
              <a:t>- </a:t>
            </a:r>
            <a:r>
              <a:rPr lang="cs-CZ" altLang="cs-CZ" sz="1600" dirty="0">
                <a:latin typeface="+mn-lt"/>
              </a:rPr>
              <a:t>Program nadnárodní spolupráce </a:t>
            </a:r>
            <a:r>
              <a:rPr lang="cs-CZ" altLang="cs-CZ" sz="1600" dirty="0" err="1">
                <a:latin typeface="+mn-lt"/>
              </a:rPr>
              <a:t>Interreg</a:t>
            </a:r>
            <a:r>
              <a:rPr lang="cs-CZ" altLang="cs-CZ" sz="1600" dirty="0">
                <a:latin typeface="+mn-lt"/>
              </a:rPr>
              <a:t> </a:t>
            </a:r>
            <a:r>
              <a:rPr lang="cs-CZ" altLang="cs-CZ" sz="1600" dirty="0" err="1" smtClean="0">
                <a:latin typeface="+mn-lt"/>
              </a:rPr>
              <a:t>Central</a:t>
            </a:r>
            <a:r>
              <a:rPr lang="cs-CZ" altLang="cs-CZ" sz="1600" dirty="0" smtClean="0">
                <a:latin typeface="+mn-lt"/>
              </a:rPr>
              <a:t> Europe</a:t>
            </a:r>
            <a:r>
              <a:rPr lang="cs-CZ" altLang="cs-CZ" sz="1600" dirty="0">
                <a:latin typeface="+mn-lt"/>
              </a:rPr>
              <a:t/>
            </a:r>
            <a:br>
              <a:rPr lang="cs-CZ" altLang="cs-CZ" sz="1600" dirty="0">
                <a:latin typeface="+mn-lt"/>
              </a:rPr>
            </a:br>
            <a:r>
              <a:rPr lang="cs-CZ" altLang="cs-CZ" sz="1600" dirty="0" smtClean="0">
                <a:latin typeface="+mn-lt"/>
              </a:rPr>
              <a:t>- </a:t>
            </a:r>
            <a:r>
              <a:rPr lang="cs-CZ" altLang="cs-CZ" sz="1600" dirty="0" err="1" smtClean="0">
                <a:latin typeface="+mn-lt"/>
              </a:rPr>
              <a:t>Implementation</a:t>
            </a:r>
            <a:r>
              <a:rPr lang="cs-CZ" altLang="cs-CZ" sz="1600" dirty="0" smtClean="0">
                <a:latin typeface="+mn-lt"/>
              </a:rPr>
              <a:t> </a:t>
            </a:r>
            <a:r>
              <a:rPr lang="cs-CZ" altLang="cs-CZ" sz="1600" dirty="0" err="1" smtClean="0">
                <a:latin typeface="+mn-lt"/>
              </a:rPr>
              <a:t>Manual</a:t>
            </a:r>
            <a:endParaRPr lang="cs-CZ" altLang="cs-CZ" sz="16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600" dirty="0" smtClean="0">
                <a:latin typeface="+mn-lt"/>
              </a:rPr>
              <a:t>- </a:t>
            </a:r>
            <a:r>
              <a:rPr lang="cs-CZ" altLang="cs-CZ" sz="1600" dirty="0" err="1" smtClean="0">
                <a:latin typeface="+mn-lt"/>
              </a:rPr>
              <a:t>Application</a:t>
            </a:r>
            <a:r>
              <a:rPr lang="cs-CZ" altLang="cs-CZ" sz="1600" dirty="0" smtClean="0">
                <a:latin typeface="+mn-lt"/>
              </a:rPr>
              <a:t> </a:t>
            </a:r>
            <a:r>
              <a:rPr lang="cs-CZ" altLang="cs-CZ" sz="1600" dirty="0" err="1" smtClean="0">
                <a:latin typeface="+mn-lt"/>
              </a:rPr>
              <a:t>Manual</a:t>
            </a:r>
            <a:r>
              <a:rPr lang="cs-CZ" altLang="cs-CZ" sz="1600" dirty="0" smtClean="0">
                <a:latin typeface="+mn-lt"/>
              </a:rPr>
              <a:t> (zvláště část B)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1600" dirty="0" smtClean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979712" y="33265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Legislativa a dokumenty 1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191215"/>
            <a:ext cx="864096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>3. Národní dokumenty </a:t>
            </a:r>
            <a:r>
              <a:rPr lang="cs-CZ" altLang="cs-CZ" sz="1100" dirty="0">
                <a:latin typeface="+mn-lt"/>
              </a:rPr>
              <a:t>(</a:t>
            </a:r>
            <a:r>
              <a:rPr lang="cs-CZ" altLang="cs-CZ" sz="1100" dirty="0">
                <a:latin typeface="+mn-lt"/>
                <a:hlinkClick r:id="rId2"/>
              </a:rPr>
              <a:t>http://</a:t>
            </a:r>
            <a:r>
              <a:rPr lang="cs-CZ" altLang="cs-CZ" sz="1100" dirty="0" smtClean="0">
                <a:latin typeface="+mn-lt"/>
                <a:hlinkClick r:id="rId2"/>
              </a:rPr>
              <a:t>www.dotaceeu.cz/</a:t>
            </a:r>
            <a:r>
              <a:rPr lang="cs-CZ" altLang="cs-CZ" sz="1100" dirty="0" err="1" smtClean="0">
                <a:latin typeface="+mn-lt"/>
                <a:hlinkClick r:id="rId2"/>
              </a:rPr>
              <a:t>cs</a:t>
            </a:r>
            <a:r>
              <a:rPr lang="cs-CZ" altLang="cs-CZ" sz="1100" dirty="0" smtClean="0">
                <a:latin typeface="+mn-lt"/>
                <a:hlinkClick r:id="rId2"/>
              </a:rPr>
              <a:t>/Fondy-EU/2014-2020/</a:t>
            </a:r>
            <a:r>
              <a:rPr lang="cs-CZ" altLang="cs-CZ" sz="1100" dirty="0" err="1" smtClean="0">
                <a:latin typeface="+mn-lt"/>
                <a:hlinkClick r:id="rId2"/>
              </a:rPr>
              <a:t>Operacni</a:t>
            </a:r>
            <a:r>
              <a:rPr lang="cs-CZ" altLang="cs-CZ" sz="1100" dirty="0" smtClean="0">
                <a:latin typeface="+mn-lt"/>
                <a:hlinkClick r:id="rId2"/>
              </a:rPr>
              <a:t>-programy/OP-</a:t>
            </a:r>
            <a:r>
              <a:rPr lang="cs-CZ" altLang="cs-CZ" sz="1100" dirty="0" err="1" smtClean="0">
                <a:latin typeface="+mn-lt"/>
                <a:hlinkClick r:id="rId2"/>
              </a:rPr>
              <a:t>nadnarodni</a:t>
            </a:r>
            <a:r>
              <a:rPr lang="cs-CZ" altLang="cs-CZ" sz="1100" dirty="0" smtClean="0">
                <a:latin typeface="+mn-lt"/>
                <a:hlinkClick r:id="rId2"/>
              </a:rPr>
              <a:t>-</a:t>
            </a:r>
            <a:r>
              <a:rPr lang="cs-CZ" altLang="cs-CZ" sz="1100" dirty="0" err="1" smtClean="0">
                <a:latin typeface="+mn-lt"/>
                <a:hlinkClick r:id="rId2"/>
              </a:rPr>
              <a:t>spoluprace</a:t>
            </a:r>
            <a:r>
              <a:rPr lang="cs-CZ" altLang="cs-CZ" sz="1100" dirty="0" smtClean="0">
                <a:latin typeface="+mn-lt"/>
              </a:rPr>
              <a:t>)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- Pokyny pro příjemce ke kontrole (včetně příloh)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 smtClean="0">
                <a:latin typeface="+mn-lt"/>
              </a:rPr>
              <a:t>- zákon </a:t>
            </a:r>
            <a:r>
              <a:rPr lang="cs-CZ" altLang="cs-CZ" sz="1800" dirty="0">
                <a:latin typeface="+mn-lt"/>
              </a:rPr>
              <a:t>o zadávání veřejných zakázek č. </a:t>
            </a:r>
            <a:r>
              <a:rPr lang="cs-CZ" altLang="cs-CZ" sz="1800" dirty="0" smtClean="0">
                <a:latin typeface="+mn-lt"/>
              </a:rPr>
              <a:t>134/2016 </a:t>
            </a:r>
            <a:r>
              <a:rPr lang="cs-CZ" altLang="cs-CZ" sz="1800" dirty="0">
                <a:latin typeface="+mn-lt"/>
              </a:rPr>
              <a:t>Sb. v </a:t>
            </a:r>
            <a:r>
              <a:rPr lang="cs-CZ" altLang="cs-CZ" sz="1800" dirty="0" smtClean="0">
                <a:latin typeface="+mn-lt"/>
              </a:rPr>
              <a:t>aktuálním </a:t>
            </a:r>
            <a:r>
              <a:rPr lang="cs-CZ" altLang="cs-CZ" sz="1800" dirty="0">
                <a:latin typeface="+mn-lt"/>
              </a:rPr>
              <a:t>znění </a:t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 smtClean="0">
                <a:latin typeface="+mn-lt"/>
              </a:rPr>
              <a:t>- Metodický </a:t>
            </a:r>
            <a:r>
              <a:rPr lang="cs-CZ" altLang="cs-CZ" sz="1800" dirty="0">
                <a:latin typeface="+mn-lt"/>
              </a:rPr>
              <a:t>pokyn pro zadávání zakázek pro programové </a:t>
            </a:r>
            <a:r>
              <a:rPr lang="cs-CZ" altLang="cs-CZ" sz="1800" dirty="0" smtClean="0">
                <a:latin typeface="+mn-lt"/>
              </a:rPr>
              <a:t>období </a:t>
            </a:r>
            <a:r>
              <a:rPr lang="cs-CZ" altLang="cs-CZ" sz="1800" dirty="0">
                <a:latin typeface="+mn-lt"/>
              </a:rPr>
              <a:t>2014-2020 	</a:t>
            </a:r>
            <a:br>
              <a:rPr lang="cs-CZ" altLang="cs-CZ" sz="1800" dirty="0">
                <a:latin typeface="+mn-lt"/>
              </a:rPr>
            </a:br>
            <a:endParaRPr lang="cs-CZ" altLang="cs-CZ" sz="1800" dirty="0" smtClean="0">
              <a:latin typeface="+mn-lt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altLang="cs-CZ" sz="1800" dirty="0"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0">
                <a:latin typeface="+mn-lt"/>
              </a:rPr>
              <a:t/>
            </a:r>
            <a:br>
              <a:rPr lang="cs-CZ" altLang="cs-CZ" sz="1800" dirty="0">
                <a:latin typeface="+mn-lt"/>
              </a:rPr>
            </a:br>
            <a:r>
              <a:rPr lang="cs-CZ" altLang="cs-CZ" sz="1800" dirty="0">
                <a:latin typeface="+mn-lt"/>
              </a:rPr>
              <a:t>Hierarchie pravidel </a:t>
            </a:r>
            <a:r>
              <a:rPr lang="cs-CZ" altLang="cs-CZ" sz="1800" dirty="0" smtClean="0">
                <a:latin typeface="+mn-lt"/>
              </a:rPr>
              <a:t> EU </a:t>
            </a:r>
            <a:r>
              <a:rPr lang="cs-CZ" altLang="cs-CZ" sz="1800" dirty="0">
                <a:latin typeface="+mn-lt"/>
              </a:rPr>
              <a:t>nařízení </a:t>
            </a:r>
            <a:r>
              <a:rPr lang="cs-CZ" altLang="cs-CZ" sz="1800" dirty="0" smtClean="0">
                <a:latin typeface="+mn-lt"/>
              </a:rPr>
              <a:t>	  Pravidla </a:t>
            </a:r>
            <a:r>
              <a:rPr lang="cs-CZ" altLang="cs-CZ" sz="1800" dirty="0">
                <a:latin typeface="+mn-lt"/>
              </a:rPr>
              <a:t>programu          </a:t>
            </a:r>
            <a:r>
              <a:rPr lang="cs-CZ" altLang="cs-CZ" sz="1800" dirty="0" smtClean="0">
                <a:latin typeface="+mn-lt"/>
              </a:rPr>
              <a:t> Národní </a:t>
            </a:r>
            <a:r>
              <a:rPr lang="cs-CZ" altLang="cs-CZ" sz="1800" dirty="0">
                <a:latin typeface="+mn-lt"/>
              </a:rPr>
              <a:t>pravidla</a:t>
            </a:r>
            <a:br>
              <a:rPr lang="cs-CZ" altLang="cs-CZ" sz="1800" dirty="0">
                <a:latin typeface="+mn-lt"/>
              </a:rPr>
            </a:br>
            <a:endParaRPr lang="cs-CZ" sz="1800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212863" y="260648"/>
            <a:ext cx="3935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Legislativa a dokumenty 2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3820669" y="4247083"/>
            <a:ext cx="36004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6356574" y="4247083"/>
            <a:ext cx="36004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52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5904656" cy="504056"/>
          </a:xfrm>
        </p:spPr>
        <p:txBody>
          <a:bodyPr/>
          <a:lstStyle/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Obecná pravidla způsobilosti</a:t>
            </a:r>
            <a:endParaRPr lang="cs-CZ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268760"/>
            <a:ext cx="8229600" cy="4896544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Způsobilé výdaje:</a:t>
            </a:r>
          </a:p>
          <a:p>
            <a:pPr marL="0" indent="0">
              <a:buNone/>
            </a:pPr>
            <a:endParaRPr lang="cs-CZ" alt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musí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souviset s přípravou a implementací projektu schváleného MV a být nezbytné pro naplnění schválených projektových aktivit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musí být v souladu s principy hospodárnosti, účelnosti a efektivnosti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musí být vykazovány jako skutečné výdaje s výjimkami výdajů vykazované paušálem a jednorázovou částkou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musí být uhrazeny příjemcem uvedeným v projektové žádosti a během trvání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 a jsou nezbytné pro dosažení cílů projektu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nesmí být již financovány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 jiných veřejných zdrojů (EU, národní) přesahující podíl 15% spolufinancování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musí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být podloženy fakturami nebo jinými obdobnými dokumenty, které prokáží souvislost s projektem a projektovým partnerem, s výjimkou výdajů vykazovaných paušálem a  jednorázovou částkou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jsou v souladu s pravidly EU, programovými  a národními pravidly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37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904656" cy="504056"/>
          </a:xfrm>
        </p:spPr>
        <p:txBody>
          <a:bodyPr/>
          <a:lstStyle/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Obecná pravidla způsobilosti</a:t>
            </a:r>
            <a:endParaRPr lang="cs-CZ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268760"/>
            <a:ext cx="8229600" cy="4896544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Nezpůsobilé výdaje:</a:t>
            </a: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Pokuty, finanční postihy a výdaje spojené s právními spory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Výdaje na dary, kromě těch nepřevyšující hodnotu 50 EUR/dar spojené s propagací a publicitou projektu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Výdaje spojené s kolísáním směnných kurzů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Dlužní úroky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Nákup pozemků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Poplatky spojené s národními finančními transakcemi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Alkohol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Spropitné 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DPH v případě, že příjemce má nárok na jeho odpočet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In-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kind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contribution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(např.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dobrovolná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práce)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Sdílené výdaje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16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5976664" cy="504056"/>
          </a:xfrm>
        </p:spPr>
        <p:txBody>
          <a:bodyPr/>
          <a:lstStyle/>
          <a:p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Obecná pravidla způsobilosti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340768"/>
            <a:ext cx="8229600" cy="5112569"/>
          </a:xfrm>
        </p:spPr>
        <p:txBody>
          <a:bodyPr/>
          <a:lstStyle/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Dodržení pravidel způsobilosti na úrovni každého CZ příjemce je kontrolováno Centrem pro regionální rozvoj České republiky (Centrum), které plní roli kontrolora podle čl. 23 Nařízení č. 1299/2013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Kontrola je prováděna zpravidla v 6 měsíčních lhůtách (</a:t>
            </a:r>
            <a:r>
              <a:rPr lang="cs-CZ" sz="2000" dirty="0" err="1" smtClean="0"/>
              <a:t>reportovacích</a:t>
            </a:r>
            <a:r>
              <a:rPr lang="cs-CZ" sz="2000" dirty="0" smtClean="0"/>
              <a:t> obdobích) </a:t>
            </a:r>
          </a:p>
          <a:p>
            <a:endParaRPr lang="cs-CZ" sz="2000" dirty="0"/>
          </a:p>
          <a:p>
            <a:r>
              <a:rPr lang="cs-CZ" sz="2000" dirty="0" smtClean="0"/>
              <a:t>Všechny výdaje příjemců musí být </a:t>
            </a:r>
            <a:r>
              <a:rPr lang="cs-CZ" sz="2000" dirty="0" err="1" smtClean="0"/>
              <a:t>odkontrolovány</a:t>
            </a:r>
            <a:r>
              <a:rPr lang="cs-CZ" sz="2000" dirty="0" smtClean="0"/>
              <a:t>  Centrem a následně mohou být proplaceny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44194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5904656" cy="504056"/>
          </a:xfrm>
        </p:spPr>
        <p:txBody>
          <a:bodyPr/>
          <a:lstStyle/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Rozpočtové položky</a:t>
            </a:r>
            <a:endParaRPr lang="cs-CZ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412776"/>
            <a:ext cx="8229600" cy="4896544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Přípravné výdaje </a:t>
            </a: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výdaje spojené s přípravou žádosti  - 15 tis. EUR na schválený projekt</a:t>
            </a: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Rozpočtové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položky</a:t>
            </a:r>
          </a:p>
          <a:p>
            <a:pPr marL="0" indent="0">
              <a:buNone/>
            </a:pP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Náklady na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zaměstnance</a:t>
            </a:r>
          </a:p>
          <a:p>
            <a:pPr>
              <a:buFont typeface="+mj-lt"/>
              <a:buAutoNum type="arabicPeriod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Kancelářské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 administrativní výdaje</a:t>
            </a:r>
          </a:p>
          <a:p>
            <a:pPr>
              <a:buFont typeface="+mj-lt"/>
              <a:buAutoNum type="arabicPeriod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Cestovné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 ubytování</a:t>
            </a:r>
          </a:p>
          <a:p>
            <a:pPr>
              <a:buFont typeface="+mj-lt"/>
              <a:buAutoNum type="arabicPeriod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Externí odborné poradenství a služby</a:t>
            </a:r>
          </a:p>
          <a:p>
            <a:pPr>
              <a:buFont typeface="+mj-lt"/>
              <a:buAutoNum type="arabicPeriod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Vybavení</a:t>
            </a:r>
          </a:p>
          <a:p>
            <a:pPr>
              <a:buFont typeface="+mj-lt"/>
              <a:buAutoNum type="arabicPeriod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Infrastruktura a práce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752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5904656" cy="504056"/>
          </a:xfrm>
        </p:spPr>
        <p:txBody>
          <a:bodyPr/>
          <a:lstStyle/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Náklady na zaměstnance</a:t>
            </a:r>
            <a:endParaRPr lang="cs-CZ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251520" y="1268760"/>
            <a:ext cx="8568952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Náklady na zaměstnance pouze pro zaměstnance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subjektu uvedeného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ve schválené projektového žádosti  a pracující na projektu.</a:t>
            </a: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Výdaje:</a:t>
            </a: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rubá mzda (včetně všech povinných odvodů,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teré zaměstnavatel hradí za zaměstnance)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musí být spojené s aktivitami projektu, které by příjemce bez implementace projektu jinak nevykonával  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Ad-hoc navyšování mezd na projekt není způsobilé!!</a:t>
            </a:r>
          </a:p>
          <a:p>
            <a:pPr marL="0" indent="0">
              <a:buNone/>
            </a:pPr>
            <a:endParaRPr lang="cs-CZ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sz="1400" dirty="0" smtClean="0"/>
              <a:t>V ČR mzdové náklady nesmí přesáhnout obvyklou výši platnou v organizaci zaměstnance pro danou pozici. V případě, že se jedná o nově vytvořenou pozici, vychází se z výše mzdových nákladů na obdobnou pracovní pozici v organizaci. Pokud obdobná pozice v organizaci neexistuje, vychází se při stanovení max. mzdových nákladů z obvyklé výše mzdových nákladů v daném oboru, čase a místě. V tomto případě jsou stanoveny max. limity pro základní typové pozice bez ohledu na typ </a:t>
            </a:r>
            <a:r>
              <a:rPr lang="cs-CZ" sz="1400" dirty="0" smtClean="0"/>
              <a:t>smlouvy</a:t>
            </a:r>
            <a:r>
              <a:rPr lang="cs-CZ" sz="1400" dirty="0"/>
              <a:t>. </a:t>
            </a:r>
            <a:r>
              <a:rPr lang="cs-CZ" sz="1400" dirty="0" smtClean="0">
                <a:hlinkClick r:id="rId2"/>
              </a:rPr>
              <a:t>Web</a:t>
            </a:r>
            <a:r>
              <a:rPr lang="cs-CZ" sz="1400" dirty="0" smtClean="0"/>
              <a:t> Centra </a:t>
            </a:r>
            <a:r>
              <a:rPr lang="cs-CZ" sz="1400" dirty="0" smtClean="0">
                <a:solidFill>
                  <a:srgbClr val="0070C0"/>
                </a:solidFill>
                <a:hlinkClick r:id="rId2"/>
              </a:rPr>
              <a:t>http</a:t>
            </a:r>
            <a:r>
              <a:rPr lang="cs-CZ" sz="1400" dirty="0">
                <a:solidFill>
                  <a:srgbClr val="0070C0"/>
                </a:solidFill>
                <a:hlinkClick r:id="rId2"/>
              </a:rPr>
              <a:t>://www.crr.cz/cs/eus/mzdove-sazby-typovych-pozic</a:t>
            </a:r>
            <a:r>
              <a:rPr lang="cs-CZ" sz="1400" dirty="0" smtClean="0">
                <a:solidFill>
                  <a:srgbClr val="0070C0"/>
                </a:solidFill>
                <a:hlinkClick r:id="rId2"/>
              </a:rPr>
              <a:t>/</a:t>
            </a:r>
            <a:r>
              <a:rPr lang="cs-CZ" sz="1400" dirty="0" smtClean="0">
                <a:solidFill>
                  <a:srgbClr val="0070C0"/>
                </a:solidFill>
              </a:rPr>
              <a:t>  </a:t>
            </a:r>
            <a:endParaRPr lang="cs-CZ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0011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Central Europe">
      <a:dk1>
        <a:srgbClr val="4D4D4E"/>
      </a:dk1>
      <a:lt1>
        <a:sysClr val="window" lastClr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Central Europ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76794" tIns="38397" rIns="76794" bIns="38397" rtlCol="0">
        <a:spAutoFit/>
      </a:bodyPr>
      <a:lstStyle>
        <a:defPPr>
          <a:defRPr sz="2200" b="1" dirty="0" smtClean="0">
            <a:solidFill>
              <a:schemeClr val="accent1"/>
            </a:solidFill>
            <a:latin typeface="Trebuchet MS" pitchFamily="34" charset="0"/>
            <a:cs typeface="Raleway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otiv1" id="{B8BE8B23-93EC-427C-A931-4FF113275A5E}" vid="{974C4E40-CE73-4ED9-A51B-C2AD49BB48D0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</TotalTime>
  <Words>1560</Words>
  <Application>Microsoft Office PowerPoint</Application>
  <PresentationFormat>Předvádění na obrazovce (4:3)</PresentationFormat>
  <Paragraphs>240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32" baseType="lpstr">
      <vt:lpstr>Arial</vt:lpstr>
      <vt:lpstr>Calibri</vt:lpstr>
      <vt:lpstr>Cambria</vt:lpstr>
      <vt:lpstr>Gill Sans</vt:lpstr>
      <vt:lpstr>Lato Light</vt:lpstr>
      <vt:lpstr>Raleway</vt:lpstr>
      <vt:lpstr>Raleway Light</vt:lpstr>
      <vt:lpstr>Trebuchet MS</vt:lpstr>
      <vt:lpstr>Wingdings</vt:lpstr>
      <vt:lpstr>Wingdings 2</vt:lpstr>
      <vt:lpstr>Motiv1</vt:lpstr>
      <vt:lpstr>Způsobilé výdaje Interreg Central Europe</vt:lpstr>
      <vt:lpstr>Způsobilost výdajů</vt:lpstr>
      <vt:lpstr>Prezentace aplikace PowerPoint</vt:lpstr>
      <vt:lpstr>Prezentace aplikace PowerPoint</vt:lpstr>
      <vt:lpstr>Obecná pravidla způsobilosti</vt:lpstr>
      <vt:lpstr>Obecná pravidla způsobilosti</vt:lpstr>
      <vt:lpstr>Obecná pravidla způsobilosti</vt:lpstr>
      <vt:lpstr>Rozpočtové položky</vt:lpstr>
      <vt:lpstr>Náklady na zaměstnance</vt:lpstr>
      <vt:lpstr>Náklady na zaměstnance</vt:lpstr>
      <vt:lpstr>Náklady na zaměstnance</vt:lpstr>
      <vt:lpstr>Náklady na zaměstnance</vt:lpstr>
      <vt:lpstr>Kancelářské a administrativní výdaje</vt:lpstr>
      <vt:lpstr>Prezentace aplikace PowerPoint</vt:lpstr>
      <vt:lpstr>Externí odborné poradenství a služby</vt:lpstr>
      <vt:lpstr>Prezentace aplikace PowerPoint</vt:lpstr>
      <vt:lpstr>Vybavení</vt:lpstr>
      <vt:lpstr>Vybavení</vt:lpstr>
      <vt:lpstr>Infrastruktura a práce</vt:lpstr>
      <vt:lpstr>Veřejná podpora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Lukeš Pavel</cp:lastModifiedBy>
  <cp:revision>88</cp:revision>
  <cp:lastPrinted>2017-10-11T09:11:59Z</cp:lastPrinted>
  <dcterms:created xsi:type="dcterms:W3CDTF">2014-02-26T13:05:03Z</dcterms:created>
  <dcterms:modified xsi:type="dcterms:W3CDTF">2017-10-11T11:41:45Z</dcterms:modified>
</cp:coreProperties>
</file>