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  <p:sldMasterId id="2147483690" r:id="rId3"/>
    <p:sldMasterId id="2147483695" r:id="rId4"/>
    <p:sldMasterId id="2147483700" r:id="rId5"/>
  </p:sldMasterIdLst>
  <p:notesMasterIdLst>
    <p:notesMasterId r:id="rId40"/>
  </p:notesMasterIdLst>
  <p:handoutMasterIdLst>
    <p:handoutMasterId r:id="rId41"/>
  </p:handoutMasterIdLst>
  <p:sldIdLst>
    <p:sldId id="283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295" r:id="rId22"/>
    <p:sldId id="319" r:id="rId23"/>
    <p:sldId id="320" r:id="rId24"/>
    <p:sldId id="321" r:id="rId25"/>
    <p:sldId id="322" r:id="rId26"/>
    <p:sldId id="328" r:id="rId27"/>
    <p:sldId id="298" r:id="rId28"/>
    <p:sldId id="324" r:id="rId29"/>
    <p:sldId id="325" r:id="rId30"/>
    <p:sldId id="326" r:id="rId31"/>
    <p:sldId id="323" r:id="rId32"/>
    <p:sldId id="331" r:id="rId33"/>
    <p:sldId id="329" r:id="rId34"/>
    <p:sldId id="302" r:id="rId35"/>
    <p:sldId id="330" r:id="rId36"/>
    <p:sldId id="309" r:id="rId37"/>
    <p:sldId id="332" r:id="rId38"/>
    <p:sldId id="310" r:id="rId3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6" autoAdjust="0"/>
    <p:restoredTop sz="94675" autoAdjust="0"/>
  </p:normalViewPr>
  <p:slideViewPr>
    <p:cSldViewPr>
      <p:cViewPr varScale="1">
        <p:scale>
          <a:sx n="76" d="100"/>
          <a:sy n="76" d="100"/>
        </p:scale>
        <p:origin x="-102" y="-13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45" y="-8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EC081-2B0D-46C0-A99E-4514CDF647E5}" type="datetimeFigureOut">
              <a:rPr lang="it-IT" smtClean="0"/>
              <a:t>23/03/2016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0B15D-EADA-4058-8F25-A9A929DE1BF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6860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BCC57-04AA-4404-8BAD-6DB0D3B48556}" type="datetimeFigureOut">
              <a:rPr lang="fr-FR" smtClean="0"/>
              <a:t>23/03/2016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BECE1-868B-4983-9655-ECCB303A16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5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>
                <a:latin typeface="Times" panose="02020603050405020304" pitchFamily="18" charset="0"/>
              </a:rPr>
              <a:t>The 4 services following interest for involvement of the users. These categories are presented as non exhaustive, subject to legal restrictions.</a:t>
            </a:r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9310" indent="-2843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7399" indent="-22748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2359" indent="-22748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47319" indent="-22748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02278" indent="-22748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57238" indent="-22748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12198" indent="-22748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67158" indent="-22748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AEF1AB2-00E5-4D87-8732-31B52EFBDD11}" type="slidenum">
              <a:rPr lang="fr-FR" altLang="fr-FR" sz="1200"/>
              <a:pPr/>
              <a:t>30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364041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ogo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06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2878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1112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652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en-GB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7544" y="6165304"/>
            <a:ext cx="3775980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www.interregeurope.eu</a:t>
            </a:r>
            <a:endParaRPr lang="en-GB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13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  <p:sp>
        <p:nvSpPr>
          <p:cNvPr id="14" name="Sous-titre 2"/>
          <p:cNvSpPr txBox="1">
            <a:spLocks/>
          </p:cNvSpPr>
          <p:nvPr userDrawn="1"/>
        </p:nvSpPr>
        <p:spPr>
          <a:xfrm>
            <a:off x="5724128" y="6165304"/>
            <a:ext cx="280831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600" dirty="0" err="1" smtClean="0"/>
              <a:t>Interregeurope</a:t>
            </a:r>
            <a:endParaRPr lang="en-GB" sz="1600" dirty="0"/>
          </a:p>
        </p:txBody>
      </p:sp>
      <p:pic>
        <p:nvPicPr>
          <p:cNvPr id="17" name="Image 1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165304"/>
            <a:ext cx="1312080" cy="3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17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203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05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19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6201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up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1" cy="681337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229600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34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340769"/>
            <a:ext cx="9144001" cy="54726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524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+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933578" y="472514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Name, </a:t>
            </a:r>
            <a:r>
              <a:rPr lang="en-GB" dirty="0" smtClean="0"/>
              <a:t>person</a:t>
            </a:r>
            <a:endParaRPr lang="en-GB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933578" y="5157216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Position</a:t>
            </a:r>
            <a:endParaRPr lang="en-GB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933578" y="558926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Institution</a:t>
            </a:r>
            <a:endParaRPr lang="en-GB" dirty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23" name="Imag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24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971600" y="6309320"/>
            <a:ext cx="7415683" cy="38742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Venue</a:t>
            </a:r>
            <a:r>
              <a:rPr lang="en-GB" b="0" dirty="0" smtClean="0">
                <a:solidFill>
                  <a:schemeClr val="bg1">
                    <a:lumMod val="50000"/>
                  </a:schemeClr>
                </a:solidFill>
                <a:sym typeface="Webdings" panose="05030102010509060703" pitchFamily="18" charset="2"/>
              </a:rPr>
              <a:t> </a:t>
            </a:r>
            <a:r>
              <a:rPr lang="fr-FR" dirty="0" smtClean="0"/>
              <a:t>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34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BIG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318"/>
            <a:ext cx="7123048" cy="6602068"/>
          </a:xfrm>
          <a:prstGeom prst="rect">
            <a:avLst/>
          </a:prstGeom>
        </p:spPr>
      </p:pic>
      <p:grpSp>
        <p:nvGrpSpPr>
          <p:cNvPr id="3" name="Groupe 2"/>
          <p:cNvGrpSpPr/>
          <p:nvPr userDrawn="1"/>
        </p:nvGrpSpPr>
        <p:grpSpPr>
          <a:xfrm>
            <a:off x="443381" y="5395744"/>
            <a:ext cx="2178739" cy="841568"/>
            <a:chOff x="443381" y="5395744"/>
            <a:chExt cx="2178739" cy="841568"/>
          </a:xfrm>
        </p:grpSpPr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81" y="5395744"/>
              <a:ext cx="2178739" cy="634212"/>
            </a:xfrm>
            <a:prstGeom prst="rect">
              <a:avLst/>
            </a:prstGeom>
          </p:spPr>
        </p:pic>
        <p:sp>
          <p:nvSpPr>
            <p:cNvPr id="5" name="Zone de texte 3"/>
            <p:cNvSpPr txBox="1"/>
            <p:nvPr userDrawn="1"/>
          </p:nvSpPr>
          <p:spPr>
            <a:xfrm>
              <a:off x="506716" y="6054752"/>
              <a:ext cx="2064998" cy="18256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GB" sz="630" baseline="0" dirty="0">
                  <a:effectLst/>
                  <a:latin typeface="Arial"/>
                  <a:ea typeface="Arial"/>
                  <a:cs typeface="Times New Roman"/>
                </a:rPr>
                <a:t>European </a:t>
              </a:r>
              <a:r>
                <a:rPr lang="en-GB" sz="630" baseline="0" dirty="0" smtClean="0">
                  <a:effectLst/>
                  <a:latin typeface="Arial"/>
                  <a:ea typeface="Arial"/>
                  <a:cs typeface="Times New Roman"/>
                </a:rPr>
                <a:t>Union</a:t>
              </a:r>
              <a:r>
                <a:rPr lang="en-GB" sz="630" baseline="0" dirty="0" smtClean="0">
                  <a:effectLst/>
                  <a:latin typeface="+mn-lt"/>
                  <a:ea typeface="Arial"/>
                  <a:cs typeface="Times New Roman"/>
                </a:rPr>
                <a:t> | European </a:t>
              </a:r>
              <a:r>
                <a:rPr lang="en-GB" sz="630" baseline="0" dirty="0">
                  <a:effectLst/>
                  <a:latin typeface="Arial"/>
                  <a:ea typeface="Arial"/>
                  <a:cs typeface="Times New Roman"/>
                </a:rPr>
                <a:t>Regional Development </a:t>
              </a:r>
              <a:r>
                <a:rPr lang="en-GB" sz="630" baseline="0" dirty="0" smtClean="0">
                  <a:effectLst/>
                  <a:latin typeface="Arial"/>
                  <a:ea typeface="Arial"/>
                  <a:cs typeface="Times New Roman"/>
                </a:rPr>
                <a:t>Fund</a:t>
              </a: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09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943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en-GB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7544" y="6165304"/>
            <a:ext cx="3775980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www.interregeurope.eu</a:t>
            </a:r>
            <a:endParaRPr lang="en-GB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13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  <p:sp>
        <p:nvSpPr>
          <p:cNvPr id="14" name="Sous-titre 2"/>
          <p:cNvSpPr txBox="1">
            <a:spLocks/>
          </p:cNvSpPr>
          <p:nvPr userDrawn="1"/>
        </p:nvSpPr>
        <p:spPr>
          <a:xfrm>
            <a:off x="5724128" y="6165304"/>
            <a:ext cx="280831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600" dirty="0" err="1" smtClean="0"/>
              <a:t>Interregeurope</a:t>
            </a:r>
            <a:endParaRPr lang="en-GB" sz="1600" dirty="0"/>
          </a:p>
        </p:txBody>
      </p:sp>
      <p:pic>
        <p:nvPicPr>
          <p:cNvPr id="17" name="Image 1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165304"/>
            <a:ext cx="1312080" cy="3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4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3" name="Groupe 2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5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79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22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40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27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0350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 smtClean="0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09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87430588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5" name="Imag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27" y="-314057"/>
            <a:ext cx="3496061" cy="3240360"/>
          </a:xfrm>
          <a:prstGeom prst="rect">
            <a:avLst/>
          </a:prstGeom>
        </p:spPr>
      </p:pic>
      <p:sp>
        <p:nvSpPr>
          <p:cNvPr id="6" name="Zone de texte 2"/>
          <p:cNvSpPr txBox="1"/>
          <p:nvPr userDrawn="1"/>
        </p:nvSpPr>
        <p:spPr>
          <a:xfrm>
            <a:off x="5780081" y="1778347"/>
            <a:ext cx="2002951" cy="4712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GB" sz="12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Sharing solutions </a:t>
            </a: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/>
            </a:r>
            <a:b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</a:b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for </a:t>
            </a:r>
            <a:r>
              <a:rPr lang="en-GB" sz="12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better regional policies</a:t>
            </a:r>
            <a:endParaRPr lang="fr-FR" sz="1200" i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/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117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5" r:id="rId2"/>
    <p:sldLayoutId id="2147483694" r:id="rId3"/>
    <p:sldLayoutId id="214748368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34253785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7"/>
            <a:ext cx="715334" cy="66301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88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03" r:id="rId2"/>
    <p:sldLayoutId id="2147483671" r:id="rId3"/>
    <p:sldLayoutId id="2147483670" r:id="rId4"/>
    <p:sldLayoutId id="2147483684" r:id="rId5"/>
    <p:sldLayoutId id="2147483675" r:id="rId6"/>
    <p:sldLayoutId id="2147483676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30221447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38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49294327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7"/>
            <a:ext cx="715334" cy="6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9248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36558550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65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o.cz/cz/podpora-podnikani/oppik/http:/www.mpo.cz/" TargetMode="External"/><Relationship Id="rId2" Type="http://schemas.openxmlformats.org/officeDocument/2006/relationships/hyperlink" Target="http://www.dotaceeu.cz/cs/Fondy-EU/2014-2020/Operacni-programy/OP-INTERREG-EUROP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dotaceeu.cz/irop" TargetMode="External"/><Relationship Id="rId5" Type="http://schemas.openxmlformats.org/officeDocument/2006/relationships/hyperlink" Target="http://www.esfcr.cz/" TargetMode="External"/><Relationship Id="rId4" Type="http://schemas.openxmlformats.org/officeDocument/2006/relationships/hyperlink" Target="http://www.msmt.cz/strukturalni-fondy/op-vvv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europe.eu/help/programme-manual/" TargetMode="External"/><Relationship Id="rId2" Type="http://schemas.openxmlformats.org/officeDocument/2006/relationships/hyperlink" Target="http://www.interregeurope.eu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dotaceeu.cz/cs/Fondy-EU/2014-2020/Operacni-programy/OP-INTERREG-EUROPE" TargetMode="External"/><Relationship Id="rId4" Type="http://schemas.openxmlformats.org/officeDocument/2006/relationships/hyperlink" Target="http://www.interregeurope.eu/account/dashboard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interregeurope.eu/projects/apply-for-funding/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mailto:pavel.lukes@mmr.cz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683568" y="5373216"/>
            <a:ext cx="7272337" cy="360040"/>
          </a:xfrm>
        </p:spPr>
        <p:txBody>
          <a:bodyPr/>
          <a:lstStyle/>
          <a:p>
            <a:r>
              <a:rPr lang="cs-CZ" dirty="0" smtClean="0"/>
              <a:t>Pavel Lukeš</a:t>
            </a:r>
          </a:p>
          <a:p>
            <a:r>
              <a:rPr lang="cs-CZ" b="0" dirty="0" smtClean="0"/>
              <a:t>Ministerstvo pro místní rozvoj</a:t>
            </a:r>
            <a:endParaRPr lang="en-GB" b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996952"/>
            <a:ext cx="7772400" cy="794519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Představení programu </a:t>
            </a:r>
            <a:r>
              <a:rPr lang="cs-CZ" b="1" dirty="0" err="1" smtClean="0"/>
              <a:t>Interreg</a:t>
            </a:r>
            <a:r>
              <a:rPr lang="cs-CZ" b="1" dirty="0" smtClean="0"/>
              <a:t> Europe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>
                <a:sym typeface="Webdings" panose="05030102010509060703" pitchFamily="18" charset="2"/>
              </a:rPr>
              <a:t>6. března</a:t>
            </a:r>
            <a:r>
              <a:rPr lang="en-GB" dirty="0" smtClean="0">
                <a:sym typeface="Webdings" panose="05030102010509060703" pitchFamily="18" charset="2"/>
              </a:rPr>
              <a:t></a:t>
            </a:r>
            <a:r>
              <a:rPr lang="cs-CZ" dirty="0" smtClean="0">
                <a:sym typeface="Webdings" panose="05030102010509060703" pitchFamily="18" charset="2"/>
              </a:rPr>
              <a:t>Národní informační den - Praha</a:t>
            </a:r>
            <a:endParaRPr lang="fr-FR" dirty="0"/>
          </a:p>
        </p:txBody>
      </p:sp>
      <p:pic>
        <p:nvPicPr>
          <p:cNvPr id="6" name="Obrázek 5" descr="mmr_cr_rgb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373216"/>
            <a:ext cx="20161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954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7776408" cy="562074"/>
          </a:xfrm>
        </p:spPr>
        <p:txBody>
          <a:bodyPr/>
          <a:lstStyle/>
          <a:p>
            <a:r>
              <a:rPr lang="cs-CZ" sz="3600" dirty="0" smtClean="0"/>
              <a:t>Přehled</a:t>
            </a:r>
            <a:r>
              <a:rPr lang="cs-CZ" dirty="0" smtClean="0"/>
              <a:t> </a:t>
            </a:r>
            <a:r>
              <a:rPr lang="cs-CZ" dirty="0" err="1" smtClean="0"/>
              <a:t>Interreg</a:t>
            </a:r>
            <a:r>
              <a:rPr lang="cs-CZ" dirty="0" smtClean="0"/>
              <a:t> Europe</a:t>
            </a:r>
            <a:endParaRPr lang="cs-CZ" dirty="0"/>
          </a:p>
        </p:txBody>
      </p:sp>
      <p:sp>
        <p:nvSpPr>
          <p:cNvPr id="4" name="Rectangle 8"/>
          <p:cNvSpPr/>
          <p:nvPr/>
        </p:nvSpPr>
        <p:spPr>
          <a:xfrm>
            <a:off x="251520" y="1768252"/>
            <a:ext cx="4176464" cy="2250504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balanced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500" b="1" u="sng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Výzkum, technologický rozvoj a inovace</a:t>
            </a:r>
          </a:p>
          <a:p>
            <a:pPr>
              <a:lnSpc>
                <a:spcPct val="150000"/>
              </a:lnSpc>
              <a:defRPr/>
            </a:pPr>
            <a:endParaRPr lang="cs-CZ" sz="12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cs-CZ" sz="1200" dirty="0" smtClean="0">
                <a:solidFill>
                  <a:schemeClr val="tx1"/>
                </a:solidFill>
              </a:rPr>
              <a:t>1.1. Posílení </a:t>
            </a:r>
            <a:r>
              <a:rPr lang="cs-CZ" sz="1200" dirty="0">
                <a:solidFill>
                  <a:schemeClr val="tx1"/>
                </a:solidFill>
              </a:rPr>
              <a:t>výzkumné a inovační infrastruktury a </a:t>
            </a:r>
            <a:r>
              <a:rPr lang="cs-CZ" sz="1200" dirty="0" smtClean="0">
                <a:solidFill>
                  <a:schemeClr val="tx1"/>
                </a:solidFill>
              </a:rPr>
              <a:t>kapacity</a:t>
            </a:r>
          </a:p>
          <a:p>
            <a:pPr>
              <a:lnSpc>
                <a:spcPct val="150000"/>
              </a:lnSpc>
              <a:defRPr/>
            </a:pPr>
            <a:endParaRPr lang="cs-CZ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cs-CZ" sz="1200" dirty="0" smtClean="0">
                <a:solidFill>
                  <a:schemeClr val="tx1"/>
                </a:solidFill>
              </a:rPr>
              <a:t>1.2. Podpora </a:t>
            </a:r>
            <a:r>
              <a:rPr lang="cs-CZ" sz="1200" dirty="0">
                <a:solidFill>
                  <a:schemeClr val="tx1"/>
                </a:solidFill>
              </a:rPr>
              <a:t>inovativních řetězců „inteligentní specializace“ a inovačních příležitostí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5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4644008" y="1772816"/>
            <a:ext cx="4248472" cy="22413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500" b="1" u="sng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Konkurenceschopnost MSP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sz="1200" dirty="0" smtClean="0">
              <a:solidFill>
                <a:schemeClr val="tx1"/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200" dirty="0" smtClean="0">
                <a:solidFill>
                  <a:schemeClr val="tx1"/>
                </a:solidFill>
              </a:rPr>
              <a:t>2.1. Podpora </a:t>
            </a:r>
            <a:r>
              <a:rPr lang="cs-CZ" sz="1200" dirty="0">
                <a:solidFill>
                  <a:schemeClr val="tx1"/>
                </a:solidFill>
              </a:rPr>
              <a:t>MSP v růstu, rozvoji a aktivitě na poli inovací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5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51520" y="4221088"/>
            <a:ext cx="4176464" cy="20882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500" b="1" u="sng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Nízkouhlíkové hospodářství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sz="15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 smtClean="0">
                <a:solidFill>
                  <a:schemeClr val="tx1"/>
                </a:solidFill>
              </a:rPr>
              <a:t>3.1. Posun </a:t>
            </a:r>
            <a:r>
              <a:rPr lang="cs-CZ" sz="1200" dirty="0">
                <a:solidFill>
                  <a:schemeClr val="tx1"/>
                </a:solidFill>
              </a:rPr>
              <a:t>k nízkouhlíkovému hospodářství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5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4644008" y="4221088"/>
            <a:ext cx="4248472" cy="2088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500" b="1" u="sng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Životní prostředí a efektivní využívání zdrojů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cs-CZ" sz="15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sz="1200" dirty="0" smtClean="0">
                <a:solidFill>
                  <a:schemeClr val="tx1"/>
                </a:solidFill>
              </a:rPr>
              <a:t>4.1. Zachování</a:t>
            </a:r>
            <a:r>
              <a:rPr lang="cs-CZ" sz="1200" dirty="0">
                <a:solidFill>
                  <a:schemeClr val="tx1"/>
                </a:solidFill>
              </a:rPr>
              <a:t>, ochrana a rozvoj přírodního a kulturního dědictví</a:t>
            </a:r>
          </a:p>
          <a:p>
            <a:pPr>
              <a:lnSpc>
                <a:spcPct val="150000"/>
              </a:lnSpc>
              <a:defRPr/>
            </a:pPr>
            <a:endParaRPr lang="cs-CZ" sz="12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cs-CZ" sz="1200" dirty="0" smtClean="0">
                <a:solidFill>
                  <a:schemeClr val="tx1"/>
                </a:solidFill>
              </a:rPr>
              <a:t>4.2. Efektivní </a:t>
            </a:r>
            <a:r>
              <a:rPr lang="cs-CZ" sz="1200" dirty="0">
                <a:solidFill>
                  <a:schemeClr val="tx1"/>
                </a:solidFill>
              </a:rPr>
              <a:t>využívání zdrojů, ekologický růst a inovace, řízení dopadů na životní prostředí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GB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95936" y="1052736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1F497D"/>
                </a:solidFill>
              </a:rPr>
              <a:t>Priority</a:t>
            </a:r>
            <a:endParaRPr lang="cs-CZ" sz="2400" dirty="0">
              <a:solidFill>
                <a:srgbClr val="1F497D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835696" y="6326119"/>
            <a:ext cx="528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1F497D"/>
                </a:solidFill>
              </a:rPr>
              <a:t>Na každou prioritu alokováno 84,4 mil EUR ERDF</a:t>
            </a:r>
            <a:endParaRPr lang="cs-CZ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8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31867"/>
              </p:ext>
            </p:extLst>
          </p:nvPr>
        </p:nvGraphicFramePr>
        <p:xfrm>
          <a:off x="539552" y="518199"/>
          <a:ext cx="7704137" cy="60791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704137"/>
              </a:tblGrid>
              <a:tr h="966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Prioritní osa 1: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Výzkum, technologický rozvoj a inovace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4" marR="68574" marT="0" marB="0">
                    <a:solidFill>
                      <a:srgbClr val="FDC608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Specifický cíl 1.1: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0" i="1" dirty="0" smtClean="0">
                          <a:solidFill>
                            <a:schemeClr val="tx1"/>
                          </a:solidFill>
                          <a:effectLst/>
                        </a:rPr>
                        <a:t>Zlepšit realizaci politik a programů regionálního rozvoje, zejména programů Investice pro růst a zaměstnanost </a:t>
                      </a:r>
                      <a:br>
                        <a:rPr lang="cs-CZ" sz="1200" b="0" i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200" b="0" i="1" dirty="0" smtClean="0">
                          <a:solidFill>
                            <a:schemeClr val="tx1"/>
                          </a:solidFill>
                          <a:effectLst/>
                        </a:rPr>
                        <a:t>a případně programů Evropské územní spolupráce, </a:t>
                      </a:r>
                      <a:r>
                        <a:rPr lang="cs-CZ" sz="1200" b="1" i="1" dirty="0" smtClean="0">
                          <a:solidFill>
                            <a:schemeClr val="tx1"/>
                          </a:solidFill>
                          <a:effectLst/>
                        </a:rPr>
                        <a:t>v oblasti výzkumné a inovační infrastruktury a kapacit</a:t>
                      </a: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4" marR="68574" marT="0" marB="0">
                    <a:solidFill>
                      <a:srgbClr val="FDC608"/>
                    </a:solidFill>
                  </a:tcPr>
                </a:tc>
              </a:tr>
              <a:tr h="3744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Podporované aktivity (příklady):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Regionální orgány a aktéři podporující podnikání sdílející zkušenosti v oblastech veřejného financování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podporu inovací jako klíčového prvku inovační infrastruktury, což vede k vytvoření akčních plánů na zřízení revolvingového  fondu na technologické inovace v každém regionu buď jako „finančního nástroje“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regionálním programu Růst a zaměstnanost, nebo jako fondu, který bude řízen nezávisle.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zkušeností mezi regionálními orgány o politikách a programech na vytváření výzkumných zařízení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zakládání mezinárodních sítí spolupráce v oblasti výzkumu a vývoje v méně výzkumně intenzivních regionech, a na přípravu vytvoření těchto zařízení a sítí prostřednictvím akčních plánů.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zkušeností mezi agenturami regionálního rozvoje pro plánování opatření ke zlepšování shody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mezi osnovami vysokých škol a potřebami lidského kapitálu podniků v jejich regionálních sektorech inteligentní specializace.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zkušeností mezi regionálními aktéry ke zlepšení politik na podporu inovací, které řeší klíčové sociální výzvy v oblasti zdraví, demografické změny a blahobytu.</a:t>
                      </a:r>
                      <a:endParaRPr lang="cs-CZ" sz="12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4" marR="68574" marT="0" marB="0">
                    <a:solidFill>
                      <a:srgbClr val="FDC608"/>
                    </a:solidFill>
                  </a:tcPr>
                </a:tc>
              </a:tr>
            </a:tbl>
          </a:graphicData>
        </a:graphic>
      </p:graphicFrame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911284" y="8731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036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132641"/>
              </p:ext>
            </p:extLst>
          </p:nvPr>
        </p:nvGraphicFramePr>
        <p:xfrm>
          <a:off x="755576" y="404664"/>
          <a:ext cx="7704137" cy="61206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704137"/>
              </a:tblGrid>
              <a:tr h="962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Prioritní osa 1: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Výzkum, technologický rozvoj a inovace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4" marR="68574" marT="0" marB="0">
                    <a:solidFill>
                      <a:srgbClr val="FDC608"/>
                    </a:solidFill>
                  </a:tcPr>
                </a:tc>
              </a:tr>
              <a:tr h="1676027">
                <a:tc>
                  <a:txBody>
                    <a:bodyPr/>
                    <a:lstStyle/>
                    <a:p>
                      <a:endParaRPr lang="cs-CZ" sz="12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Specifický cíl 1.2:</a:t>
                      </a:r>
                    </a:p>
                    <a:p>
                      <a:endParaRPr lang="cs-CZ" sz="12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Zlepšit realizaci politik a programů regionálního rozvoje, zejména programů Investice pro růst a zaměstnanost </a:t>
                      </a:r>
                      <a:br>
                        <a:rPr lang="cs-CZ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případně programů Evropské územní spolupráce, které v</a:t>
                      </a:r>
                      <a:r>
                        <a:rPr lang="cs-CZ" sz="1200" b="1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regionálních inovačních řetězcích „inteligentní specializace“ a inovačních příležitostí podporují aktéry v zavádění inovací</a:t>
                      </a:r>
                      <a:r>
                        <a:rPr lang="cs-CZ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74" marR="68574" marT="0" marB="0">
                    <a:solidFill>
                      <a:srgbClr val="FDC608"/>
                    </a:solidFill>
                  </a:tcPr>
                </a:tc>
              </a:tr>
              <a:tr h="3482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Podporované aktivity (příklady):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poznatků o používané praxi mezi regionální orgány, vysokými školami a inovačními agenturami,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aby mohly být v každém partnerském regionu rozvíjeny zařízení a metody na podporu přenosu znalostí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posilování příležitostí k otevřeným inovacím mezi podnikatelskou a akademickou sférou v oblasti zelených technologií jak v rámci partnerských regionů, tak i mezi nimi.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poznatků o používané praxi při rozvoji a řízení klastrů zabývajících se biologickými obory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mezi regionálními rozvojovými agenturami, přičemž výsledkem jsou akční plány na zakládání nových regionálních a přeshraničních klastrů prostřednictvím projektů v rámci příslušných regionálních programů Růst a zaměstnanost a přeshraničních programů EÚS.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Spolupráce mezi regionálními orgány a aktéry poskytujícími podporu podnikům z regionů se silnými obory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oblasti IKT / nových médií za účelem výměny poznatků o používané praxi a přípravy opatření na zvýšení podnikatelské spolupráce v rámci regionů i mezi nimi ve prospěch komercializace výsledků výzkumu a vývoje.</a:t>
                      </a:r>
                      <a:endParaRPr lang="cs-CZ" sz="12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4" marR="68574" marT="0" marB="0">
                    <a:solidFill>
                      <a:srgbClr val="FDC608"/>
                    </a:solidFill>
                  </a:tcPr>
                </a:tc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11284" y="8731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941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9940"/>
              </p:ext>
            </p:extLst>
          </p:nvPr>
        </p:nvGraphicFramePr>
        <p:xfrm>
          <a:off x="467544" y="404664"/>
          <a:ext cx="7704137" cy="6048672"/>
        </p:xfrm>
        <a:graphic>
          <a:graphicData uri="http://schemas.openxmlformats.org/drawingml/2006/table">
            <a:tbl>
              <a:tblPr/>
              <a:tblGrid>
                <a:gridCol w="7704137"/>
              </a:tblGrid>
              <a:tr h="9777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charset="0"/>
                          <a:cs typeface="Times New Roman" pitchFamily="18" charset="0"/>
                        </a:rPr>
                        <a:t>Prioritní osa 2:</a:t>
                      </a:r>
                      <a:endParaRPr kumimoji="0" lang="cs-CZ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charset="0"/>
                          <a:cs typeface="Times New Roman" pitchFamily="18" charset="0"/>
                        </a:rPr>
                        <a:t>Konkurenceschopnost malých a středních podniků</a:t>
                      </a:r>
                      <a:endParaRPr kumimoji="0" lang="cs-CZ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B8CF">
                        <a:alpha val="63000"/>
                      </a:srgbClr>
                    </a:solidFill>
                  </a:tcPr>
                </a:tc>
              </a:tr>
              <a:tr h="134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Specifický cíl 2.1: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Zlepšit realizaci politik a programů regionálního rozvoje, zejména programů Investice pro růst a zaměstnanost </a:t>
                      </a:r>
                      <a:br>
                        <a:rPr kumimoji="0" lang="cs-CZ" altLang="cs-CZ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cs-CZ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a případně programů Evropské územní spolupráce, které </a:t>
                      </a:r>
                      <a:r>
                        <a:rPr kumimoji="0" lang="cs-CZ" altLang="cs-CZ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podporují MSP ve všech fázích jejich životního cyklu, aby se rozvíjely, rostly a byly aktivní na poli inovací</a:t>
                      </a:r>
                      <a:r>
                        <a:rPr kumimoji="0" lang="cs-CZ" altLang="cs-CZ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B8CF">
                        <a:alpha val="63000"/>
                      </a:srgbClr>
                    </a:solidFill>
                  </a:tcPr>
                </a:tc>
              </a:tr>
              <a:tr h="37262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Podporované aktivity (příklady):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Spolupráce mezi regionálními orgány a agenturami poskytujícími podporu podnikům za účelem výměny poznatků o uspořádání a správě prostředků na financování počátečního kapitálu na podporu MSP, přípravy takovýchto forem finanční podpory prostřednictvím programů Investice pro růst a zaměstnanost nebo jiných regionálních programů na podporu podnikání.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Výměna zkušeností mezi regionálními orgány a aktéry poskytujícími podporu podnikům v oblasti zvyšování informovanosti a budování podnikatelských kvalit mezi mladými lidmi a příprava akčních plánů na zavedení programů podpory mladým podnikatelům v jejich regionech.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Výměna poznatků o používané praxi v oblasti podpory internacionalizace a exportu u MSP mezi regionálními rozvojovými agenturami, přičemž výsledkem jsou akční plány na vytváření nových a zlepšování stávajících forem podpory internacionalizace MSP v jednotlivých regionech prostřednictvím projektu v rámci regionálního programu Růst a zaměstnanost nebo jiných regionálních programů.</a:t>
                      </a:r>
                      <a:endParaRPr lang="cs-CZ" sz="1200" b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B8CF">
                        <a:alpha val="63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911284" y="8731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82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877326"/>
              </p:ext>
            </p:extLst>
          </p:nvPr>
        </p:nvGraphicFramePr>
        <p:xfrm>
          <a:off x="539552" y="518199"/>
          <a:ext cx="7632898" cy="58631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632898"/>
              </a:tblGrid>
              <a:tr h="1398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Prioritní 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osa 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3: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Nízkouhlíkové hospodářství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4" marR="68574" marT="0" marB="0">
                    <a:solidFill>
                      <a:srgbClr val="159961"/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Specifický cíl 3.1:</a:t>
                      </a:r>
                      <a:endParaRPr lang="cs-CZ" sz="120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Zlepšit realizaci politik a programů regionálního rozvoje, zejména programů Investice pro růst a zaměstnanost a případně programů Evropské územní spolupráce, které se zabývají </a:t>
                      </a:r>
                      <a:r>
                        <a:rPr lang="cs-CZ" sz="12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přechodem na nízkouhlíkové hospodářství.</a:t>
                      </a:r>
                      <a:endParaRPr lang="cs-CZ" sz="1200" b="1" i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4" marR="68574" marT="0" marB="0">
                    <a:solidFill>
                      <a:srgbClr val="159961"/>
                    </a:solidFill>
                  </a:tcPr>
                </a:tc>
              </a:tr>
              <a:tr h="3168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Podporované aktivity (příklady):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zkušeností a poznatků o správné praxi mezi regionálními a lokálními orgány s následným zpracováním akčních plánů na vytvoření regionálních struktur za účelem propagace a usnadnění lokální udržitelné výroby energie a distribučních systémů ve venkovských oblastech.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zkušeností mezi regionálními a městskými orgány o opatřeních v oblasti udržitelné dopravy s následným zpracováním akčních plánů, v nichž budou rozpracována opatření a investice za účelem většího využívání možností nízkouhlíkové dopravy, které budou financovány z programů Růst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zaměstnanost nebo z jiných regionálních programů.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Spolupráce mezi regiony a regionálními energetickými agenturami za účelem podporování a motivování podniků k investicím do opatření směřujících k efektivnímu využívání energie s následným zpracováním regionálních programů podpory snižování energetické náročnosti ve firmách.</a:t>
                      </a:r>
                      <a:endParaRPr lang="cs-CZ" sz="12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4" marR="68574" marT="0" marB="0">
                    <a:solidFill>
                      <a:srgbClr val="159961"/>
                    </a:solidFill>
                  </a:tcPr>
                </a:tc>
              </a:tr>
            </a:tbl>
          </a:graphicData>
        </a:graphic>
      </p:graphicFrame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911284" y="8731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742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593112"/>
              </p:ext>
            </p:extLst>
          </p:nvPr>
        </p:nvGraphicFramePr>
        <p:xfrm>
          <a:off x="467544" y="518199"/>
          <a:ext cx="7704137" cy="56471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704137"/>
              </a:tblGrid>
              <a:tr h="894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Prioritní osa 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4: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Životní prostředí a efektivní využívání zdrojů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4" marR="68574" marT="0" marB="0">
                    <a:solidFill>
                      <a:srgbClr val="98C222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Specifický cíl 4.1: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0" i="1" dirty="0" smtClean="0">
                          <a:solidFill>
                            <a:schemeClr val="tx1"/>
                          </a:solidFill>
                          <a:effectLst/>
                        </a:rPr>
                        <a:t>Zlepšit realizaci politik a programů regionálního rozvoje, zejména programů Investice pro růst a zaměstnanost </a:t>
                      </a:r>
                      <a:br>
                        <a:rPr lang="cs-CZ" sz="1200" b="0" i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200" b="0" i="1" dirty="0" smtClean="0">
                          <a:solidFill>
                            <a:schemeClr val="tx1"/>
                          </a:solidFill>
                          <a:effectLst/>
                        </a:rPr>
                        <a:t>a případně programů Evropské územní spolupráce, v oblasti ochrany a rozvoje přírodního a kulturního dědictví</a:t>
                      </a:r>
                      <a:r>
                        <a:rPr lang="cs-CZ" sz="12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4" marR="68574" marT="0" marB="0">
                    <a:solidFill>
                      <a:srgbClr val="98C222"/>
                    </a:solidFill>
                  </a:tcPr>
                </a:tc>
              </a:tr>
              <a:tr h="360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Podporované aktivity (příklady):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poznatků o používané praxi mezi regionální orgány a agenturami zabývajícími se ochranou přírody v urbanizovaných regionech o ochraně přírody za účelem přípravy a integrace regionální zelené infrastruktury v zónách pod tlakem urbanizace v rámci regionálních programů (Růst a zaměstnanost).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zkušeností a poznatků o metodách hodnocení zranitelnosti regionálních a přeshraničních ekosystémů mezi regionálními orgány a odbornými ústavy, určování zmírňujících opatření a plánování jejich aplikace prostřednictvím regionálních programů Růst a zaměstnanost a EÚS / přeshraničních programů spolupráce.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zkušeností a poznatků o modelech řízení pro regionální přírodní parky a lokality NATURA 2000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mezi regionálními orgány a správami parků za účelem přípravy zavedení nových modelů řízení a využívání regionálních parků.</a:t>
                      </a:r>
                      <a:endParaRPr lang="cs-CZ" sz="12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4" marR="68574" marT="0" marB="0">
                    <a:solidFill>
                      <a:srgbClr val="98C222"/>
                    </a:solidFill>
                  </a:tcPr>
                </a:tc>
              </a:tr>
            </a:tbl>
          </a:graphicData>
        </a:graphic>
      </p:graphicFrame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911284" y="8731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13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526232"/>
              </p:ext>
            </p:extLst>
          </p:nvPr>
        </p:nvGraphicFramePr>
        <p:xfrm>
          <a:off x="611560" y="404664"/>
          <a:ext cx="7704137" cy="60136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704137"/>
              </a:tblGrid>
              <a:tr h="920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Prioritní osa 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4: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Životní prostředí a efektivní využívání zdrojů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4" marR="68574" marT="0" marB="0">
                    <a:solidFill>
                      <a:srgbClr val="98C222"/>
                    </a:solidFill>
                  </a:tcPr>
                </a:tc>
              </a:tr>
              <a:tr h="1455627">
                <a:tc>
                  <a:txBody>
                    <a:bodyPr/>
                    <a:lstStyle/>
                    <a:p>
                      <a:endParaRPr lang="cs-CZ" sz="12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Specifický cíl 4.2:</a:t>
                      </a:r>
                    </a:p>
                    <a:p>
                      <a:r>
                        <a:rPr lang="cs-CZ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Zlepšit realizaci politik a programů regionálního rozvoje, zejména programů Investice pro růst a zaměstnanost </a:t>
                      </a:r>
                      <a:br>
                        <a:rPr lang="cs-CZ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případně programů Evropské územní spolupráce, zaměřených na zvýšení efektivity využívání zdrojů, ekologický růst, ekologické inovace a řízení dopadů na životní prostředí.</a:t>
                      </a:r>
                    </a:p>
                  </a:txBody>
                  <a:tcPr marL="68574" marR="68574" marT="0" marB="0">
                    <a:solidFill>
                      <a:srgbClr val="98C222"/>
                    </a:solidFill>
                  </a:tcPr>
                </a:tc>
              </a:tr>
              <a:tr h="36373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Podporované aktivity (příklady):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zkušeností mezi regionálními aktéry poskytujícími podporu podnikům o podpůrných opatřeních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programech na podporu výrobních MSP za účelem posouzení využití zdrojů a představení pracovních procesů, při nichž jsou zdroje využívány efektivněji, a za účelem přípravy zavedení těchto nástrojů prostřednictvím regionálního programu Růst a zaměstnanost nebo jiného programu.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zkušeností mezi regionálními orgány a agenturami zabývajícími se odpadovým hospodářstvím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politikách a opatřeních na snížení množství odpadu a zvýšení četnosti recyklace v malých podnicích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domácnostech za účelem plánování implementace těchto opatření v rámci regionálních programů odpadového hospodářství.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poznatků o praktikách mezi regionálními a lokálními orgány o metodách monitorování, řízení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zlepšování kvality ovzduší v městských a urbanizovaných oblastech s následným zpracováním akčních plánů pro vytvoření programů monitorování kvality ovzduší a zmírňujících opatření prostřednictvím projektů v rámci jejich regionálních programů Růst a zaměstnanost.</a:t>
                      </a:r>
                      <a:endParaRPr lang="cs-CZ" sz="12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4" marR="68574" marT="0" marB="0">
                    <a:solidFill>
                      <a:srgbClr val="98C222"/>
                    </a:solidFill>
                  </a:tcPr>
                </a:tc>
              </a:tr>
            </a:tbl>
          </a:graphicData>
        </a:graphic>
      </p:graphicFrame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911284" y="8731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145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Podporované aktivity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-28575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10000"/>
              <a:defRPr/>
            </a:pPr>
            <a:r>
              <a:rPr lang="cs-CZ" dirty="0" smtClean="0"/>
              <a:t>Projekty</a:t>
            </a:r>
            <a:endParaRPr lang="en-GB" dirty="0"/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10000"/>
              <a:buNone/>
              <a:defRPr/>
            </a:pPr>
            <a:endParaRPr lang="en-GB" dirty="0"/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defRPr/>
            </a:pPr>
            <a:r>
              <a:rPr lang="cs-CZ" dirty="0" smtClean="0"/>
              <a:t>Omezený počet regionů (partnerů)</a:t>
            </a:r>
            <a:endParaRPr lang="en-GB" dirty="0"/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defRPr/>
            </a:pPr>
            <a:r>
              <a:rPr lang="en-GB" dirty="0"/>
              <a:t>2 </a:t>
            </a:r>
            <a:r>
              <a:rPr lang="cs-CZ" dirty="0" smtClean="0"/>
              <a:t>fáze</a:t>
            </a:r>
            <a:endParaRPr lang="en-GB" dirty="0"/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defRPr/>
            </a:pPr>
            <a:r>
              <a:rPr lang="en-GB" dirty="0"/>
              <a:t>Stakeholder groups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defRPr/>
            </a:pPr>
            <a:r>
              <a:rPr lang="cs-CZ" dirty="0" smtClean="0"/>
              <a:t>Akční plán</a:t>
            </a:r>
            <a:endParaRPr lang="en-GB" dirty="0"/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10000"/>
              <a:buNone/>
              <a:defRPr/>
            </a:pPr>
            <a:r>
              <a:rPr lang="en-GB" dirty="0"/>
              <a:t>		</a:t>
            </a:r>
            <a:endParaRPr lang="en-GB" b="1" dirty="0">
              <a:solidFill>
                <a:schemeClr val="tx2"/>
              </a:solidFill>
            </a:endParaRPr>
          </a:p>
          <a:p>
            <a:pPr indent="-28575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10000"/>
              <a:defRPr/>
            </a:pPr>
            <a:r>
              <a:rPr lang="en-GB" dirty="0"/>
              <a:t>Policy learning </a:t>
            </a:r>
            <a:r>
              <a:rPr lang="en-GB" dirty="0" smtClean="0"/>
              <a:t>platforms</a:t>
            </a:r>
            <a:r>
              <a:rPr lang="cs-CZ" dirty="0" smtClean="0"/>
              <a:t> - Platformy</a:t>
            </a:r>
            <a:endParaRPr lang="en-GB" dirty="0"/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10000"/>
              <a:buNone/>
              <a:defRPr/>
            </a:pPr>
            <a:endParaRPr lang="en-GB" b="1" dirty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defRPr/>
            </a:pPr>
            <a:r>
              <a:rPr lang="cs-CZ" dirty="0" smtClean="0"/>
              <a:t>Otevřené všem</a:t>
            </a:r>
            <a:endParaRPr lang="en-GB" dirty="0"/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defRPr/>
            </a:pPr>
            <a:r>
              <a:rPr lang="cs-CZ" dirty="0" smtClean="0"/>
              <a:t>Úzce spojené s projekty </a:t>
            </a:r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741" y="1724217"/>
            <a:ext cx="1712594" cy="124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419" y="4869160"/>
            <a:ext cx="2023238" cy="116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47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0430" y="4096454"/>
            <a:ext cx="8569325" cy="183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3100"/>
              </a:lnSpc>
              <a:spcBef>
                <a:spcPts val="1800"/>
              </a:spcBef>
              <a:spcAft>
                <a:spcPts val="600"/>
              </a:spcAft>
              <a:defRPr/>
            </a:pPr>
            <a:r>
              <a:rPr lang="cs-CZ" sz="2400" b="1" kern="50" dirty="0" smtClean="0">
                <a:solidFill>
                  <a:srgbClr val="00316E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Cíl</a:t>
            </a:r>
            <a:endParaRPr lang="en-GB" sz="2400" b="1" kern="50" dirty="0" smtClean="0">
              <a:solidFill>
                <a:srgbClr val="00316E"/>
              </a:solidFill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algn="just">
              <a:lnSpc>
                <a:spcPts val="31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200" kern="50" dirty="0" smtClean="0">
                <a:latin typeface="+mn-lt"/>
                <a:ea typeface="SimSun"/>
                <a:cs typeface="Mangal"/>
              </a:rPr>
              <a:t>….</a:t>
            </a:r>
            <a:r>
              <a:rPr lang="cs-CZ" sz="2200" kern="50" dirty="0" smtClean="0">
                <a:latin typeface="+mn-lt"/>
                <a:ea typeface="SimSun"/>
                <a:cs typeface="Mangal"/>
              </a:rPr>
              <a:t>s cílem zlepšit efektivitu implementace politik dotčených regionů (</a:t>
            </a:r>
            <a:r>
              <a:rPr lang="cs-CZ" sz="2200" b="1" kern="50" dirty="0" smtClean="0">
                <a:latin typeface="+mn-lt"/>
                <a:ea typeface="SimSun"/>
                <a:cs typeface="Mangal"/>
              </a:rPr>
              <a:t>zvláště implementaci programů Investice pro růst a zaměstnanost</a:t>
            </a:r>
            <a:r>
              <a:rPr lang="cs-CZ" sz="2200" kern="50" dirty="0" smtClean="0">
                <a:latin typeface="+mn-lt"/>
                <a:ea typeface="SimSun"/>
                <a:cs typeface="Mangal"/>
              </a:rPr>
              <a:t>)</a:t>
            </a:r>
            <a:endParaRPr lang="en-GB" sz="2200" kern="50" dirty="0" smtClean="0">
              <a:latin typeface="+mn-lt"/>
              <a:ea typeface="SimSun"/>
              <a:cs typeface="Mangal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77110" y="2600488"/>
            <a:ext cx="8569325" cy="128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31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200" kern="50" dirty="0" smtClean="0">
                <a:latin typeface="+mn-lt"/>
                <a:ea typeface="SimSun"/>
                <a:cs typeface="Mangal"/>
              </a:rPr>
              <a:t>Partneři z různých států spolupracují na sdílení zkušeností v oblastech politik regionálního rozvoje (v rámci tematických oblastí programu)…</a:t>
            </a:r>
            <a:endParaRPr lang="en-GB" sz="2200" kern="50" dirty="0" smtClean="0">
              <a:latin typeface="+mn-lt"/>
              <a:ea typeface="SimSun"/>
              <a:cs typeface="Mangal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025368" y="299785"/>
            <a:ext cx="7272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4000" dirty="0" smtClean="0">
                <a:solidFill>
                  <a:schemeClr val="tx2"/>
                </a:solidFill>
                <a:latin typeface="+mj-lt"/>
              </a:rPr>
              <a:t>Projekty</a:t>
            </a:r>
            <a:r>
              <a:rPr lang="en-GB" b="1" dirty="0" smtClean="0">
                <a:latin typeface="+mj-lt"/>
              </a:rPr>
              <a:t> </a:t>
            </a:r>
            <a:endParaRPr lang="en-GB" b="1" dirty="0">
              <a:latin typeface="+mj-lt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25368" y="1927824"/>
            <a:ext cx="7272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b="1" dirty="0" smtClean="0">
                <a:solidFill>
                  <a:schemeClr val="tx2"/>
                </a:solidFill>
                <a:latin typeface="+mj-lt"/>
              </a:rPr>
              <a:t>Definice</a:t>
            </a:r>
            <a:endParaRPr lang="en-GB" sz="2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06130" cy="8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249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45215" y="239434"/>
            <a:ext cx="84978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4000" dirty="0" smtClean="0">
                <a:solidFill>
                  <a:schemeClr val="tx2"/>
                </a:solidFill>
                <a:latin typeface="+mj-lt"/>
              </a:rPr>
              <a:t>Projekty - 2 fáze</a:t>
            </a:r>
            <a:endParaRPr lang="en-GB" sz="4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740692" y="1700808"/>
            <a:ext cx="606277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kern="50" dirty="0" smtClean="0">
                <a:latin typeface="+mn-lt"/>
                <a:ea typeface="SimSun"/>
                <a:cs typeface="Mangal"/>
              </a:rPr>
              <a:t>Výměna zkušeností vedoucí k vypracování 1 </a:t>
            </a:r>
            <a:r>
              <a:rPr lang="cs-CZ" sz="2000" b="1" kern="50" dirty="0" smtClean="0">
                <a:latin typeface="+mn-lt"/>
                <a:ea typeface="SimSun"/>
                <a:cs typeface="Mangal"/>
              </a:rPr>
              <a:t>akčního plánu </a:t>
            </a:r>
            <a:r>
              <a:rPr lang="cs-CZ" sz="2000" kern="50" dirty="0" smtClean="0">
                <a:latin typeface="+mn-lt"/>
                <a:ea typeface="SimSun"/>
                <a:cs typeface="Mangal"/>
              </a:rPr>
              <a:t>pro každý řešený </a:t>
            </a:r>
            <a:r>
              <a:rPr lang="cs-CZ" sz="2000" b="1" kern="50" dirty="0" smtClean="0">
                <a:latin typeface="+mn-lt"/>
                <a:ea typeface="SimSun"/>
                <a:cs typeface="Mangal"/>
              </a:rPr>
              <a:t>politický nástroj </a:t>
            </a:r>
            <a:r>
              <a:rPr lang="cs-CZ" sz="2000" kern="50" dirty="0" smtClean="0">
                <a:latin typeface="+mn-lt"/>
                <a:ea typeface="SimSun"/>
                <a:cs typeface="Mangal"/>
              </a:rPr>
              <a:t>(program, politiky regionálního rozvoje…</a:t>
            </a:r>
            <a:r>
              <a:rPr lang="cs-CZ" sz="2000" kern="50" dirty="0" err="1" smtClean="0">
                <a:latin typeface="+mn-lt"/>
                <a:ea typeface="SimSun"/>
                <a:cs typeface="Mangal"/>
              </a:rPr>
              <a:t>etc</a:t>
            </a:r>
            <a:r>
              <a:rPr lang="cs-CZ" sz="2000" kern="50" dirty="0" smtClean="0">
                <a:latin typeface="+mn-lt"/>
                <a:ea typeface="SimSun"/>
                <a:cs typeface="Mangal"/>
              </a:rPr>
              <a:t>.)</a:t>
            </a:r>
            <a:endParaRPr lang="en-GB" sz="2000" kern="50" dirty="0">
              <a:latin typeface="+mn-lt"/>
              <a:ea typeface="SimSun"/>
              <a:cs typeface="Mangal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en-GB" sz="2000" kern="50" dirty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000" u="sng" kern="50" dirty="0" smtClean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u="sng" kern="50" dirty="0" smtClean="0">
                <a:latin typeface="+mn-lt"/>
                <a:ea typeface="SimSun"/>
                <a:cs typeface="Mangal"/>
              </a:rPr>
              <a:t>Monitorování</a:t>
            </a:r>
            <a:r>
              <a:rPr lang="cs-CZ" sz="2000" kern="50" dirty="0" smtClean="0">
                <a:latin typeface="+mn-lt"/>
                <a:ea typeface="SimSun"/>
                <a:cs typeface="Mangal"/>
              </a:rPr>
              <a:t> implementace akčního plánu + možná realizace pilotních aktivit</a:t>
            </a:r>
            <a:endParaRPr lang="en-GB" sz="2000" kern="50" dirty="0">
              <a:latin typeface="+mn-lt"/>
              <a:ea typeface="SimSun"/>
              <a:cs typeface="Mangal"/>
            </a:endParaRP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521830" y="1837557"/>
            <a:ext cx="2016224" cy="3024335"/>
            <a:chOff x="467346" y="3470695"/>
            <a:chExt cx="1440358" cy="1808430"/>
          </a:xfrm>
        </p:grpSpPr>
        <p:sp>
          <p:nvSpPr>
            <p:cNvPr id="9" name="Down Arrow Callout 8"/>
            <p:cNvSpPr/>
            <p:nvPr/>
          </p:nvSpPr>
          <p:spPr bwMode="auto">
            <a:xfrm>
              <a:off x="467346" y="3470695"/>
              <a:ext cx="1440358" cy="1068690"/>
            </a:xfrm>
            <a:prstGeom prst="downArrowCallout">
              <a:avLst/>
            </a:prstGeom>
            <a:solidFill>
              <a:schemeClr val="accent4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2673" y="3569729"/>
              <a:ext cx="1404627" cy="386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cs-CZ" sz="1800" b="1" dirty="0" smtClean="0">
                  <a:latin typeface="+mn-lt"/>
                </a:rPr>
                <a:t>Fáze</a:t>
              </a:r>
              <a:r>
                <a:rPr lang="en-GB" sz="1800" b="1" dirty="0" smtClean="0">
                  <a:latin typeface="+mn-lt"/>
                </a:rPr>
                <a:t> 1</a:t>
              </a:r>
            </a:p>
            <a:p>
              <a:pPr algn="ctr">
                <a:defRPr/>
              </a:pPr>
              <a:r>
                <a:rPr lang="en-GB" sz="1800" b="1" dirty="0" smtClean="0">
                  <a:latin typeface="+mn-lt"/>
                </a:rPr>
                <a:t>(1 </a:t>
              </a:r>
              <a:r>
                <a:rPr lang="cs-CZ" sz="1800" b="1" dirty="0" smtClean="0">
                  <a:latin typeface="+mn-lt"/>
                </a:rPr>
                <a:t>až</a:t>
              </a:r>
              <a:r>
                <a:rPr lang="en-GB" sz="1800" b="1" dirty="0" smtClean="0">
                  <a:latin typeface="+mn-lt"/>
                </a:rPr>
                <a:t> 3 </a:t>
              </a:r>
              <a:r>
                <a:rPr lang="cs-CZ" sz="1800" b="1" dirty="0" smtClean="0">
                  <a:latin typeface="+mn-lt"/>
                </a:rPr>
                <a:t>roky</a:t>
              </a:r>
              <a:r>
                <a:rPr lang="en-GB" sz="1800" b="1" dirty="0" smtClean="0">
                  <a:latin typeface="+mn-lt"/>
                </a:rPr>
                <a:t>)</a:t>
              </a:r>
              <a:endParaRPr lang="en-GB" sz="1800" b="1" dirty="0">
                <a:latin typeface="+mn-lt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67346" y="4581509"/>
              <a:ext cx="1368895" cy="697616"/>
            </a:xfrm>
            <a:prstGeom prst="rect">
              <a:avLst/>
            </a:prstGeom>
            <a:solidFill>
              <a:schemeClr val="accent4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3077" y="4679143"/>
              <a:ext cx="1368895" cy="3864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cs-CZ" sz="1800" b="1" dirty="0" smtClean="0">
                  <a:latin typeface="+mn-lt"/>
                </a:rPr>
                <a:t>Fáze</a:t>
              </a:r>
              <a:r>
                <a:rPr lang="en-GB" sz="1800" b="1" dirty="0" smtClean="0">
                  <a:latin typeface="+mn-lt"/>
                </a:rPr>
                <a:t> </a:t>
              </a:r>
              <a:r>
                <a:rPr lang="cs-CZ" sz="1800" b="1" dirty="0">
                  <a:latin typeface="+mn-lt"/>
                </a:rPr>
                <a:t>2</a:t>
              </a:r>
              <a:endParaRPr lang="en-GB" sz="1800" b="1" dirty="0" smtClean="0">
                <a:latin typeface="+mn-lt"/>
              </a:endParaRPr>
            </a:p>
            <a:p>
              <a:pPr algn="ctr">
                <a:defRPr/>
              </a:pPr>
              <a:r>
                <a:rPr lang="en-GB" sz="1800" b="1" dirty="0" smtClean="0">
                  <a:latin typeface="+mn-lt"/>
                </a:rPr>
                <a:t>(2 </a:t>
              </a:r>
              <a:r>
                <a:rPr lang="cs-CZ" sz="1800" b="1" dirty="0" smtClean="0">
                  <a:latin typeface="+mn-lt"/>
                </a:rPr>
                <a:t>roky</a:t>
              </a:r>
              <a:r>
                <a:rPr lang="en-GB" sz="1800" b="1" dirty="0" smtClean="0">
                  <a:latin typeface="+mn-lt"/>
                </a:rPr>
                <a:t>)</a:t>
              </a:r>
              <a:endParaRPr lang="en-GB" sz="1800" b="1" dirty="0">
                <a:latin typeface="+mn-lt"/>
              </a:endParaRPr>
            </a:p>
          </p:txBody>
        </p:sp>
      </p:grp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06130" cy="8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aoblený obdélník 14"/>
          <p:cNvSpPr/>
          <p:nvPr/>
        </p:nvSpPr>
        <p:spPr>
          <a:xfrm>
            <a:off x="5029200" y="5006950"/>
            <a:ext cx="2808288" cy="1368425"/>
          </a:xfrm>
          <a:prstGeom prst="roundRect">
            <a:avLst/>
          </a:prstGeom>
          <a:solidFill>
            <a:srgbClr val="006A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Akční plán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popis opatření, která budou zapracována, jejich časový harmonogram, dílčí kroky, odpovědní aktéři, náklady (pokud nějaké budou) </a:t>
            </a:r>
            <a:r>
              <a:rPr lang="cs-CZ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zdroje financování pro následné využití získaných poznatků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89569" y="5438955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Alespoň polovina </a:t>
            </a:r>
            <a:r>
              <a:rPr lang="cs-CZ" dirty="0" smtClean="0"/>
              <a:t>z řešených z řešených politických nástrojů musí být programy Strukturálních fondů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496" y="4894162"/>
            <a:ext cx="67678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800" dirty="0" smtClean="0">
                <a:solidFill>
                  <a:srgbClr val="C00000"/>
                </a:solidFill>
              </a:rPr>
              <a:t>!</a:t>
            </a:r>
            <a:endParaRPr lang="cs-CZ" sz="13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817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79512" y="4005064"/>
            <a:ext cx="8568952" cy="1362075"/>
          </a:xfrm>
        </p:spPr>
        <p:txBody>
          <a:bodyPr/>
          <a:lstStyle/>
          <a:p>
            <a:pPr algn="ctr"/>
            <a:r>
              <a:rPr lang="cs-CZ" dirty="0" smtClean="0"/>
              <a:t>Základní Charakteristika programu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79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47965" y="239434"/>
            <a:ext cx="77041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cs-CZ" sz="4000" dirty="0" smtClean="0">
                <a:solidFill>
                  <a:schemeClr val="tx2"/>
                </a:solidFill>
                <a:latin typeface="+mj-lt"/>
              </a:rPr>
              <a:t>Cílová skupina</a:t>
            </a:r>
            <a:endParaRPr lang="en-GB" sz="4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187666" y="1196752"/>
            <a:ext cx="6624736" cy="383130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2"/>
              </a:buBlip>
              <a:defRPr sz="2000">
                <a:solidFill>
                  <a:schemeClr val="hlink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ebdings" pitchFamily="18" charset="2"/>
              <a:buChar char="n"/>
              <a:defRPr>
                <a:solidFill>
                  <a:schemeClr val="hlink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i="1">
                <a:solidFill>
                  <a:schemeClr val="hlink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hlink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9pPr>
          </a:lstStyle>
          <a:p>
            <a:pPr lvl="1" eaLnBrk="1" hangingPunct="1">
              <a:lnSpc>
                <a:spcPts val="3000"/>
              </a:lnSpc>
              <a:spcBef>
                <a:spcPct val="4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en-US" sz="2400" b="1" kern="0" dirty="0">
                <a:solidFill>
                  <a:schemeClr val="tx2"/>
                </a:solidFill>
              </a:rPr>
              <a:t>Ř</a:t>
            </a:r>
            <a:r>
              <a:rPr lang="cs-CZ" altLang="en-US" sz="2400" b="1" kern="0" dirty="0" smtClean="0">
                <a:solidFill>
                  <a:schemeClr val="tx2"/>
                </a:solidFill>
              </a:rPr>
              <a:t>ídící orgány programů Strukturálních fondů </a:t>
            </a:r>
            <a:r>
              <a:rPr lang="cs-CZ" altLang="en-US" sz="2400" kern="0" dirty="0" smtClean="0">
                <a:solidFill>
                  <a:schemeClr val="tx2"/>
                </a:solidFill>
              </a:rPr>
              <a:t>(hl. cílová skupina)</a:t>
            </a:r>
            <a:endParaRPr lang="cs-CZ" altLang="en-US" sz="2400" b="1" kern="0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ts val="3000"/>
              </a:lnSpc>
              <a:spcBef>
                <a:spcPct val="4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en-US" sz="2400" b="1" kern="0" dirty="0" smtClean="0">
                <a:solidFill>
                  <a:schemeClr val="tx2"/>
                </a:solidFill>
              </a:rPr>
              <a:t>Veřejné orgány</a:t>
            </a:r>
            <a:r>
              <a:rPr lang="en-GB" altLang="en-US" sz="2400" kern="0" dirty="0" smtClean="0">
                <a:solidFill>
                  <a:schemeClr val="tx2"/>
                </a:solidFill>
              </a:rPr>
              <a:t/>
            </a:r>
            <a:br>
              <a:rPr lang="en-GB" altLang="en-US" sz="2400" kern="0" dirty="0" smtClean="0">
                <a:solidFill>
                  <a:schemeClr val="tx2"/>
                </a:solidFill>
              </a:rPr>
            </a:br>
            <a:r>
              <a:rPr lang="en-GB" altLang="en-US" sz="2400" kern="0" dirty="0" smtClean="0">
                <a:solidFill>
                  <a:schemeClr val="tx2"/>
                </a:solidFill>
              </a:rPr>
              <a:t>(</a:t>
            </a:r>
            <a:r>
              <a:rPr lang="cs-CZ" altLang="en-US" sz="2400" kern="0" dirty="0" smtClean="0">
                <a:solidFill>
                  <a:schemeClr val="tx2"/>
                </a:solidFill>
              </a:rPr>
              <a:t>místní</a:t>
            </a:r>
            <a:r>
              <a:rPr lang="en-GB" altLang="en-US" sz="2400" kern="0" dirty="0" smtClean="0">
                <a:solidFill>
                  <a:schemeClr val="tx2"/>
                </a:solidFill>
              </a:rPr>
              <a:t>,</a:t>
            </a:r>
            <a:r>
              <a:rPr lang="cs-CZ" altLang="en-US" sz="2400" kern="0" dirty="0" smtClean="0">
                <a:solidFill>
                  <a:schemeClr val="tx2"/>
                </a:solidFill>
              </a:rPr>
              <a:t> krajské, národní orgány)</a:t>
            </a:r>
            <a:endParaRPr lang="en-GB" altLang="en-US" sz="1600" kern="0" dirty="0" smtClean="0">
              <a:solidFill>
                <a:schemeClr val="tx2"/>
              </a:solidFill>
            </a:endParaRPr>
          </a:p>
          <a:p>
            <a:pPr lvl="1" eaLnBrk="1" hangingPunct="1">
              <a:spcBef>
                <a:spcPct val="4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en-US" sz="2400" b="1" kern="0" dirty="0" smtClean="0">
                <a:solidFill>
                  <a:schemeClr val="tx2"/>
                </a:solidFill>
              </a:rPr>
              <a:t>Veřejnoprávní subjekty</a:t>
            </a:r>
            <a:r>
              <a:rPr lang="en-GB" altLang="en-US" sz="2400" b="1" kern="0" dirty="0" smtClean="0">
                <a:solidFill>
                  <a:schemeClr val="tx2"/>
                </a:solidFill>
              </a:rPr>
              <a:t/>
            </a:r>
            <a:br>
              <a:rPr lang="en-GB" altLang="en-US" sz="2400" b="1" kern="0" dirty="0" smtClean="0">
                <a:solidFill>
                  <a:schemeClr val="tx2"/>
                </a:solidFill>
              </a:rPr>
            </a:br>
            <a:r>
              <a:rPr lang="en-GB" altLang="en-US" sz="2400" kern="0" dirty="0" smtClean="0">
                <a:solidFill>
                  <a:schemeClr val="tx2"/>
                </a:solidFill>
              </a:rPr>
              <a:t>(</a:t>
            </a:r>
            <a:r>
              <a:rPr lang="cs-CZ" altLang="en-US" sz="2400" kern="0" dirty="0" smtClean="0">
                <a:solidFill>
                  <a:schemeClr val="tx2"/>
                </a:solidFill>
              </a:rPr>
              <a:t>podle Směrnice</a:t>
            </a:r>
            <a:r>
              <a:rPr lang="en-GB" altLang="en-US" sz="2400" kern="0" dirty="0" smtClean="0">
                <a:solidFill>
                  <a:schemeClr val="tx2"/>
                </a:solidFill>
              </a:rPr>
              <a:t> 20</a:t>
            </a:r>
            <a:r>
              <a:rPr lang="cs-CZ" altLang="en-US" sz="2400" kern="0" dirty="0" smtClean="0">
                <a:solidFill>
                  <a:schemeClr val="tx2"/>
                </a:solidFill>
              </a:rPr>
              <a:t>1</a:t>
            </a:r>
            <a:r>
              <a:rPr lang="en-GB" altLang="en-US" sz="2400" kern="0" dirty="0" smtClean="0">
                <a:solidFill>
                  <a:schemeClr val="tx2"/>
                </a:solidFill>
              </a:rPr>
              <a:t>4/</a:t>
            </a:r>
            <a:r>
              <a:rPr lang="cs-CZ" altLang="en-US" sz="2400" kern="0" dirty="0" smtClean="0">
                <a:solidFill>
                  <a:schemeClr val="tx2"/>
                </a:solidFill>
              </a:rPr>
              <a:t>24</a:t>
            </a:r>
            <a:r>
              <a:rPr lang="en-GB" altLang="en-US" sz="2400" kern="0" dirty="0" smtClean="0">
                <a:solidFill>
                  <a:schemeClr val="tx2"/>
                </a:solidFill>
              </a:rPr>
              <a:t>/E</a:t>
            </a:r>
            <a:r>
              <a:rPr lang="cs-CZ" altLang="en-US" sz="2400" kern="0" dirty="0" smtClean="0">
                <a:solidFill>
                  <a:schemeClr val="tx2"/>
                </a:solidFill>
              </a:rPr>
              <a:t>U</a:t>
            </a:r>
            <a:r>
              <a:rPr lang="en-GB" altLang="en-US" sz="2400" kern="0" dirty="0" smtClean="0">
                <a:solidFill>
                  <a:schemeClr val="tx2"/>
                </a:solidFill>
              </a:rPr>
              <a:t>)</a:t>
            </a:r>
          </a:p>
          <a:p>
            <a:pPr lvl="1" eaLnBrk="1" hangingPunct="1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en-US" sz="2400" b="1" kern="0" dirty="0" smtClean="0">
                <a:solidFill>
                  <a:schemeClr val="tx2"/>
                </a:solidFill>
              </a:rPr>
              <a:t>Soukromé neziskové subjekty</a:t>
            </a:r>
          </a:p>
          <a:p>
            <a:pPr marL="457200" lvl="1" indent="0" eaLnBrk="1" hangingPunct="1">
              <a:spcBef>
                <a:spcPct val="40000"/>
              </a:spcBef>
              <a:buNone/>
              <a:defRPr/>
            </a:pPr>
            <a:r>
              <a:rPr lang="cs-CZ" altLang="en-US" sz="1200" b="1" kern="0" dirty="0">
                <a:solidFill>
                  <a:schemeClr val="tx2"/>
                </a:solidFill>
              </a:rPr>
              <a:t>	</a:t>
            </a:r>
            <a:r>
              <a:rPr lang="cs-CZ" altLang="en-US" sz="1200" b="1" kern="0" dirty="0" smtClean="0">
                <a:solidFill>
                  <a:schemeClr val="tx2"/>
                </a:solidFill>
              </a:rPr>
              <a:t>(nemohou plnit roli vedoucího partnera)</a:t>
            </a:r>
            <a:endParaRPr lang="fr-FR" altLang="en-US" sz="1200" b="1" kern="0" dirty="0" smtClean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41" y="5476631"/>
            <a:ext cx="1009650" cy="9429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39136" y="5517232"/>
            <a:ext cx="71992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ts val="3000"/>
              </a:lnSpc>
            </a:pPr>
            <a:r>
              <a:rPr lang="cs-CZ" sz="2400" dirty="0" smtClean="0">
                <a:solidFill>
                  <a:schemeClr val="tx2"/>
                </a:solidFill>
                <a:latin typeface="Arial" charset="0"/>
              </a:rPr>
              <a:t>Kontrolu způsobilosti provádí Národní </a:t>
            </a:r>
          </a:p>
          <a:p>
            <a:pPr marL="514350" indent="-514350" algn="ctr">
              <a:lnSpc>
                <a:spcPts val="3000"/>
              </a:lnSpc>
            </a:pPr>
            <a:r>
              <a:rPr lang="cs-CZ" sz="2400" dirty="0" smtClean="0">
                <a:solidFill>
                  <a:schemeClr val="tx2"/>
                </a:solidFill>
                <a:latin typeface="Arial" charset="0"/>
              </a:rPr>
              <a:t>kontaktní místo programu</a:t>
            </a:r>
            <a:endParaRPr lang="en-GB" sz="24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06130" cy="8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6322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323528" y="908720"/>
            <a:ext cx="8496944" cy="568893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2"/>
              </a:buBlip>
              <a:defRPr sz="2000">
                <a:solidFill>
                  <a:schemeClr val="hlink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ebdings" pitchFamily="18" charset="2"/>
              <a:buChar char="n"/>
              <a:defRPr>
                <a:solidFill>
                  <a:schemeClr val="hlink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i="1">
                <a:solidFill>
                  <a:schemeClr val="hlink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hlink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cs-CZ" sz="1400" u="sng" kern="0" dirty="0" smtClean="0">
                <a:solidFill>
                  <a:schemeClr val="tx2"/>
                </a:solidFill>
              </a:rPr>
              <a:t>Veřejnoprávní subjekty:</a:t>
            </a:r>
          </a:p>
          <a:p>
            <a:pPr>
              <a:spcBef>
                <a:spcPts val="0"/>
              </a:spcBef>
              <a:defRPr/>
            </a:pPr>
            <a:endParaRPr lang="cs-CZ" sz="1400" kern="0" dirty="0" smtClean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400" kern="0" dirty="0" smtClean="0">
                <a:solidFill>
                  <a:schemeClr val="tx1"/>
                </a:solidFill>
              </a:rPr>
              <a:t>zřízený za konkrétním účelem poskytování potřeb v obecném zájmu, který není průmyslového nebo obchodního charakteru;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cs-CZ" sz="1400" kern="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400" kern="0" dirty="0" smtClean="0">
                <a:solidFill>
                  <a:schemeClr val="tx1"/>
                </a:solidFill>
              </a:rPr>
              <a:t>s právní subjektivitou; a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cs-CZ" sz="1400" kern="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400" kern="0" dirty="0" smtClean="0">
                <a:solidFill>
                  <a:schemeClr val="tx1"/>
                </a:solidFill>
              </a:rPr>
              <a:t>z větší části financovaný státními, regionálními nebo místními orgány nebo jinými veřejnoprávními orgány; nebo ve kterém vykonávají tyto orgány dohled nad řízením; </a:t>
            </a:r>
            <a:br>
              <a:rPr lang="cs-CZ" sz="1400" kern="0" dirty="0" smtClean="0">
                <a:solidFill>
                  <a:schemeClr val="tx1"/>
                </a:solidFill>
              </a:rPr>
            </a:br>
            <a:r>
              <a:rPr lang="cs-CZ" sz="1400" kern="0" dirty="0" smtClean="0">
                <a:solidFill>
                  <a:schemeClr val="tx1"/>
                </a:solidFill>
              </a:rPr>
              <a:t>nebo který má správní, řídicí nebo dozorčí radu, ve které je více než polovina členů jmenována státními, regionálními nebo místními orgány nebo jinými veřejnoprávní orgány.</a:t>
            </a:r>
          </a:p>
          <a:p>
            <a:pPr marL="457200" lvl="1" indent="0">
              <a:spcBef>
                <a:spcPts val="0"/>
              </a:spcBef>
              <a:defRPr/>
            </a:pPr>
            <a:endParaRPr lang="cs-CZ" sz="1400" kern="0" dirty="0" smtClean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cs-CZ" sz="1400" kern="0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cs-CZ" sz="1400" u="sng" kern="0" dirty="0" smtClean="0">
                <a:solidFill>
                  <a:schemeClr val="tx2"/>
                </a:solidFill>
              </a:rPr>
              <a:t>Soukromé neziskové subjekty:</a:t>
            </a:r>
          </a:p>
          <a:p>
            <a:pPr>
              <a:spcBef>
                <a:spcPts val="0"/>
              </a:spcBef>
              <a:defRPr/>
            </a:pPr>
            <a:endParaRPr lang="cs-CZ" sz="1400" kern="0" dirty="0" smtClean="0">
              <a:solidFill>
                <a:schemeClr val="tx2"/>
              </a:solidFill>
            </a:endParaRP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400" kern="0" dirty="0" smtClean="0">
                <a:solidFill>
                  <a:schemeClr val="tx1"/>
                </a:solidFill>
              </a:rPr>
              <a:t>zřízený za konkrétním účelem plnění potřeb v obecném zájmu, který není průmyslového </a:t>
            </a:r>
            <a:br>
              <a:rPr lang="cs-CZ" sz="1400" kern="0" dirty="0" smtClean="0">
                <a:solidFill>
                  <a:schemeClr val="tx1"/>
                </a:solidFill>
              </a:rPr>
            </a:br>
            <a:r>
              <a:rPr lang="cs-CZ" sz="1400" kern="0" dirty="0" smtClean="0">
                <a:solidFill>
                  <a:schemeClr val="tx1"/>
                </a:solidFill>
              </a:rPr>
              <a:t>nebo obchodního charakteru; 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cs-CZ" sz="1400" kern="0" dirty="0" smtClean="0">
              <a:solidFill>
                <a:schemeClr val="tx1"/>
              </a:solidFill>
            </a:endParaRP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400" kern="0" dirty="0" smtClean="0">
                <a:solidFill>
                  <a:schemeClr val="tx1"/>
                </a:solidFill>
              </a:rPr>
              <a:t>s právní subjektivitou;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cs-CZ" sz="1400" kern="0" dirty="0" smtClean="0">
              <a:solidFill>
                <a:schemeClr val="tx1"/>
              </a:solidFill>
            </a:endParaRP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400" kern="0" dirty="0" smtClean="0">
                <a:solidFill>
                  <a:schemeClr val="tx1"/>
                </a:solidFill>
              </a:rPr>
              <a:t>z větší části nefinancovaný státními, regionálními nebo místními orgány nebo jinými veřejnoprávními orgány;  ve kterém nevykonávají tyto orgány dohled nad řízením; který nemá správní, řídicí nebo dozorčí radu, ve které je více než polovina členů jmenována státními,  regionálními nebo místními orgány nebo jinými veřejnoprávní orgány. </a:t>
            </a:r>
          </a:p>
          <a:p>
            <a:pPr marL="0" indent="0">
              <a:defRPr/>
            </a:pPr>
            <a:endParaRPr lang="cs-CZ" sz="1100" kern="0" dirty="0" smtClean="0">
              <a:solidFill>
                <a:schemeClr val="tx2"/>
              </a:solidFill>
            </a:endParaRPr>
          </a:p>
          <a:p>
            <a:pPr marL="0" indent="0">
              <a:defRPr/>
            </a:pPr>
            <a:endParaRPr lang="cs-CZ" sz="1100" kern="0" dirty="0">
              <a:solidFill>
                <a:schemeClr val="tx2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47965" y="239434"/>
            <a:ext cx="77041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cs-CZ" sz="4000" b="1" dirty="0" smtClean="0">
                <a:solidFill>
                  <a:schemeClr val="tx2"/>
                </a:solidFill>
                <a:latin typeface="+mj-lt"/>
              </a:rPr>
              <a:t>Cílová skupina</a:t>
            </a:r>
            <a:endParaRPr lang="en-GB" sz="40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0329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286231"/>
              </p:ext>
            </p:extLst>
          </p:nvPr>
        </p:nvGraphicFramePr>
        <p:xfrm>
          <a:off x="654915" y="2348880"/>
          <a:ext cx="8136904" cy="38884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24336"/>
                <a:gridCol w="5112568"/>
              </a:tblGrid>
              <a:tr h="764230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 smtClean="0"/>
                        <a:t>Míry spolufinancování</a:t>
                      </a:r>
                      <a:endParaRPr lang="en-GB" sz="22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 smtClean="0"/>
                        <a:t>Podle právního statutu a lokace</a:t>
                      </a:r>
                      <a:endParaRPr lang="en-GB" sz="22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611383"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85% ERDF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Veřejné a veřejnoprávní</a:t>
                      </a:r>
                      <a:r>
                        <a:rPr lang="cs-CZ" sz="2000" b="0" baseline="0" dirty="0" smtClean="0"/>
                        <a:t> subjekty z EU</a:t>
                      </a:r>
                      <a:endParaRPr lang="en-GB" sz="2000" b="0" dirty="0"/>
                    </a:p>
                  </a:txBody>
                  <a:tcPr/>
                </a:tc>
              </a:tr>
              <a:tr h="611383"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75% ERDF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Soukromé neziskové subjekty z </a:t>
                      </a:r>
                      <a:r>
                        <a:rPr lang="en-GB" sz="2000" b="0" baseline="0" dirty="0" smtClean="0"/>
                        <a:t>EU</a:t>
                      </a:r>
                      <a:endParaRPr lang="en-GB" sz="2000" b="0" dirty="0"/>
                    </a:p>
                  </a:txBody>
                  <a:tcPr/>
                </a:tc>
              </a:tr>
              <a:tr h="930972"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50% </a:t>
                      </a:r>
                      <a:r>
                        <a:rPr lang="cs-CZ" sz="2000" b="0" dirty="0" smtClean="0"/>
                        <a:t>Norské</a:t>
                      </a:r>
                      <a:r>
                        <a:rPr lang="cs-CZ" sz="2000" b="0" baseline="0" dirty="0" smtClean="0"/>
                        <a:t> finance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Veřejné,</a:t>
                      </a:r>
                      <a:r>
                        <a:rPr lang="cs-CZ" sz="2000" b="0" baseline="0" dirty="0" smtClean="0"/>
                        <a:t> </a:t>
                      </a:r>
                      <a:r>
                        <a:rPr lang="cs-CZ" sz="2000" b="0" dirty="0" smtClean="0"/>
                        <a:t>veřejnoprávní</a:t>
                      </a:r>
                      <a:r>
                        <a:rPr lang="cs-CZ" sz="2000" b="0" baseline="0" dirty="0" smtClean="0"/>
                        <a:t> subjekty a soukromé neziskové subjekty z Norska</a:t>
                      </a:r>
                      <a:endParaRPr lang="en-GB" sz="2000" b="0" dirty="0"/>
                    </a:p>
                  </a:txBody>
                  <a:tcPr/>
                </a:tc>
              </a:tr>
              <a:tr h="970464"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Švýcarské finance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smtClean="0"/>
                        <a:t>Veřejné,</a:t>
                      </a:r>
                      <a:r>
                        <a:rPr lang="cs-CZ" sz="2000" b="0" baseline="0" dirty="0" smtClean="0"/>
                        <a:t> </a:t>
                      </a:r>
                      <a:r>
                        <a:rPr lang="cs-CZ" sz="2000" b="0" dirty="0" smtClean="0"/>
                        <a:t>veřejnoprávní</a:t>
                      </a:r>
                      <a:r>
                        <a:rPr lang="cs-CZ" sz="2000" b="0" baseline="0" dirty="0" smtClean="0"/>
                        <a:t> subjekty a soukromé neziskové subjekty ze Švýcarska</a:t>
                      </a:r>
                      <a:endParaRPr lang="en-GB" sz="20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512" y="1254010"/>
            <a:ext cx="8774445" cy="61430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2"/>
              </a:buBlip>
              <a:defRPr sz="2000">
                <a:solidFill>
                  <a:schemeClr val="hlink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ebdings" pitchFamily="18" charset="2"/>
              <a:buChar char="n"/>
              <a:defRPr>
                <a:solidFill>
                  <a:schemeClr val="hlink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i="1">
                <a:solidFill>
                  <a:schemeClr val="hlink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hlink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9pPr>
          </a:lstStyle>
          <a:p>
            <a:pPr marL="457200" lvl="1" indent="0" eaLnBrk="1" hangingPunct="1">
              <a:spcBef>
                <a:spcPct val="40000"/>
              </a:spcBef>
              <a:buNone/>
              <a:defRPr/>
            </a:pPr>
            <a:r>
              <a:rPr lang="cs-CZ" altLang="en-US" sz="2200" kern="0" dirty="0" smtClean="0">
                <a:solidFill>
                  <a:srgbClr val="00316E"/>
                </a:solidFill>
              </a:rPr>
              <a:t>Doporučený rozpočet (ERDF)</a:t>
            </a:r>
            <a:r>
              <a:rPr lang="en-GB" altLang="en-US" sz="2200" kern="0" dirty="0" smtClean="0">
                <a:solidFill>
                  <a:srgbClr val="00316E"/>
                </a:solidFill>
              </a:rPr>
              <a:t>: </a:t>
            </a:r>
            <a:r>
              <a:rPr lang="cs-CZ" altLang="en-US" sz="2200" kern="0" dirty="0" smtClean="0">
                <a:solidFill>
                  <a:srgbClr val="00316E"/>
                </a:solidFill>
              </a:rPr>
              <a:t>mezi</a:t>
            </a:r>
            <a:r>
              <a:rPr lang="en-GB" altLang="en-US" sz="2200" kern="0" dirty="0" smtClean="0">
                <a:solidFill>
                  <a:srgbClr val="00316E"/>
                </a:solidFill>
              </a:rPr>
              <a:t> </a:t>
            </a:r>
            <a:r>
              <a:rPr lang="en-GB" altLang="en-US" sz="2200" b="1" kern="0" dirty="0" smtClean="0">
                <a:solidFill>
                  <a:srgbClr val="00316E"/>
                </a:solidFill>
              </a:rPr>
              <a:t>EUR 1 </a:t>
            </a:r>
            <a:r>
              <a:rPr lang="cs-CZ" altLang="en-US" sz="2200" b="1" kern="0" dirty="0" smtClean="0">
                <a:solidFill>
                  <a:srgbClr val="00316E"/>
                </a:solidFill>
              </a:rPr>
              <a:t>až</a:t>
            </a:r>
            <a:r>
              <a:rPr lang="en-GB" altLang="en-US" sz="2200" b="1" kern="0" dirty="0" smtClean="0">
                <a:solidFill>
                  <a:srgbClr val="00316E"/>
                </a:solidFill>
              </a:rPr>
              <a:t> 2 mil</a:t>
            </a:r>
            <a:endParaRPr lang="cs-CZ" altLang="en-US" sz="2200" b="1" kern="0" dirty="0" smtClean="0">
              <a:solidFill>
                <a:srgbClr val="00316E"/>
              </a:solidFill>
            </a:endParaRPr>
          </a:p>
          <a:p>
            <a:pPr marL="457200" lvl="1" indent="0" eaLnBrk="1" hangingPunct="1">
              <a:spcBef>
                <a:spcPct val="40000"/>
              </a:spcBef>
              <a:buNone/>
              <a:defRPr/>
            </a:pPr>
            <a:r>
              <a:rPr lang="cs-CZ" altLang="en-US" sz="2200" kern="0" dirty="0">
                <a:solidFill>
                  <a:srgbClr val="00316E"/>
                </a:solidFill>
              </a:rPr>
              <a:t>Princip zpětného </a:t>
            </a:r>
            <a:r>
              <a:rPr lang="cs-CZ" altLang="en-US" sz="2200" kern="0" dirty="0" smtClean="0">
                <a:solidFill>
                  <a:srgbClr val="00316E"/>
                </a:solidFill>
              </a:rPr>
              <a:t>financování (tradičně v 6 měsíčních cyklech)</a:t>
            </a:r>
            <a:endParaRPr lang="en-GB" altLang="en-US" sz="2200" kern="0" dirty="0">
              <a:solidFill>
                <a:srgbClr val="00316E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06130" cy="8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82577" y="160728"/>
            <a:ext cx="77041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cs-CZ" sz="4000" b="1" dirty="0" smtClean="0">
                <a:solidFill>
                  <a:schemeClr val="tx2"/>
                </a:solidFill>
                <a:latin typeface="+mj-lt"/>
              </a:rPr>
              <a:t>Finance projektů</a:t>
            </a:r>
            <a:endParaRPr lang="en-GB" sz="4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731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62074"/>
          </a:xfrm>
        </p:spPr>
        <p:txBody>
          <a:bodyPr/>
          <a:lstStyle/>
          <a:p>
            <a:r>
              <a:rPr lang="cs-CZ" dirty="0" smtClean="0"/>
              <a:t>Projektové partnerství - požadavky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1" y="1124744"/>
            <a:ext cx="8208912" cy="5183187"/>
          </a:xfrm>
        </p:spPr>
        <p:txBody>
          <a:bodyPr>
            <a:normAutofit lnSpcReduction="10000"/>
          </a:bodyPr>
          <a:lstStyle/>
          <a:p>
            <a:pPr lvl="1"/>
            <a:r>
              <a:rPr lang="cs-CZ" dirty="0" smtClean="0"/>
              <a:t>Princip vedoucího partnera</a:t>
            </a:r>
          </a:p>
          <a:p>
            <a:pPr marL="457200" lvl="1" indent="0">
              <a:buNone/>
            </a:pPr>
            <a:endParaRPr lang="cs-CZ" sz="500" dirty="0" smtClean="0"/>
          </a:p>
          <a:p>
            <a:pPr lvl="1">
              <a:spcBef>
                <a:spcPct val="40000"/>
              </a:spcBef>
              <a:defRPr/>
            </a:pPr>
            <a:r>
              <a:rPr lang="cs-CZ" altLang="en-US" kern="0" dirty="0"/>
              <a:t>Partneři alespoň ze 3 států z nichž alespoň 2 ze států EU</a:t>
            </a:r>
            <a:endParaRPr lang="en-GB" altLang="en-US" kern="0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dirty="0" smtClean="0"/>
              <a:t>Doporučení</a:t>
            </a:r>
            <a:r>
              <a:rPr lang="en-GB" dirty="0" smtClean="0"/>
              <a:t>n</a:t>
            </a:r>
            <a:r>
              <a:rPr lang="en-GB" dirty="0"/>
              <a:t>: </a:t>
            </a:r>
            <a:r>
              <a:rPr lang="en-GB" b="1" dirty="0" smtClean="0"/>
              <a:t>5 </a:t>
            </a:r>
            <a:r>
              <a:rPr lang="cs-CZ" b="1" dirty="0" smtClean="0"/>
              <a:t>až</a:t>
            </a:r>
            <a:r>
              <a:rPr lang="en-GB" b="1" dirty="0" smtClean="0"/>
              <a:t> </a:t>
            </a:r>
            <a:r>
              <a:rPr lang="en-GB" b="1" dirty="0"/>
              <a:t>10 </a:t>
            </a:r>
            <a:r>
              <a:rPr lang="en-GB" b="1" dirty="0" smtClean="0"/>
              <a:t>partner</a:t>
            </a:r>
            <a:r>
              <a:rPr lang="cs-CZ" b="1" dirty="0" smtClean="0"/>
              <a:t>ů</a:t>
            </a:r>
            <a:endParaRPr lang="en-GB" b="1" dirty="0" smtClean="0"/>
          </a:p>
          <a:p>
            <a:endParaRPr lang="en-GB" sz="600" dirty="0" smtClean="0"/>
          </a:p>
          <a:p>
            <a:pPr lvl="1"/>
            <a:r>
              <a:rPr lang="cs-CZ" dirty="0" smtClean="0"/>
              <a:t>Účast subjektů zodpovědných za vybraný politický nástroj</a:t>
            </a:r>
            <a:endParaRPr lang="en-GB" dirty="0"/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cs-CZ" dirty="0" smtClean="0"/>
              <a:t>Přímo jako partneři</a:t>
            </a:r>
            <a:endParaRPr lang="en-GB" dirty="0"/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cs-CZ" dirty="0"/>
              <a:t>N</a:t>
            </a:r>
            <a:r>
              <a:rPr lang="cs-CZ" dirty="0" smtClean="0"/>
              <a:t>epřímo prostřednictvím tzv. </a:t>
            </a:r>
            <a:r>
              <a:rPr lang="cs-CZ" dirty="0" err="1" smtClean="0"/>
              <a:t>Letter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Support a účastí ve </a:t>
            </a:r>
            <a:r>
              <a:rPr lang="cs-CZ" dirty="0" err="1" smtClean="0"/>
              <a:t>Stakeholder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lvl="1"/>
            <a:r>
              <a:rPr lang="cs-CZ" dirty="0" smtClean="0"/>
              <a:t>Vytvoření </a:t>
            </a:r>
            <a:r>
              <a:rPr lang="cs-CZ" dirty="0" err="1" smtClean="0"/>
              <a:t>S</a:t>
            </a:r>
            <a:r>
              <a:rPr lang="cs-CZ" dirty="0" err="1" smtClean="0"/>
              <a:t>takeholder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endParaRPr lang="en-GB" dirty="0"/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cs-CZ" dirty="0" smtClean="0"/>
              <a:t>Přispívá k efektivnímu procesu učení </a:t>
            </a:r>
            <a:endParaRPr lang="en-GB" dirty="0"/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cs-CZ" dirty="0" smtClean="0"/>
              <a:t>Usnadňuje následnou </a:t>
            </a:r>
            <a:r>
              <a:rPr lang="cs-CZ" dirty="0" smtClean="0"/>
              <a:t>implementaci akčního </a:t>
            </a:r>
            <a:r>
              <a:rPr lang="cs-CZ" dirty="0" smtClean="0"/>
              <a:t>plánu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2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Letter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Support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57201" y="1196752"/>
            <a:ext cx="3898776" cy="5354435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endParaRPr lang="cs-CZ" sz="1600" b="0" dirty="0" smtClean="0"/>
          </a:p>
          <a:p>
            <a:pPr marL="285750" indent="-285750">
              <a:buFontTx/>
              <a:buChar char="-"/>
            </a:pPr>
            <a:endParaRPr lang="cs-CZ" sz="1600" b="0" dirty="0"/>
          </a:p>
          <a:p>
            <a:pPr marL="285750" indent="-285750">
              <a:buFontTx/>
              <a:buChar char="-"/>
            </a:pPr>
            <a:endParaRPr lang="cs-CZ" sz="1600" b="0" dirty="0" smtClean="0"/>
          </a:p>
          <a:p>
            <a:pPr marL="285750" indent="-285750">
              <a:buFontTx/>
              <a:buChar char="-"/>
            </a:pPr>
            <a:r>
              <a:rPr lang="cs-CZ" sz="1600" b="0" dirty="0" smtClean="0"/>
              <a:t>v </a:t>
            </a:r>
            <a:r>
              <a:rPr lang="cs-CZ" sz="1600" b="0" dirty="0" smtClean="0"/>
              <a:t>případě </a:t>
            </a:r>
            <a:r>
              <a:rPr lang="cs-CZ" sz="1600" dirty="0" smtClean="0"/>
              <a:t>neúčasti </a:t>
            </a:r>
            <a:r>
              <a:rPr lang="cs-CZ" sz="1600" b="0" dirty="0" smtClean="0"/>
              <a:t>v projektu subjektu, který je zodpovědný za dotčený politický nástroj je třeba, aby žadatel měl od dotčeného orgánu zodpovědného za politický nástroj podepsaný tzv. </a:t>
            </a:r>
            <a:r>
              <a:rPr lang="cs-CZ" sz="1600" b="0" dirty="0" err="1" smtClean="0"/>
              <a:t>Letter</a:t>
            </a:r>
            <a:r>
              <a:rPr lang="cs-CZ" sz="1600" b="0" dirty="0" smtClean="0"/>
              <a:t> </a:t>
            </a:r>
            <a:r>
              <a:rPr lang="cs-CZ" sz="1600" b="0" dirty="0" err="1" smtClean="0"/>
              <a:t>of</a:t>
            </a:r>
            <a:r>
              <a:rPr lang="cs-CZ" sz="1600" b="0" dirty="0" smtClean="0"/>
              <a:t> Support</a:t>
            </a:r>
          </a:p>
          <a:p>
            <a:pPr marL="285750" indent="-285750">
              <a:buFontTx/>
              <a:buChar char="-"/>
            </a:pPr>
            <a:endParaRPr lang="cs-CZ" sz="1600" b="0" dirty="0"/>
          </a:p>
          <a:p>
            <a:pPr marL="285750" indent="-285750">
              <a:buFontTx/>
              <a:buChar char="-"/>
            </a:pPr>
            <a:r>
              <a:rPr lang="cs-CZ" sz="1600" b="0" dirty="0"/>
              <a:t>v</a:t>
            </a:r>
            <a:r>
              <a:rPr lang="cs-CZ" sz="1600" b="0" dirty="0" smtClean="0"/>
              <a:t> </a:t>
            </a:r>
            <a:r>
              <a:rPr lang="cs-CZ" sz="1600" b="0" dirty="0" smtClean="0"/>
              <a:t>případě, že </a:t>
            </a:r>
            <a:r>
              <a:rPr lang="cs-CZ" sz="1600" b="0" dirty="0" err="1" smtClean="0"/>
              <a:t>Letter</a:t>
            </a:r>
            <a:r>
              <a:rPr lang="cs-CZ" sz="1600" b="0" dirty="0" smtClean="0"/>
              <a:t> </a:t>
            </a:r>
            <a:r>
              <a:rPr lang="cs-CZ" sz="1600" b="0" dirty="0" err="1" smtClean="0"/>
              <a:t>of</a:t>
            </a:r>
            <a:r>
              <a:rPr lang="cs-CZ" sz="1600" b="0" dirty="0" smtClean="0"/>
              <a:t> Support bude chybět u jednoho partnera nebo nebude řádně vyplněn bude </a:t>
            </a:r>
            <a:r>
              <a:rPr lang="cs-CZ" sz="1600" dirty="0" smtClean="0"/>
              <a:t>celý projekt </a:t>
            </a:r>
            <a:r>
              <a:rPr lang="cs-CZ" sz="1600" b="0" dirty="0" smtClean="0"/>
              <a:t>prohlášen za </a:t>
            </a:r>
            <a:r>
              <a:rPr lang="cs-CZ" sz="1600" b="0" dirty="0" smtClean="0"/>
              <a:t>nezpůsobilý </a:t>
            </a:r>
            <a:endParaRPr lang="cs-CZ" sz="1600" b="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874773"/>
            <a:ext cx="4530397" cy="581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9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790" y="260648"/>
            <a:ext cx="8229600" cy="562074"/>
          </a:xfrm>
        </p:spPr>
        <p:txBody>
          <a:bodyPr/>
          <a:lstStyle/>
          <a:p>
            <a:r>
              <a:rPr lang="cs-CZ" sz="3600" dirty="0" err="1" smtClean="0"/>
              <a:t>Letter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Support</a:t>
            </a:r>
            <a:endParaRPr lang="cs-CZ" sz="3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43607" y="5958084"/>
            <a:ext cx="7776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Mohou Vám </a:t>
            </a:r>
            <a:r>
              <a:rPr lang="cs-CZ" sz="1600" dirty="0" smtClean="0"/>
              <a:t>podepsat </a:t>
            </a:r>
            <a:r>
              <a:rPr lang="cs-CZ" sz="1600" dirty="0" err="1" smtClean="0"/>
              <a:t>Letter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Support za svůj operační </a:t>
            </a:r>
            <a:r>
              <a:rPr lang="cs-CZ" sz="1600" dirty="0" smtClean="0"/>
              <a:t>program</a:t>
            </a:r>
          </a:p>
          <a:p>
            <a:r>
              <a:rPr lang="cs-CZ" sz="1600" dirty="0" smtClean="0"/>
              <a:t>Všechny kontakty ke </a:t>
            </a:r>
            <a:r>
              <a:rPr lang="cs-CZ" sz="1600" dirty="0"/>
              <a:t>stažení zde: </a:t>
            </a:r>
            <a:r>
              <a:rPr lang="cs-CZ" sz="1400" dirty="0">
                <a:solidFill>
                  <a:srgbClr val="00B0F0"/>
                </a:solidFill>
                <a:hlinkClick r:id="rId2"/>
              </a:rPr>
              <a:t>http://</a:t>
            </a:r>
            <a:r>
              <a:rPr lang="cs-CZ" sz="1400" dirty="0" smtClean="0">
                <a:solidFill>
                  <a:srgbClr val="00B0F0"/>
                </a:solidFill>
                <a:hlinkClick r:id="rId2"/>
              </a:rPr>
              <a:t>www.dotaceeu.cz/cs/Fondy-EU/2014-2020/Operacni-programy/OP-INTERREG-EUROPE</a:t>
            </a:r>
            <a:r>
              <a:rPr lang="cs-CZ" sz="1400" dirty="0" smtClean="0">
                <a:solidFill>
                  <a:srgbClr val="00B0F0"/>
                </a:solidFill>
              </a:rPr>
              <a:t>   </a:t>
            </a:r>
            <a:endParaRPr lang="cs-CZ" dirty="0">
              <a:solidFill>
                <a:srgbClr val="00B0F0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582253"/>
              </p:ext>
            </p:extLst>
          </p:nvPr>
        </p:nvGraphicFramePr>
        <p:xfrm>
          <a:off x="262145" y="908720"/>
          <a:ext cx="7992889" cy="4926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5639"/>
                <a:gridCol w="1944251"/>
                <a:gridCol w="1684776"/>
                <a:gridCol w="1998223"/>
              </a:tblGrid>
              <a:tr h="4105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 err="1">
                          <a:effectLst/>
                        </a:rPr>
                        <a:t>Organisation</a:t>
                      </a:r>
                      <a:r>
                        <a:rPr lang="cs-CZ" sz="900" u="none" strike="noStrike" dirty="0">
                          <a:effectLst/>
                        </a:rPr>
                        <a:t> (</a:t>
                      </a:r>
                      <a:r>
                        <a:rPr lang="cs-CZ" sz="900" u="none" strike="noStrike" dirty="0" err="1">
                          <a:effectLst/>
                        </a:rPr>
                        <a:t>national</a:t>
                      </a:r>
                      <a:r>
                        <a:rPr lang="cs-CZ" sz="900" u="none" strike="noStrike" dirty="0">
                          <a:effectLst/>
                        </a:rPr>
                        <a:t> </a:t>
                      </a:r>
                      <a:r>
                        <a:rPr lang="cs-CZ" sz="900" u="none" strike="noStrike" dirty="0" err="1">
                          <a:effectLst/>
                        </a:rPr>
                        <a:t>language</a:t>
                      </a:r>
                      <a:r>
                        <a:rPr lang="cs-CZ" sz="900" u="none" strike="noStrike" dirty="0">
                          <a:effectLst/>
                        </a:rPr>
                        <a:t>)</a:t>
                      </a:r>
                      <a:endParaRPr lang="cs-CZ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 err="1">
                          <a:effectLst/>
                        </a:rPr>
                        <a:t>Name</a:t>
                      </a:r>
                      <a:r>
                        <a:rPr lang="cs-CZ" sz="900" u="none" strike="noStrike" dirty="0">
                          <a:effectLst/>
                        </a:rPr>
                        <a:t> </a:t>
                      </a:r>
                      <a:r>
                        <a:rPr lang="cs-CZ" sz="900" u="none" strike="noStrike" dirty="0" err="1">
                          <a:effectLst/>
                        </a:rPr>
                        <a:t>of</a:t>
                      </a:r>
                      <a:r>
                        <a:rPr lang="cs-CZ" sz="900" u="none" strike="noStrike" dirty="0">
                          <a:effectLst/>
                        </a:rPr>
                        <a:t> </a:t>
                      </a:r>
                      <a:r>
                        <a:rPr lang="cs-CZ" sz="900" u="none" strike="noStrike" dirty="0" err="1">
                          <a:effectLst/>
                        </a:rPr>
                        <a:t>Operational</a:t>
                      </a:r>
                      <a:r>
                        <a:rPr lang="cs-CZ" sz="900" u="none" strike="noStrike" dirty="0">
                          <a:effectLst/>
                        </a:rPr>
                        <a:t> Programme</a:t>
                      </a:r>
                      <a:endParaRPr lang="cs-CZ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TOs selected</a:t>
                      </a:r>
                      <a:endParaRPr lang="cs-CZ" sz="900" b="1" i="0" u="none" strike="noStrike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Link</a:t>
                      </a:r>
                      <a:endParaRPr lang="cs-CZ" sz="900" b="1" i="0" u="none" strike="noStrike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</a:tr>
              <a:tr h="4105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Ministerstvo průmyslu a obchodu</a:t>
                      </a:r>
                      <a:endParaRPr lang="cs-CZ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OP Enterprises and Innovations for Competitiveness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1, 2, 3, 4, 7,</a:t>
                      </a:r>
                      <a:endParaRPr lang="cs-CZ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sng" strike="noStrike">
                          <a:effectLst/>
                          <a:hlinkClick r:id="rId3"/>
                        </a:rPr>
                        <a:t>http://www.mpo.cz/cz/podpora-podnikani/oppik/http://www.mpo.cz/</a:t>
                      </a:r>
                      <a:endParaRPr lang="cs-CZ" sz="9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</a:tr>
              <a:tr h="4105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Ministerstvo školství, mládeže a tělovýchovy </a:t>
                      </a:r>
                      <a:endParaRPr lang="cs-CZ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OP Research, Development and Education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1, 9, 10, </a:t>
                      </a:r>
                      <a:endParaRPr lang="cs-CZ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sng" strike="noStrike">
                          <a:effectLst/>
                          <a:hlinkClick r:id="rId4"/>
                        </a:rPr>
                        <a:t>http://www.msmt.cz/strukturalni-fondy/op-vvv</a:t>
                      </a:r>
                      <a:endParaRPr lang="cs-CZ" sz="9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</a:tr>
              <a:tr h="4105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Ministerstvo práce a sociálních věcí</a:t>
                      </a:r>
                      <a:endParaRPr lang="pt-BR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OP Employment, priority axis 1, part employment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8</a:t>
                      </a:r>
                      <a:endParaRPr lang="cs-CZ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sng" strike="noStrike">
                          <a:effectLst/>
                          <a:hlinkClick r:id="rId5"/>
                        </a:rPr>
                        <a:t>http://www.esfcr.cz</a:t>
                      </a:r>
                      <a:endParaRPr lang="cs-CZ" sz="9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</a:tr>
              <a:tr h="4105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Ministerstvo práce a sociálních věcí</a:t>
                      </a:r>
                      <a:endParaRPr lang="pt-BR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OP Employment, priority axis 3 and 4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11</a:t>
                      </a:r>
                      <a:endParaRPr lang="cs-CZ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sng" strike="noStrike">
                          <a:effectLst/>
                          <a:hlinkClick r:id="rId5"/>
                        </a:rPr>
                        <a:t>http://www.esfcr.cz</a:t>
                      </a:r>
                      <a:endParaRPr lang="cs-CZ" sz="9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</a:tr>
              <a:tr h="4105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Ministerstvo práce a sociálních věcí</a:t>
                      </a:r>
                      <a:endParaRPr lang="pt-BR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OP Employment, priority axis 2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9</a:t>
                      </a:r>
                      <a:endParaRPr lang="cs-CZ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sng" strike="noStrike">
                          <a:effectLst/>
                          <a:hlinkClick r:id="rId5"/>
                        </a:rPr>
                        <a:t>http://www.esfcr.cz</a:t>
                      </a:r>
                      <a:endParaRPr lang="cs-CZ" sz="9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</a:tr>
              <a:tr h="4105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Ministerstvo práce a sociálních věcí</a:t>
                      </a:r>
                      <a:endParaRPr lang="pt-BR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OP Employment, priority axis 1, part adaptibility and equal opportunities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8</a:t>
                      </a:r>
                      <a:endParaRPr lang="cs-CZ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sng" strike="noStrike">
                          <a:effectLst/>
                          <a:hlinkClick r:id="rId5"/>
                        </a:rPr>
                        <a:t>http://www.esfcr.cz</a:t>
                      </a:r>
                      <a:endParaRPr lang="cs-CZ" sz="9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</a:tr>
              <a:tr h="4105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Ministerstvo dopravy</a:t>
                      </a:r>
                      <a:endParaRPr lang="cs-CZ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OP Transport</a:t>
                      </a:r>
                      <a:endParaRPr lang="cs-CZ" sz="900" b="1" i="0" u="none" strike="noStrike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7</a:t>
                      </a:r>
                      <a:endParaRPr lang="cs-CZ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http://www.opd.cz/cz/odbor430MD</a:t>
                      </a:r>
                      <a:endParaRPr lang="cs-CZ" sz="9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</a:tr>
              <a:tr h="4105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Ministerstvo životního prostředí</a:t>
                      </a:r>
                      <a:endParaRPr lang="cs-CZ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OP Environment</a:t>
                      </a:r>
                      <a:endParaRPr lang="cs-CZ" sz="900" b="1" i="0" u="none" strike="noStrike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4, 5, 6,</a:t>
                      </a:r>
                      <a:endParaRPr lang="cs-CZ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http://www.opzp.cz/o-programu/</a:t>
                      </a:r>
                      <a:endParaRPr lang="cs-CZ" sz="9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</a:tr>
              <a:tr h="4105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Ministerstvo pro místní rozvoj</a:t>
                      </a:r>
                      <a:endParaRPr lang="cs-CZ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Integrated Regional Operational Programme</a:t>
                      </a:r>
                      <a:endParaRPr lang="cs-CZ" sz="900" b="1" i="0" u="none" strike="noStrike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2, 4, 5, 6, 7, 8, 9, 10, 11</a:t>
                      </a:r>
                      <a:endParaRPr lang="cs-CZ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sng" strike="noStrike" dirty="0">
                          <a:effectLst/>
                          <a:hlinkClick r:id="rId6"/>
                        </a:rPr>
                        <a:t>www.dotaceEU.cz/irop</a:t>
                      </a:r>
                      <a:endParaRPr lang="cs-CZ" sz="9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</a:tr>
              <a:tr h="4105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Magistrát hlavního města Prahy</a:t>
                      </a:r>
                      <a:endParaRPr lang="cs-CZ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OP Prague - the Growth Pole of the Czech Republic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1, 4, 9, 10</a:t>
                      </a:r>
                      <a:endParaRPr lang="cs-CZ" sz="900" b="1" i="0" u="none" strike="noStrike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http://www.prahafondy.eu/cz/budoucnost-2014/op-praha---pol-rustu-cr.html</a:t>
                      </a:r>
                      <a:endParaRPr lang="cs-CZ" sz="9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</a:tr>
              <a:tr h="4105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Ministerstvo pro místní rozvoj</a:t>
                      </a:r>
                      <a:endParaRPr lang="cs-CZ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CBC CZ-PL</a:t>
                      </a:r>
                      <a:endParaRPr lang="cs-CZ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5, 8, 10, 11</a:t>
                      </a:r>
                      <a:endParaRPr lang="cs-CZ" sz="900" b="1" i="0" u="none" strike="noStrike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http://www.cz-pl.eu/</a:t>
                      </a:r>
                      <a:endParaRPr lang="cs-CZ" sz="9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05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Letter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Support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0" dirty="0" smtClean="0"/>
              <a:t>S podpisem </a:t>
            </a:r>
            <a:r>
              <a:rPr lang="cs-CZ" sz="2000" b="0" dirty="0" err="1" smtClean="0"/>
              <a:t>LoS</a:t>
            </a:r>
            <a:r>
              <a:rPr lang="cs-CZ" sz="2000" b="0" dirty="0" smtClean="0"/>
              <a:t> nečekejte na poslední chvílí</a:t>
            </a:r>
          </a:p>
          <a:p>
            <a:endParaRPr lang="cs-CZ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0" dirty="0" smtClean="0"/>
              <a:t>Oslovte subjekty odpovědné za daný politický nástroj (řídící orgány) s 2-3 týdenním předstihem před koncem výzvy </a:t>
            </a:r>
          </a:p>
          <a:p>
            <a:endParaRPr lang="cs-CZ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0" dirty="0" smtClean="0"/>
              <a:t>Subjektu zodpovědnému za daný politický nástroj zašlete:</a:t>
            </a:r>
          </a:p>
          <a:p>
            <a:pPr marL="1085850" lvl="1" indent="-342900">
              <a:buFontTx/>
              <a:buChar char="-"/>
            </a:pPr>
            <a:r>
              <a:rPr lang="cs-CZ" sz="1600" dirty="0" smtClean="0"/>
              <a:t>Zaměření a cíle projektu</a:t>
            </a:r>
          </a:p>
          <a:p>
            <a:pPr marL="1085850" lvl="1" indent="-342900">
              <a:buFontTx/>
              <a:buChar char="-"/>
            </a:pPr>
            <a:r>
              <a:rPr lang="cs-CZ" sz="1600" b="0" dirty="0" smtClean="0"/>
              <a:t>Vaší roli v projektu a výsledky, kterých plánujete dosáhnou</a:t>
            </a:r>
          </a:p>
          <a:p>
            <a:pPr marL="1085850" lvl="1" indent="-342900">
              <a:buFontTx/>
              <a:buChar char="-"/>
            </a:pPr>
            <a:r>
              <a:rPr lang="cs-CZ" sz="1600" dirty="0" smtClean="0"/>
              <a:t>Co, s výsledky uděláte po </a:t>
            </a:r>
            <a:r>
              <a:rPr lang="cs-CZ" sz="1600" dirty="0"/>
              <a:t>s</a:t>
            </a:r>
            <a:r>
              <a:rPr lang="cs-CZ" sz="1600" dirty="0" smtClean="0"/>
              <a:t>končení projektu (např. projekt v jiném OP…)</a:t>
            </a:r>
          </a:p>
          <a:p>
            <a:pPr marL="1085850" lvl="1" indent="-342900">
              <a:buFontTx/>
              <a:buChar char="-"/>
            </a:pPr>
            <a:r>
              <a:rPr lang="cs-CZ" sz="1600" b="0" dirty="0" smtClean="0"/>
              <a:t>Kontakt na Vás </a:t>
            </a:r>
          </a:p>
          <a:p>
            <a:r>
              <a:rPr lang="cs-CZ" sz="2000" b="0" dirty="0" smtClean="0"/>
              <a:t>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0" dirty="0" smtClean="0"/>
              <a:t>Údaje </a:t>
            </a:r>
            <a:r>
              <a:rPr lang="cs-CZ" sz="2000" b="0" dirty="0"/>
              <a:t>uvedené v </a:t>
            </a:r>
            <a:r>
              <a:rPr lang="cs-CZ" sz="2000" b="0" dirty="0" err="1"/>
              <a:t>LoS</a:t>
            </a:r>
            <a:r>
              <a:rPr lang="cs-CZ" sz="2000" b="0" dirty="0"/>
              <a:t> se musí shodovat s údaji uvedenými v </a:t>
            </a:r>
            <a:r>
              <a:rPr lang="cs-CZ" sz="2000" b="0" dirty="0"/>
              <a:t> </a:t>
            </a:r>
            <a:r>
              <a:rPr lang="cs-CZ" sz="2000" b="0" dirty="0" smtClean="0"/>
              <a:t>    projektové žádosti!!!!!</a:t>
            </a:r>
            <a:endParaRPr lang="cs-CZ" sz="2000" b="0" dirty="0"/>
          </a:p>
        </p:txBody>
      </p:sp>
    </p:spTree>
    <p:extLst>
      <p:ext uri="{BB962C8B-B14F-4D97-AF65-F5344CB8AC3E}">
        <p14:creationId xmlns:p14="http://schemas.microsoft.com/office/powerpoint/2010/main" val="2247532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Stakeholder</a:t>
            </a:r>
            <a:r>
              <a:rPr lang="cs-CZ" dirty="0" smtClean="0"/>
              <a:t> Group a proces učení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323529" y="1340769"/>
            <a:ext cx="3312368" cy="3024336"/>
          </a:xfrm>
          <a:prstGeom prst="roundRect">
            <a:avLst/>
          </a:prstGeom>
          <a:solidFill>
            <a:srgbClr val="006A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>
              <a:defRPr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Stakeholder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cs-CZ" sz="20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800" b="0" dirty="0">
                <a:latin typeface="Arial" panose="020B0604020202020204" pitchFamily="34" charset="0"/>
                <a:cs typeface="Arial" panose="020B0604020202020204" pitchFamily="34" charset="0"/>
              </a:rPr>
              <a:t>zástupci subjektů, které jsou pro dané téma, relevantní, aby výstupy projektu měly v daném regionu co možná největší dopad na regionální politiku. Bude sloužit také k tomu, aby výstupy projektu byly, co nejvíce využity v praxi.</a:t>
            </a:r>
            <a:endParaRPr lang="cs-CZ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896" y="3140968"/>
            <a:ext cx="5357812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9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74595" y="1207621"/>
            <a:ext cx="8748464" cy="337350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2"/>
              </a:buBlip>
              <a:defRPr sz="2000">
                <a:solidFill>
                  <a:schemeClr val="hlink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ebdings" pitchFamily="18" charset="2"/>
              <a:buChar char="n"/>
              <a:defRPr>
                <a:solidFill>
                  <a:schemeClr val="hlink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i="1">
                <a:solidFill>
                  <a:schemeClr val="hlink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hlink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en-US" sz="2400" kern="0" dirty="0" smtClean="0"/>
              <a:t>Mzdové výdaje</a:t>
            </a:r>
            <a:endParaRPr lang="en-GB" altLang="en-US" sz="2400" kern="0" dirty="0" smtClean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en-US" sz="2400" kern="0" dirty="0" smtClean="0"/>
              <a:t>Administrativní </a:t>
            </a:r>
            <a:r>
              <a:rPr lang="cs-CZ" altLang="en-US" sz="2400" kern="0" dirty="0" smtClean="0"/>
              <a:t>výdaje                 (15% paušál)</a:t>
            </a:r>
            <a:r>
              <a:rPr lang="en-GB" altLang="en-US" sz="2400" kern="0" dirty="0" smtClean="0"/>
              <a:t>	</a:t>
            </a:r>
            <a:r>
              <a:rPr lang="cs-CZ" altLang="en-US" sz="2400" kern="0" dirty="0"/>
              <a:t> </a:t>
            </a:r>
            <a:r>
              <a:rPr lang="cs-CZ" altLang="en-US" sz="2400" kern="0" dirty="0" smtClean="0"/>
              <a:t>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en-US" sz="2400" kern="0" dirty="0" smtClean="0"/>
              <a:t>Cestovné a ubytování</a:t>
            </a:r>
            <a:r>
              <a:rPr lang="en-GB" altLang="en-US" sz="2400" kern="0" dirty="0" smtClean="0"/>
              <a:t>	    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en-US" sz="2400" kern="0" dirty="0" smtClean="0"/>
              <a:t>Vybavení</a:t>
            </a:r>
            <a:endParaRPr lang="en-GB" altLang="en-US" sz="2400" kern="0" dirty="0" smtClean="0"/>
          </a:p>
          <a:p>
            <a:pPr lvl="1" eaLnBrk="1" hangingPunct="1">
              <a:buFont typeface="Wingdings" pitchFamily="2" charset="2"/>
              <a:buNone/>
            </a:pPr>
            <a:endParaRPr lang="en-GB" altLang="en-US" sz="2400" kern="0" dirty="0" smtClean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en-US" sz="2400" kern="0" dirty="0" smtClean="0"/>
              <a:t>Externí </a:t>
            </a:r>
            <a:r>
              <a:rPr lang="cs-CZ" altLang="en-US" sz="2400" kern="0" dirty="0" smtClean="0"/>
              <a:t>služby</a:t>
            </a:r>
          </a:p>
          <a:p>
            <a:pPr marL="457200" lvl="1" indent="0" eaLnBrk="1" hangingPunct="1">
              <a:buNone/>
            </a:pPr>
            <a:endParaRPr lang="cs-CZ" altLang="en-US" sz="2400" b="1" kern="0" dirty="0"/>
          </a:p>
        </p:txBody>
      </p:sp>
      <p:sp>
        <p:nvSpPr>
          <p:cNvPr id="4" name="AutoShape 9"/>
          <p:cNvSpPr>
            <a:spLocks/>
          </p:cNvSpPr>
          <p:nvPr/>
        </p:nvSpPr>
        <p:spPr bwMode="auto">
          <a:xfrm>
            <a:off x="5029200" y="1941131"/>
            <a:ext cx="134553" cy="2258084"/>
          </a:xfrm>
          <a:prstGeom prst="rightBrace">
            <a:avLst>
              <a:gd name="adj1" fmla="val 7788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5" name="Text Box 49"/>
          <p:cNvSpPr txBox="1">
            <a:spLocks noChangeArrowheads="1"/>
          </p:cNvSpPr>
          <p:nvPr/>
        </p:nvSpPr>
        <p:spPr bwMode="auto">
          <a:xfrm>
            <a:off x="268032" y="253619"/>
            <a:ext cx="8346339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altLang="en-US" sz="4000" b="1" dirty="0" smtClean="0">
                <a:solidFill>
                  <a:srgbClr val="00316E"/>
                </a:solidFill>
                <a:latin typeface="Arial" panose="020B0604020202020204" pitchFamily="34" charset="0"/>
              </a:rPr>
              <a:t>Způsobilé výdaje</a:t>
            </a:r>
            <a:endParaRPr lang="en-GB" altLang="en-US" sz="4000" b="1" dirty="0">
              <a:solidFill>
                <a:srgbClr val="00316E"/>
              </a:solidFill>
              <a:latin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63338" y="2564904"/>
            <a:ext cx="3529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kern="0" dirty="0">
                <a:solidFill>
                  <a:schemeClr val="hlink"/>
                </a:solidFill>
                <a:latin typeface="+mn-lt"/>
              </a:rPr>
              <a:t>Pro osoby </a:t>
            </a:r>
            <a:r>
              <a:rPr lang="cs-CZ" sz="2400" kern="0" dirty="0" smtClean="0">
                <a:solidFill>
                  <a:schemeClr val="hlink"/>
                </a:solidFill>
                <a:latin typeface="+mn-lt"/>
              </a:rPr>
              <a:t>zaměstnané projektovým příjemcem</a:t>
            </a:r>
            <a:endParaRPr lang="cs-CZ" sz="2400" kern="0" dirty="0">
              <a:solidFill>
                <a:schemeClr val="hlink"/>
              </a:solidFill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74594" y="4725144"/>
            <a:ext cx="86178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Výdaje jsou předkládány z pravidla v 6 měsíčních cyklech kontrolorům v daném členském státě. V ČR je to Centrum pro regionální rozvoj – pobočky v Hradci Králové a Ostravě.</a:t>
            </a:r>
          </a:p>
          <a:p>
            <a:r>
              <a:rPr lang="cs-CZ" dirty="0" smtClean="0"/>
              <a:t>Ke kontrole se předkládá finanční zpráva a zpráva o průběhu projektu, včetně podpůrných dokumentů - NEPODCEŇOVAT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8545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79512" y="4795721"/>
            <a:ext cx="8576243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2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GB" sz="2400" b="1" dirty="0" smtClean="0">
                <a:latin typeface="Arial" charset="0"/>
                <a:cs typeface="Arial" charset="0"/>
              </a:rPr>
              <a:t>Online </a:t>
            </a:r>
            <a:r>
              <a:rPr lang="en-GB" sz="2400" b="1" dirty="0">
                <a:latin typeface="Arial" charset="0"/>
                <a:cs typeface="Arial" charset="0"/>
              </a:rPr>
              <a:t>collaborative </a:t>
            </a:r>
            <a:r>
              <a:rPr lang="en-GB" sz="2400" b="1" dirty="0" smtClean="0">
                <a:latin typeface="Arial" charset="0"/>
                <a:cs typeface="Arial" charset="0"/>
              </a:rPr>
              <a:t>tool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GB" sz="2400" b="1" dirty="0" smtClean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sz="2400" b="1" dirty="0">
                <a:latin typeface="Arial" charset="0"/>
              </a:rPr>
              <a:t>+</a:t>
            </a:r>
            <a:r>
              <a:rPr lang="en-GB" sz="2400" b="1" dirty="0" smtClean="0">
                <a:latin typeface="Arial" charset="0"/>
                <a:cs typeface="Arial" charset="0"/>
              </a:rPr>
              <a:t>       Expert</a:t>
            </a:r>
            <a:r>
              <a:rPr lang="cs-CZ" sz="2400" b="1" dirty="0" smtClean="0">
                <a:latin typeface="Arial" charset="0"/>
                <a:cs typeface="Arial" charset="0"/>
              </a:rPr>
              <a:t>ní tým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s-CZ" sz="2000" dirty="0">
                <a:latin typeface="Arial" charset="0"/>
              </a:rPr>
              <a:t> </a:t>
            </a:r>
            <a:r>
              <a:rPr lang="cs-CZ" sz="2000" dirty="0" smtClean="0">
                <a:latin typeface="Arial" charset="0"/>
              </a:rPr>
              <a:t>            </a:t>
            </a:r>
            <a:r>
              <a:rPr lang="cs-CZ" sz="2000" dirty="0" smtClean="0">
                <a:latin typeface="Arial" charset="0"/>
              </a:rPr>
              <a:t>koordinační </a:t>
            </a:r>
            <a:r>
              <a:rPr lang="cs-CZ" sz="2000" dirty="0" smtClean="0">
                <a:latin typeface="Arial" charset="0"/>
              </a:rPr>
              <a:t>role</a:t>
            </a:r>
            <a:endParaRPr lang="en-GB" sz="2000" dirty="0">
              <a:latin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GB" sz="2400" dirty="0"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3891675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cs-CZ" sz="2400" dirty="0" smtClean="0">
                <a:latin typeface="Arial" charset="0"/>
              </a:rPr>
              <a:t>Poskytuje služby ve vybraných tematických prioritách via</a:t>
            </a:r>
            <a:r>
              <a:rPr lang="en-GB" sz="2400" dirty="0" smtClean="0">
                <a:latin typeface="Arial" charset="0"/>
              </a:rPr>
              <a:t>:</a:t>
            </a:r>
            <a:endParaRPr lang="en-GB" sz="2400" dirty="0">
              <a:latin typeface="Arial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050391" y="121044"/>
            <a:ext cx="7272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000" b="1" dirty="0" smtClean="0">
                <a:solidFill>
                  <a:schemeClr val="tx2"/>
                </a:solidFill>
                <a:latin typeface="+mj-lt"/>
              </a:rPr>
              <a:t>Platform</a:t>
            </a:r>
            <a:r>
              <a:rPr lang="cs-CZ" sz="4000" b="1" dirty="0" smtClean="0">
                <a:solidFill>
                  <a:schemeClr val="tx2"/>
                </a:solidFill>
                <a:latin typeface="+mj-lt"/>
              </a:rPr>
              <a:t>y</a:t>
            </a:r>
            <a:r>
              <a:rPr lang="en-GB" sz="4000" b="1" dirty="0" smtClean="0">
                <a:solidFill>
                  <a:schemeClr val="tx2"/>
                </a:solidFill>
                <a:latin typeface="+mj-lt"/>
              </a:rPr>
              <a:t>: </a:t>
            </a:r>
            <a:r>
              <a:rPr lang="cs-CZ" sz="4000" b="1" dirty="0" smtClean="0">
                <a:solidFill>
                  <a:schemeClr val="tx2"/>
                </a:solidFill>
                <a:latin typeface="+mj-lt"/>
              </a:rPr>
              <a:t>co je to</a:t>
            </a:r>
            <a:r>
              <a:rPr lang="en-GB" sz="4000" b="1" dirty="0" smtClean="0">
                <a:solidFill>
                  <a:schemeClr val="tx2"/>
                </a:solidFill>
                <a:latin typeface="+mj-lt"/>
              </a:rPr>
              <a:t>?</a:t>
            </a:r>
            <a:endParaRPr lang="en-GB" sz="4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6" name="Image 3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03" y="1429714"/>
            <a:ext cx="833869" cy="877557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361874"/>
              </p:ext>
            </p:extLst>
          </p:nvPr>
        </p:nvGraphicFramePr>
        <p:xfrm>
          <a:off x="179512" y="1747635"/>
          <a:ext cx="8784976" cy="2117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6244"/>
                <a:gridCol w="2196244"/>
                <a:gridCol w="2196244"/>
                <a:gridCol w="2196244"/>
              </a:tblGrid>
              <a:tr h="838781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60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222"/>
                    </a:solidFill>
                  </a:tcPr>
                </a:tc>
              </a:tr>
              <a:tr h="12026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Výzkum a inovace</a:t>
                      </a:r>
                      <a:endParaRPr lang="en-GB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MSP konkurenceschopnost</a:t>
                      </a:r>
                      <a:endParaRPr lang="en-GB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Nízkouhlíkové hospodářství</a:t>
                      </a:r>
                      <a:endParaRPr kumimoji="0" lang="en-GB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cs-CZ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Životní prostředí a efektivní využívání zdrojů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222"/>
                    </a:solidFill>
                  </a:tcPr>
                </a:tc>
              </a:tr>
            </a:tbl>
          </a:graphicData>
        </a:graphic>
      </p:graphicFrame>
      <p:pic>
        <p:nvPicPr>
          <p:cNvPr id="20" name="Image 3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44" y="1725813"/>
            <a:ext cx="833869" cy="877557"/>
          </a:xfrm>
          <a:prstGeom prst="rect">
            <a:avLst/>
          </a:prstGeom>
          <a:noFill/>
        </p:spPr>
      </p:pic>
      <p:pic>
        <p:nvPicPr>
          <p:cNvPr id="19" name="Image 2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050" y="1814127"/>
            <a:ext cx="952125" cy="852658"/>
          </a:xfrm>
          <a:prstGeom prst="rect">
            <a:avLst/>
          </a:prstGeom>
          <a:noFill/>
        </p:spPr>
      </p:pic>
      <p:pic>
        <p:nvPicPr>
          <p:cNvPr id="17" name="Image 3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18" y="1808230"/>
            <a:ext cx="833869" cy="848226"/>
          </a:xfrm>
          <a:prstGeom prst="rect">
            <a:avLst/>
          </a:prstGeom>
          <a:noFill/>
        </p:spPr>
      </p:pic>
      <p:pic>
        <p:nvPicPr>
          <p:cNvPr id="18" name="Image 3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37" y="1781965"/>
            <a:ext cx="877662" cy="84859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54846" cy="90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813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</a:t>
            </a:r>
            <a:r>
              <a:rPr lang="cs-CZ" sz="4400" dirty="0" smtClean="0"/>
              <a:t> </a:t>
            </a:r>
            <a:r>
              <a:rPr lang="cs-CZ" dirty="0" err="1"/>
              <a:t>Interreg</a:t>
            </a:r>
            <a:r>
              <a:rPr lang="cs-CZ" dirty="0"/>
              <a:t> </a:t>
            </a:r>
            <a:r>
              <a:rPr lang="cs-CZ" dirty="0" smtClean="0"/>
              <a:t>Europe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Cíl programu vychází z nařízení pro Evropskou územní spolupráci – čl. 2(3)a</a:t>
            </a:r>
            <a:r>
              <a:rPr lang="en-GB" dirty="0" smtClean="0"/>
              <a:t>:</a:t>
            </a:r>
            <a:r>
              <a:rPr lang="en-GB" dirty="0"/>
              <a:t/>
            </a:r>
            <a:br>
              <a:rPr lang="en-GB" dirty="0"/>
            </a:br>
            <a:endParaRPr lang="en-US" i="1" kern="0" dirty="0"/>
          </a:p>
          <a:p>
            <a:pPr marL="342900" lvl="1" indent="-342900">
              <a:lnSpc>
                <a:spcPts val="3300"/>
              </a:lnSpc>
              <a:defRPr/>
            </a:pPr>
            <a:r>
              <a:rPr lang="en-US" kern="0" dirty="0" smtClean="0"/>
              <a:t>“</a:t>
            </a:r>
            <a:r>
              <a:rPr lang="cs-CZ" kern="0" dirty="0" smtClean="0"/>
              <a:t>posilovat </a:t>
            </a:r>
            <a:r>
              <a:rPr lang="cs-CZ" kern="0" dirty="0"/>
              <a:t>e</a:t>
            </a:r>
            <a:r>
              <a:rPr lang="cs-CZ" kern="0" dirty="0" smtClean="0"/>
              <a:t>fektivitu </a:t>
            </a:r>
            <a:r>
              <a:rPr lang="cs-CZ" b="1" kern="0" dirty="0" smtClean="0"/>
              <a:t>kohezní politiky</a:t>
            </a:r>
            <a:r>
              <a:rPr lang="en-US" kern="0" dirty="0" smtClean="0"/>
              <a:t>” </a:t>
            </a:r>
            <a:r>
              <a:rPr lang="en-US" kern="0" dirty="0"/>
              <a:t/>
            </a:r>
            <a:br>
              <a:rPr lang="en-US" kern="0" dirty="0"/>
            </a:br>
            <a:endParaRPr lang="en-US" kern="0" dirty="0" smtClean="0"/>
          </a:p>
          <a:p>
            <a:pPr marL="342900" lvl="1" indent="-342900">
              <a:lnSpc>
                <a:spcPts val="3300"/>
              </a:lnSpc>
              <a:defRPr/>
            </a:pPr>
            <a:r>
              <a:rPr lang="en-US" kern="0" dirty="0" smtClean="0"/>
              <a:t>“</a:t>
            </a:r>
            <a:r>
              <a:rPr lang="cs-CZ" kern="0" dirty="0" smtClean="0"/>
              <a:t>identifikace a šíření dobré praxe s cílem jejího přenosu  zejména do operačních programů </a:t>
            </a:r>
            <a:r>
              <a:rPr lang="cs-CZ" b="1" kern="0" dirty="0" smtClean="0"/>
              <a:t>Cíle investice pro růst a zaměstnanost</a:t>
            </a:r>
            <a:r>
              <a:rPr lang="cs-CZ" kern="0" dirty="0" smtClean="0"/>
              <a:t>, případně do relevantních programů Evropské územní spolupráce</a:t>
            </a:r>
            <a:r>
              <a:rPr lang="en-US" kern="0" dirty="0" smtClean="0"/>
              <a:t>”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1675" y="6021288"/>
            <a:ext cx="2905125" cy="60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60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61" y="1340768"/>
            <a:ext cx="8573839" cy="543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Platform</a:t>
            </a:r>
            <a:r>
              <a:rPr lang="cs-CZ" dirty="0" smtClean="0"/>
              <a:t>y</a:t>
            </a:r>
            <a:r>
              <a:rPr lang="en-GB" dirty="0" smtClean="0"/>
              <a:t>: </a:t>
            </a:r>
            <a:r>
              <a:rPr lang="cs-CZ" dirty="0" smtClean="0"/>
              <a:t>služby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539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77" y="338006"/>
            <a:ext cx="1254846" cy="90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24" y="5298272"/>
            <a:ext cx="1406130" cy="8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88152" y="110335"/>
            <a:ext cx="77041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GB" sz="4000" b="1" dirty="0" smtClean="0">
                <a:solidFill>
                  <a:schemeClr val="tx2"/>
                </a:solidFill>
                <a:latin typeface="+mj-lt"/>
              </a:rPr>
              <a:t>2 </a:t>
            </a:r>
            <a:r>
              <a:rPr lang="cs-CZ" sz="4000" b="1" dirty="0" smtClean="0">
                <a:solidFill>
                  <a:schemeClr val="tx2"/>
                </a:solidFill>
                <a:latin typeface="+mj-lt"/>
              </a:rPr>
              <a:t>provázené aktivity</a:t>
            </a:r>
            <a:endParaRPr lang="en-GB" sz="4000" b="1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176544" y="1437479"/>
            <a:ext cx="5438737" cy="4784871"/>
            <a:chOff x="1527224" y="1292698"/>
            <a:chExt cx="5792470" cy="546293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15813" y="2708920"/>
              <a:ext cx="3076705" cy="288032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709601" y="1292698"/>
              <a:ext cx="3489127" cy="1334133"/>
            </a:xfrm>
            <a:prstGeom prst="ellipse">
              <a:avLst/>
            </a:prstGeom>
            <a:solidFill>
              <a:srgbClr val="4F81BD"/>
            </a:solidFill>
            <a:ln>
              <a:solidFill>
                <a:schemeClr val="accent4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 smtClean="0">
                  <a:solidFill>
                    <a:schemeClr val="bg1"/>
                  </a:solidFill>
                  <a:latin typeface="+mn-lt"/>
                </a:rPr>
                <a:t>Policy Learning Platforms</a:t>
              </a:r>
            </a:p>
            <a:p>
              <a:pPr algn="ctr"/>
              <a:r>
                <a:rPr lang="cs-CZ" sz="1200" dirty="0" smtClean="0">
                  <a:solidFill>
                    <a:schemeClr val="bg1"/>
                  </a:solidFill>
                  <a:latin typeface="+mn-lt"/>
                </a:rPr>
                <a:t>Otevřené všem regionům</a:t>
              </a: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3059830" y="2564904"/>
              <a:ext cx="2788670" cy="0"/>
            </a:xfrm>
            <a:prstGeom prst="line">
              <a:avLst/>
            </a:prstGeom>
            <a:ln w="28575">
              <a:solidFill>
                <a:srgbClr val="4F81BD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3" idx="4"/>
              <a:endCxn id="2" idx="0"/>
            </p:cNvCxnSpPr>
            <p:nvPr/>
          </p:nvCxnSpPr>
          <p:spPr bwMode="auto">
            <a:xfrm>
              <a:off x="4454165" y="2626831"/>
              <a:ext cx="1" cy="82089"/>
            </a:xfrm>
            <a:prstGeom prst="line">
              <a:avLst/>
            </a:prstGeom>
            <a:noFill/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3059830" y="2564904"/>
              <a:ext cx="0" cy="144016"/>
            </a:xfrm>
            <a:prstGeom prst="line">
              <a:avLst/>
            </a:prstGeom>
            <a:noFill/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5848500" y="2564904"/>
              <a:ext cx="0" cy="144016"/>
            </a:xfrm>
            <a:prstGeom prst="line">
              <a:avLst/>
            </a:prstGeom>
            <a:noFill/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Curved Right Arrow 26"/>
            <p:cNvSpPr/>
            <p:nvPr/>
          </p:nvSpPr>
          <p:spPr bwMode="auto">
            <a:xfrm>
              <a:off x="1547664" y="1770057"/>
              <a:ext cx="985085" cy="4320480"/>
            </a:xfrm>
            <a:prstGeom prst="curvedRightArrow">
              <a:avLst/>
            </a:prstGeom>
            <a:solidFill>
              <a:srgbClr val="4F81BD"/>
            </a:solidFill>
            <a:ln w="9525" cap="flat" cmpd="sng" algn="ctr">
              <a:solidFill>
                <a:srgbClr val="0031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8" name="Curved Right Arrow 27"/>
            <p:cNvSpPr/>
            <p:nvPr/>
          </p:nvSpPr>
          <p:spPr bwMode="auto">
            <a:xfrm rot="10800000">
              <a:off x="6409903" y="1770057"/>
              <a:ext cx="909791" cy="4320480"/>
            </a:xfrm>
            <a:prstGeom prst="curvedRightArrow">
              <a:avLst/>
            </a:prstGeom>
            <a:solidFill>
              <a:srgbClr val="4F81BD"/>
            </a:solidFill>
            <a:ln w="9525" cap="flat" cmpd="sng" algn="ctr">
              <a:solidFill>
                <a:srgbClr val="0031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64777" y="5701458"/>
              <a:ext cx="3384376" cy="1054175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00316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GB" sz="1800" dirty="0" smtClean="0">
                <a:solidFill>
                  <a:schemeClr val="bg1"/>
                </a:solidFill>
                <a:latin typeface="+mn-lt"/>
              </a:endParaRPr>
            </a:p>
            <a:p>
              <a:pPr algn="ctr"/>
              <a:r>
                <a:rPr lang="cs-CZ" sz="1800" dirty="0" smtClean="0">
                  <a:solidFill>
                    <a:schemeClr val="bg1"/>
                  </a:solidFill>
                  <a:latin typeface="+mn-lt"/>
                </a:rPr>
                <a:t>Projekty meziregionální spolupráce</a:t>
              </a:r>
              <a:endParaRPr lang="en-GB" sz="18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27224" y="3702139"/>
              <a:ext cx="1458344" cy="456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solidFill>
                    <a:srgbClr val="4F81BD"/>
                  </a:solidFill>
                  <a:latin typeface="+mn-lt"/>
                </a:rPr>
                <a:t>obohacuje</a:t>
              </a:r>
              <a:endParaRPr lang="en-GB" sz="2000" dirty="0">
                <a:solidFill>
                  <a:srgbClr val="4F81BD"/>
                </a:solidFill>
                <a:latin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92108" y="3697136"/>
              <a:ext cx="1152743" cy="456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solidFill>
                    <a:srgbClr val="4F81BD"/>
                  </a:solidFill>
                  <a:latin typeface="+mn-lt"/>
                </a:rPr>
                <a:t>přispívá</a:t>
              </a:r>
              <a:endParaRPr lang="en-GB" sz="2000" dirty="0">
                <a:solidFill>
                  <a:srgbClr val="4F81BD"/>
                </a:solidFill>
                <a:latin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54708" y="5728923"/>
              <a:ext cx="842021" cy="3162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  <a:latin typeface="+mn-lt"/>
                </a:rPr>
                <a:t>Pro</a:t>
              </a:r>
              <a:r>
                <a:rPr lang="cs-CZ" sz="1200" dirty="0" err="1" smtClean="0">
                  <a:solidFill>
                    <a:schemeClr val="bg1"/>
                  </a:solidFill>
                  <a:latin typeface="+mn-lt"/>
                </a:rPr>
                <a:t>jekt</a:t>
              </a:r>
              <a:r>
                <a:rPr lang="en-GB" sz="1200" dirty="0" smtClean="0">
                  <a:solidFill>
                    <a:schemeClr val="bg1"/>
                  </a:solidFill>
                  <a:latin typeface="+mn-lt"/>
                </a:rPr>
                <a:t> 1</a:t>
              </a: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056483" y="5728923"/>
              <a:ext cx="842021" cy="3162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err="1" smtClean="0">
                  <a:solidFill>
                    <a:schemeClr val="bg1"/>
                  </a:solidFill>
                  <a:latin typeface="+mn-lt"/>
                </a:rPr>
                <a:t>Proje</a:t>
              </a:r>
              <a:r>
                <a:rPr lang="cs-CZ" sz="1200" dirty="0" err="1" smtClean="0">
                  <a:solidFill>
                    <a:schemeClr val="bg1"/>
                  </a:solidFill>
                  <a:latin typeface="+mn-lt"/>
                </a:rPr>
                <a:t>kt</a:t>
              </a:r>
              <a:r>
                <a:rPr lang="en-GB" sz="1200" dirty="0" smtClean="0">
                  <a:solidFill>
                    <a:schemeClr val="bg1"/>
                  </a:solidFill>
                  <a:latin typeface="+mn-lt"/>
                </a:rPr>
                <a:t> 2</a:t>
              </a: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057899" y="5728923"/>
              <a:ext cx="842021" cy="3162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err="1" smtClean="0">
                  <a:solidFill>
                    <a:schemeClr val="bg1"/>
                  </a:solidFill>
                  <a:latin typeface="+mn-lt"/>
                </a:rPr>
                <a:t>Proje</a:t>
              </a:r>
              <a:r>
                <a:rPr lang="cs-CZ" sz="1200" dirty="0" smtClean="0">
                  <a:solidFill>
                    <a:schemeClr val="bg1"/>
                  </a:solidFill>
                  <a:latin typeface="+mn-lt"/>
                </a:rPr>
                <a:t>k</a:t>
              </a:r>
              <a:r>
                <a:rPr lang="en-GB" sz="1200" dirty="0" smtClean="0">
                  <a:solidFill>
                    <a:schemeClr val="bg1"/>
                  </a:solidFill>
                  <a:latin typeface="+mn-lt"/>
                </a:rPr>
                <a:t>t 3</a:t>
              </a: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 flipV="1">
              <a:off x="3450008" y="5085184"/>
              <a:ext cx="185888" cy="64373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6" idx="0"/>
            </p:cNvCxnSpPr>
            <p:nvPr/>
          </p:nvCxnSpPr>
          <p:spPr bwMode="auto">
            <a:xfrm flipV="1">
              <a:off x="3475719" y="4437112"/>
              <a:ext cx="978445" cy="129181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3450008" y="4941168"/>
              <a:ext cx="1770064" cy="78775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9" idx="0"/>
            </p:cNvCxnSpPr>
            <p:nvPr/>
          </p:nvCxnSpPr>
          <p:spPr bwMode="auto">
            <a:xfrm flipH="1" flipV="1">
              <a:off x="3845310" y="4221089"/>
              <a:ext cx="611654" cy="148036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7" idx="0"/>
            </p:cNvCxnSpPr>
            <p:nvPr/>
          </p:nvCxnSpPr>
          <p:spPr bwMode="auto">
            <a:xfrm flipV="1">
              <a:off x="4477494" y="3697136"/>
              <a:ext cx="166514" cy="203178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7" idx="0"/>
            </p:cNvCxnSpPr>
            <p:nvPr/>
          </p:nvCxnSpPr>
          <p:spPr bwMode="auto">
            <a:xfrm flipV="1">
              <a:off x="4477494" y="5229201"/>
              <a:ext cx="742578" cy="49972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38" idx="0"/>
            </p:cNvCxnSpPr>
            <p:nvPr/>
          </p:nvCxnSpPr>
          <p:spPr bwMode="auto">
            <a:xfrm flipH="1" flipV="1">
              <a:off x="4932040" y="3429003"/>
              <a:ext cx="546870" cy="229992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38" idx="0"/>
            </p:cNvCxnSpPr>
            <p:nvPr/>
          </p:nvCxnSpPr>
          <p:spPr bwMode="auto">
            <a:xfrm flipH="1" flipV="1">
              <a:off x="3923929" y="4797155"/>
              <a:ext cx="1554981" cy="93176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auto">
            <a:xfrm flipH="1" flipV="1">
              <a:off x="4847084" y="4221088"/>
              <a:ext cx="606116" cy="150783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8357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najdete další informace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Stránka programu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en-GB" dirty="0" smtClean="0">
                <a:hlinkClick r:id="rId2"/>
              </a:rPr>
              <a:t>www.interregeurope.eu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Program</a:t>
            </a:r>
            <a:r>
              <a:rPr lang="cs-CZ" dirty="0" err="1" smtClean="0"/>
              <a:t>ový</a:t>
            </a:r>
            <a:r>
              <a:rPr lang="en-GB" dirty="0" smtClean="0"/>
              <a:t> </a:t>
            </a:r>
            <a:r>
              <a:rPr lang="en-GB" dirty="0" err="1" smtClean="0"/>
              <a:t>manu</a:t>
            </a:r>
            <a:r>
              <a:rPr lang="cs-CZ" dirty="0" smtClean="0"/>
              <a:t>á</a:t>
            </a:r>
            <a:r>
              <a:rPr lang="en-GB" dirty="0" smtClean="0"/>
              <a:t>l</a:t>
            </a:r>
            <a:r>
              <a:rPr lang="cs-CZ" dirty="0" smtClean="0"/>
              <a:t> – NUTNÁ ZNALOST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en-GB" dirty="0">
                <a:hlinkClick r:id="rId3"/>
              </a:rPr>
              <a:t>www.interregeurope.eu/help/programme-manual/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Interreg</a:t>
            </a:r>
            <a:r>
              <a:rPr lang="en-GB" dirty="0"/>
              <a:t> Europe community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hlinkClick r:id="rId4"/>
              </a:rPr>
              <a:t>www.interregeurope.eu/account/dashboard/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cs-CZ" dirty="0" smtClean="0"/>
              <a:t>Stránky v češtině</a:t>
            </a:r>
          </a:p>
          <a:p>
            <a:pPr marL="51435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>
                <a:hlinkClick r:id="rId5"/>
              </a:rPr>
              <a:t>http://</a:t>
            </a:r>
            <a:r>
              <a:rPr lang="cs-CZ" dirty="0">
                <a:hlinkClick r:id="rId5"/>
              </a:rPr>
              <a:t>www.dotaceeu.cz/cs/Fondy-EU/2014-2020/Operacni-programy/OP-INTERREG-EUROPE</a:t>
            </a:r>
            <a:r>
              <a:rPr lang="cs-CZ" dirty="0"/>
              <a:t> </a:t>
            </a:r>
            <a:r>
              <a:rPr lang="cs-CZ" dirty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1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Balíček pro žadatele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57201" y="1368000"/>
            <a:ext cx="5122912" cy="518318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Programový manuál</a:t>
            </a:r>
          </a:p>
          <a:p>
            <a:endParaRPr lang="cs-CZ" dirty="0" smtClean="0"/>
          </a:p>
          <a:p>
            <a:pPr marL="342900" indent="-342900">
              <a:buFontTx/>
              <a:buChar char="-"/>
            </a:pPr>
            <a:r>
              <a:rPr lang="cs-CZ" b="0" dirty="0" err="1" smtClean="0"/>
              <a:t>Terms</a:t>
            </a:r>
            <a:r>
              <a:rPr lang="cs-CZ" b="0" dirty="0" smtClean="0"/>
              <a:t> </a:t>
            </a:r>
            <a:r>
              <a:rPr lang="cs-CZ" b="0" dirty="0" err="1" smtClean="0"/>
              <a:t>of</a:t>
            </a:r>
            <a:r>
              <a:rPr lang="cs-CZ" b="0" dirty="0" smtClean="0"/>
              <a:t> Reference</a:t>
            </a:r>
          </a:p>
          <a:p>
            <a:endParaRPr lang="cs-CZ" b="0" dirty="0" smtClean="0"/>
          </a:p>
          <a:p>
            <a:pPr marL="342900" indent="-342900">
              <a:buFontTx/>
              <a:buChar char="-"/>
            </a:pPr>
            <a:r>
              <a:rPr lang="cs-CZ" b="0" dirty="0" smtClean="0"/>
              <a:t>Prohlášení partnera (Partner </a:t>
            </a:r>
            <a:r>
              <a:rPr lang="cs-CZ" b="0" dirty="0" err="1" smtClean="0"/>
              <a:t>Declaration</a:t>
            </a:r>
            <a:r>
              <a:rPr lang="cs-CZ" b="0" dirty="0" smtClean="0"/>
              <a:t>)</a:t>
            </a:r>
          </a:p>
          <a:p>
            <a:endParaRPr lang="cs-CZ" b="0" dirty="0" smtClean="0"/>
          </a:p>
          <a:p>
            <a:pPr marL="342900" indent="-342900">
              <a:buFontTx/>
              <a:buChar char="-"/>
            </a:pPr>
            <a:r>
              <a:rPr lang="cs-CZ" b="0" dirty="0" err="1" smtClean="0"/>
              <a:t>Letter</a:t>
            </a:r>
            <a:r>
              <a:rPr lang="cs-CZ" b="0" dirty="0" smtClean="0"/>
              <a:t> </a:t>
            </a:r>
            <a:r>
              <a:rPr lang="cs-CZ" b="0" dirty="0" err="1" smtClean="0"/>
              <a:t>of</a:t>
            </a:r>
            <a:r>
              <a:rPr lang="cs-CZ" b="0" dirty="0" smtClean="0"/>
              <a:t> Support</a:t>
            </a:r>
          </a:p>
          <a:p>
            <a:endParaRPr lang="cs-CZ" b="0" dirty="0"/>
          </a:p>
          <a:p>
            <a:r>
              <a:rPr lang="cs-CZ" b="0" dirty="0" smtClean="0"/>
              <a:t>Ke </a:t>
            </a:r>
            <a:r>
              <a:rPr lang="cs-CZ" b="0" dirty="0"/>
              <a:t>stažení zde: </a:t>
            </a:r>
            <a:r>
              <a:rPr lang="cs-CZ" b="0" dirty="0">
                <a:hlinkClick r:id="rId2"/>
              </a:rPr>
              <a:t>http://www.interregeurope.eu/projects/apply-for-funding</a:t>
            </a:r>
            <a:r>
              <a:rPr lang="cs-CZ" b="0" dirty="0" smtClean="0">
                <a:hlinkClick r:id="rId2"/>
              </a:rPr>
              <a:t>/</a:t>
            </a:r>
            <a:r>
              <a:rPr lang="cs-CZ" b="0" dirty="0" smtClean="0"/>
              <a:t> </a:t>
            </a:r>
            <a:endParaRPr lang="cs-CZ" b="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2775832"/>
            <a:ext cx="2808312" cy="375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41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611560" y="2564904"/>
            <a:ext cx="7772400" cy="794519"/>
          </a:xfrm>
        </p:spPr>
        <p:txBody>
          <a:bodyPr/>
          <a:lstStyle/>
          <a:p>
            <a:r>
              <a:rPr lang="cs-CZ" dirty="0" smtClean="0"/>
              <a:t>Děkuji</a:t>
            </a:r>
            <a:r>
              <a:rPr lang="fr-FR" dirty="0" smtClean="0"/>
              <a:t>! 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Questions </a:t>
            </a:r>
            <a:r>
              <a:rPr lang="fr-FR" dirty="0" err="1" smtClean="0"/>
              <a:t>welcome</a:t>
            </a:r>
            <a:endParaRPr lang="fr-FR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3429000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cs-CZ" dirty="0">
                <a:solidFill>
                  <a:schemeClr val="tx2"/>
                </a:solidFill>
              </a:rPr>
              <a:t>Pavel Lukeš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cs-CZ" dirty="0">
                <a:solidFill>
                  <a:schemeClr val="tx2"/>
                </a:solidFill>
              </a:rPr>
              <a:t>Ministerstvo pro místní rozvoj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cs-CZ" dirty="0">
                <a:solidFill>
                  <a:schemeClr val="tx2"/>
                </a:solidFill>
              </a:rPr>
              <a:t>Odbor evropské územní spolupráce</a:t>
            </a:r>
            <a:endParaRPr lang="et-EE" dirty="0">
              <a:solidFill>
                <a:schemeClr val="tx2"/>
              </a:solidFill>
            </a:endParaRPr>
          </a:p>
          <a:p>
            <a:r>
              <a:rPr lang="cs-CZ" dirty="0">
                <a:solidFill>
                  <a:schemeClr val="tx2"/>
                </a:solidFill>
              </a:rPr>
              <a:t>Email: </a:t>
            </a:r>
            <a:r>
              <a:rPr lang="cs-CZ" dirty="0" smtClean="0">
                <a:solidFill>
                  <a:schemeClr val="tx2"/>
                </a:solidFill>
                <a:hlinkClick r:id="rId2"/>
              </a:rPr>
              <a:t>pavel.lukes@mmr.cz</a:t>
            </a:r>
            <a:endParaRPr lang="cs-CZ" dirty="0" smtClean="0">
              <a:solidFill>
                <a:schemeClr val="tx2"/>
              </a:solidFill>
            </a:endParaRPr>
          </a:p>
          <a:p>
            <a:r>
              <a:rPr lang="cs-CZ" dirty="0" smtClean="0">
                <a:solidFill>
                  <a:schemeClr val="tx2"/>
                </a:solidFill>
              </a:rPr>
              <a:t>Tel: +420 224 862 331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5" name="Obrázek 4" descr="mmr_cr_rgb.e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25247"/>
            <a:ext cx="2510827" cy="73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781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</a:t>
            </a:r>
            <a:r>
              <a:rPr lang="en-GB" dirty="0" err="1" smtClean="0"/>
              <a:t>Interreg</a:t>
            </a:r>
            <a:r>
              <a:rPr lang="en-GB" dirty="0" smtClean="0"/>
              <a:t> Europe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9512" y="1263713"/>
            <a:ext cx="8784976" cy="5183187"/>
          </a:xfrm>
        </p:spPr>
        <p:txBody>
          <a:bodyPr/>
          <a:lstStyle/>
          <a:p>
            <a:pPr lvl="0" eaLnBrk="0" hangingPunct="0">
              <a:spcBef>
                <a:spcPts val="1200"/>
              </a:spcBef>
              <a:defRPr/>
            </a:pPr>
            <a:r>
              <a:rPr lang="cs-CZ" kern="0" dirty="0" smtClean="0">
                <a:solidFill>
                  <a:prstClr val="black"/>
                </a:solidFill>
              </a:rPr>
              <a:t>Výměna zkušeností </a:t>
            </a:r>
            <a:r>
              <a:rPr lang="cs-CZ" b="0" kern="0" dirty="0" smtClean="0">
                <a:solidFill>
                  <a:prstClr val="black"/>
                </a:solidFill>
              </a:rPr>
              <a:t>s cílem zlepšit efektivitu politik regionálního rozvoje, zejména programů </a:t>
            </a:r>
            <a:r>
              <a:rPr lang="cs-CZ" kern="0" dirty="0" smtClean="0">
                <a:solidFill>
                  <a:prstClr val="black"/>
                </a:solidFill>
              </a:rPr>
              <a:t>Strukturálních fondů</a:t>
            </a:r>
            <a:endParaRPr lang="en-GB" dirty="0"/>
          </a:p>
        </p:txBody>
      </p:sp>
      <p:sp>
        <p:nvSpPr>
          <p:cNvPr id="4" name="Rounded Rectangle 77"/>
          <p:cNvSpPr>
            <a:spLocks noChangeArrowheads="1"/>
          </p:cNvSpPr>
          <p:nvPr/>
        </p:nvSpPr>
        <p:spPr bwMode="auto">
          <a:xfrm>
            <a:off x="6156006" y="5594918"/>
            <a:ext cx="2160000" cy="900000"/>
          </a:xfrm>
          <a:prstGeom prst="rect">
            <a:avLst/>
          </a:prstGeom>
          <a:solidFill>
            <a:srgbClr val="FFDC00"/>
          </a:solidFill>
          <a:ln w="19050" algn="ctr">
            <a:solidFill>
              <a:srgbClr val="00316E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>
              <a:ln>
                <a:noFill/>
              </a:ln>
              <a:solidFill>
                <a:srgbClr val="00316E"/>
              </a:solidFill>
              <a:effectLst/>
              <a:uLnTx/>
              <a:uFillTx/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59"/>
          <p:cNvSpPr>
            <a:spLocks noChangeArrowheads="1"/>
          </p:cNvSpPr>
          <p:nvPr/>
        </p:nvSpPr>
        <p:spPr bwMode="auto">
          <a:xfrm>
            <a:off x="2817632" y="2514316"/>
            <a:ext cx="35381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5563" indent="-309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2763" indent="-309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9963" indent="-309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7163" indent="-309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Kohezní politika EU</a:t>
            </a:r>
            <a:endParaRPr kumimoji="0" lang="en-GB" altLang="fr-FR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urved Connector 64"/>
          <p:cNvCxnSpPr>
            <a:cxnSpLocks noChangeShapeType="1"/>
          </p:cNvCxnSpPr>
          <p:nvPr/>
        </p:nvCxnSpPr>
        <p:spPr bwMode="auto">
          <a:xfrm>
            <a:off x="4115247" y="4438426"/>
            <a:ext cx="2182812" cy="1539875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468729" y="3344639"/>
            <a:ext cx="5091113" cy="2189163"/>
            <a:chOff x="422825" y="2969449"/>
            <a:chExt cx="5090906" cy="2190568"/>
          </a:xfrm>
        </p:grpSpPr>
        <p:sp>
          <p:nvSpPr>
            <p:cNvPr id="10" name="Rounded Rectangle 53"/>
            <p:cNvSpPr>
              <a:spLocks noChangeArrowheads="1"/>
            </p:cNvSpPr>
            <p:nvPr/>
          </p:nvSpPr>
          <p:spPr bwMode="auto">
            <a:xfrm>
              <a:off x="4569705" y="4753886"/>
              <a:ext cx="395272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B050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Rounded Rectangle 56"/>
            <p:cNvSpPr>
              <a:spLocks noChangeArrowheads="1"/>
            </p:cNvSpPr>
            <p:nvPr/>
          </p:nvSpPr>
          <p:spPr bwMode="auto">
            <a:xfrm>
              <a:off x="1008589" y="2972626"/>
              <a:ext cx="395271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" name="Rounded Rectangle 57"/>
            <p:cNvSpPr>
              <a:spLocks noChangeArrowheads="1"/>
            </p:cNvSpPr>
            <p:nvPr/>
          </p:nvSpPr>
          <p:spPr bwMode="auto">
            <a:xfrm>
              <a:off x="1589590" y="2975803"/>
              <a:ext cx="395271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58"/>
            <p:cNvSpPr>
              <a:spLocks noChangeArrowheads="1"/>
            </p:cNvSpPr>
            <p:nvPr/>
          </p:nvSpPr>
          <p:spPr bwMode="auto">
            <a:xfrm>
              <a:off x="2181703" y="2969449"/>
              <a:ext cx="396859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59"/>
            <p:cNvSpPr>
              <a:spLocks noChangeArrowheads="1"/>
            </p:cNvSpPr>
            <p:nvPr/>
          </p:nvSpPr>
          <p:spPr bwMode="auto">
            <a:xfrm>
              <a:off x="2761118" y="2969449"/>
              <a:ext cx="396859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60"/>
            <p:cNvSpPr>
              <a:spLocks noChangeArrowheads="1"/>
            </p:cNvSpPr>
            <p:nvPr/>
          </p:nvSpPr>
          <p:spPr bwMode="auto">
            <a:xfrm>
              <a:off x="3361168" y="2971038"/>
              <a:ext cx="396859" cy="395541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61"/>
            <p:cNvSpPr>
              <a:spLocks noChangeArrowheads="1"/>
            </p:cNvSpPr>
            <p:nvPr/>
          </p:nvSpPr>
          <p:spPr bwMode="auto">
            <a:xfrm>
              <a:off x="1008589" y="3566732"/>
              <a:ext cx="395271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62"/>
            <p:cNvSpPr>
              <a:spLocks noChangeArrowheads="1"/>
            </p:cNvSpPr>
            <p:nvPr/>
          </p:nvSpPr>
          <p:spPr bwMode="auto">
            <a:xfrm>
              <a:off x="1589590" y="3569909"/>
              <a:ext cx="395271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63"/>
            <p:cNvSpPr>
              <a:spLocks noChangeArrowheads="1"/>
            </p:cNvSpPr>
            <p:nvPr/>
          </p:nvSpPr>
          <p:spPr bwMode="auto">
            <a:xfrm>
              <a:off x="2181703" y="3563555"/>
              <a:ext cx="396859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66"/>
            <p:cNvSpPr>
              <a:spLocks noChangeArrowheads="1"/>
            </p:cNvSpPr>
            <p:nvPr/>
          </p:nvSpPr>
          <p:spPr bwMode="auto">
            <a:xfrm>
              <a:off x="2761118" y="3563555"/>
              <a:ext cx="396859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67"/>
            <p:cNvSpPr>
              <a:spLocks noChangeArrowheads="1"/>
            </p:cNvSpPr>
            <p:nvPr/>
          </p:nvSpPr>
          <p:spPr bwMode="auto">
            <a:xfrm>
              <a:off x="3361168" y="3565144"/>
              <a:ext cx="396859" cy="395541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68"/>
            <p:cNvSpPr>
              <a:spLocks noChangeArrowheads="1"/>
            </p:cNvSpPr>
            <p:nvPr/>
          </p:nvSpPr>
          <p:spPr bwMode="auto">
            <a:xfrm>
              <a:off x="1008589" y="4171958"/>
              <a:ext cx="395271" cy="395541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69"/>
            <p:cNvSpPr>
              <a:spLocks noChangeArrowheads="1"/>
            </p:cNvSpPr>
            <p:nvPr/>
          </p:nvSpPr>
          <p:spPr bwMode="auto">
            <a:xfrm>
              <a:off x="1589590" y="4175135"/>
              <a:ext cx="395271" cy="397130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70"/>
            <p:cNvSpPr>
              <a:spLocks noChangeArrowheads="1"/>
            </p:cNvSpPr>
            <p:nvPr/>
          </p:nvSpPr>
          <p:spPr bwMode="auto">
            <a:xfrm>
              <a:off x="2181703" y="4168781"/>
              <a:ext cx="396859" cy="397130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71"/>
            <p:cNvSpPr>
              <a:spLocks noChangeArrowheads="1"/>
            </p:cNvSpPr>
            <p:nvPr/>
          </p:nvSpPr>
          <p:spPr bwMode="auto">
            <a:xfrm>
              <a:off x="2761118" y="4168781"/>
              <a:ext cx="396859" cy="397130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72"/>
            <p:cNvSpPr>
              <a:spLocks noChangeArrowheads="1"/>
            </p:cNvSpPr>
            <p:nvPr/>
          </p:nvSpPr>
          <p:spPr bwMode="auto">
            <a:xfrm>
              <a:off x="3361168" y="4170369"/>
              <a:ext cx="396859" cy="397130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73"/>
            <p:cNvSpPr>
              <a:spLocks noChangeArrowheads="1"/>
            </p:cNvSpPr>
            <p:nvPr/>
          </p:nvSpPr>
          <p:spPr bwMode="auto">
            <a:xfrm>
              <a:off x="1008589" y="4759710"/>
              <a:ext cx="395271" cy="397130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" name="Rounded Rectangle 74"/>
            <p:cNvSpPr>
              <a:spLocks noChangeArrowheads="1"/>
            </p:cNvSpPr>
            <p:nvPr/>
          </p:nvSpPr>
          <p:spPr bwMode="auto">
            <a:xfrm>
              <a:off x="1589590" y="4764475"/>
              <a:ext cx="395271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75"/>
            <p:cNvSpPr>
              <a:spLocks noChangeArrowheads="1"/>
            </p:cNvSpPr>
            <p:nvPr/>
          </p:nvSpPr>
          <p:spPr bwMode="auto">
            <a:xfrm>
              <a:off x="2181703" y="4758121"/>
              <a:ext cx="396859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78"/>
            <p:cNvSpPr>
              <a:spLocks noChangeArrowheads="1"/>
            </p:cNvSpPr>
            <p:nvPr/>
          </p:nvSpPr>
          <p:spPr bwMode="auto">
            <a:xfrm>
              <a:off x="2761118" y="4758121"/>
              <a:ext cx="396859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" name="Rounded Rectangle 96"/>
            <p:cNvSpPr>
              <a:spLocks noChangeArrowheads="1"/>
            </p:cNvSpPr>
            <p:nvPr/>
          </p:nvSpPr>
          <p:spPr bwMode="auto">
            <a:xfrm>
              <a:off x="3361168" y="4759710"/>
              <a:ext cx="396859" cy="395541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97"/>
            <p:cNvSpPr>
              <a:spLocks noChangeArrowheads="1"/>
            </p:cNvSpPr>
            <p:nvPr/>
          </p:nvSpPr>
          <p:spPr bwMode="auto">
            <a:xfrm>
              <a:off x="3954869" y="2969449"/>
              <a:ext cx="396859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" name="Rounded Rectangle 98"/>
            <p:cNvSpPr>
              <a:spLocks noChangeArrowheads="1"/>
            </p:cNvSpPr>
            <p:nvPr/>
          </p:nvSpPr>
          <p:spPr bwMode="auto">
            <a:xfrm>
              <a:off x="3954869" y="3563555"/>
              <a:ext cx="396859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99"/>
            <p:cNvSpPr>
              <a:spLocks noChangeArrowheads="1"/>
            </p:cNvSpPr>
            <p:nvPr/>
          </p:nvSpPr>
          <p:spPr bwMode="auto">
            <a:xfrm>
              <a:off x="3954869" y="4168781"/>
              <a:ext cx="396859" cy="397130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" name="Rounded Rectangle 100"/>
            <p:cNvSpPr>
              <a:spLocks noChangeArrowheads="1"/>
            </p:cNvSpPr>
            <p:nvPr/>
          </p:nvSpPr>
          <p:spPr bwMode="auto">
            <a:xfrm>
              <a:off x="3954869" y="4758121"/>
              <a:ext cx="396859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Rounded Rectangle 101"/>
            <p:cNvSpPr>
              <a:spLocks noChangeArrowheads="1"/>
            </p:cNvSpPr>
            <p:nvPr/>
          </p:nvSpPr>
          <p:spPr bwMode="auto">
            <a:xfrm>
              <a:off x="4540632" y="2969449"/>
              <a:ext cx="396859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6" name="Rounded Rectangle 102"/>
            <p:cNvSpPr>
              <a:spLocks noChangeArrowheads="1"/>
            </p:cNvSpPr>
            <p:nvPr/>
          </p:nvSpPr>
          <p:spPr bwMode="auto">
            <a:xfrm>
              <a:off x="4540632" y="3563555"/>
              <a:ext cx="396859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7" name="Rounded Rectangle 103"/>
            <p:cNvSpPr>
              <a:spLocks noChangeArrowheads="1"/>
            </p:cNvSpPr>
            <p:nvPr/>
          </p:nvSpPr>
          <p:spPr bwMode="auto">
            <a:xfrm>
              <a:off x="4540632" y="4168781"/>
              <a:ext cx="396859" cy="397130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8" name="Rounded Rectangle 105"/>
            <p:cNvSpPr>
              <a:spLocks noChangeArrowheads="1"/>
            </p:cNvSpPr>
            <p:nvPr/>
          </p:nvSpPr>
          <p:spPr bwMode="auto">
            <a:xfrm>
              <a:off x="5118459" y="2969449"/>
              <a:ext cx="395272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9" name="Rounded Rectangle 106"/>
            <p:cNvSpPr>
              <a:spLocks noChangeArrowheads="1"/>
            </p:cNvSpPr>
            <p:nvPr/>
          </p:nvSpPr>
          <p:spPr bwMode="auto">
            <a:xfrm>
              <a:off x="5118459" y="3563555"/>
              <a:ext cx="395272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0" name="Rounded Rectangle 107"/>
            <p:cNvSpPr>
              <a:spLocks noChangeArrowheads="1"/>
            </p:cNvSpPr>
            <p:nvPr/>
          </p:nvSpPr>
          <p:spPr bwMode="auto">
            <a:xfrm>
              <a:off x="5118459" y="4168781"/>
              <a:ext cx="395272" cy="397130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1" name="Rounded Rectangle 108"/>
            <p:cNvSpPr>
              <a:spLocks noChangeArrowheads="1"/>
            </p:cNvSpPr>
            <p:nvPr/>
          </p:nvSpPr>
          <p:spPr bwMode="auto">
            <a:xfrm>
              <a:off x="422825" y="2969449"/>
              <a:ext cx="395272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2" name="Rounded Rectangle 109"/>
            <p:cNvSpPr>
              <a:spLocks noChangeArrowheads="1"/>
            </p:cNvSpPr>
            <p:nvPr/>
          </p:nvSpPr>
          <p:spPr bwMode="auto">
            <a:xfrm>
              <a:off x="422825" y="3563555"/>
              <a:ext cx="395272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3" name="Rounded Rectangle 110"/>
            <p:cNvSpPr>
              <a:spLocks noChangeArrowheads="1"/>
            </p:cNvSpPr>
            <p:nvPr/>
          </p:nvSpPr>
          <p:spPr bwMode="auto">
            <a:xfrm>
              <a:off x="422825" y="4168781"/>
              <a:ext cx="395272" cy="397130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" name="Rounded Rectangle 111"/>
            <p:cNvSpPr>
              <a:spLocks noChangeArrowheads="1"/>
            </p:cNvSpPr>
            <p:nvPr/>
          </p:nvSpPr>
          <p:spPr bwMode="auto">
            <a:xfrm>
              <a:off x="422825" y="4758121"/>
              <a:ext cx="395272" cy="395542"/>
            </a:xfrm>
            <a:prstGeom prst="roundRect">
              <a:avLst>
                <a:gd name="adj" fmla="val 16667"/>
              </a:avLst>
            </a:prstGeom>
            <a:pattFill prst="pct80">
              <a:fgClr>
                <a:srgbClr val="00316E"/>
              </a:fgClr>
              <a:bgClr>
                <a:srgbClr val="FFDC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"/>
          <p:cNvGrpSpPr>
            <a:grpSpLocks/>
          </p:cNvGrpSpPr>
          <p:nvPr/>
        </p:nvGrpSpPr>
        <p:grpSpPr bwMode="auto">
          <a:xfrm>
            <a:off x="6138839" y="5459191"/>
            <a:ext cx="2216150" cy="974700"/>
            <a:chOff x="6223845" y="5589240"/>
            <a:chExt cx="2215962" cy="974747"/>
          </a:xfrm>
        </p:grpSpPr>
        <p:sp>
          <p:nvSpPr>
            <p:cNvPr id="46" name="Rectangle 68"/>
            <p:cNvSpPr>
              <a:spLocks noChangeArrowheads="1"/>
            </p:cNvSpPr>
            <p:nvPr/>
          </p:nvSpPr>
          <p:spPr bwMode="auto">
            <a:xfrm>
              <a:off x="6223845" y="5840051"/>
              <a:ext cx="2215962" cy="723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95563" indent="-3095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052763" indent="-3095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509963" indent="-3095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967163" indent="-3095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316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INTERREG EUROPE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fr-F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316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EUR 359 m</a:t>
              </a:r>
            </a:p>
          </p:txBody>
        </p:sp>
        <p:cxnSp>
          <p:nvCxnSpPr>
            <p:cNvPr id="47" name="Elbow Connector 159"/>
            <p:cNvCxnSpPr>
              <a:cxnSpLocks noChangeShapeType="1"/>
            </p:cNvCxnSpPr>
            <p:nvPr/>
          </p:nvCxnSpPr>
          <p:spPr bwMode="auto">
            <a:xfrm>
              <a:off x="7365523" y="5589240"/>
              <a:ext cx="914400" cy="914400"/>
            </a:xfrm>
            <a:prstGeom prst="bentConnector3">
              <a:avLst>
                <a:gd name="adj1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</p:cxnSp>
      </p:grpSp>
      <p:sp>
        <p:nvSpPr>
          <p:cNvPr id="48" name="Rounded Rectangle 76"/>
          <p:cNvSpPr>
            <a:spLocks noChangeArrowheads="1"/>
          </p:cNvSpPr>
          <p:nvPr/>
        </p:nvSpPr>
        <p:spPr bwMode="auto">
          <a:xfrm>
            <a:off x="4888360" y="5353355"/>
            <a:ext cx="45719" cy="74083"/>
          </a:xfrm>
          <a:prstGeom prst="roundRect">
            <a:avLst>
              <a:gd name="adj" fmla="val 16667"/>
            </a:avLst>
          </a:prstGeom>
          <a:solidFill>
            <a:srgbClr val="FFD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>
              <a:ln>
                <a:noFill/>
              </a:ln>
              <a:solidFill>
                <a:srgbClr val="00316E"/>
              </a:solidFill>
              <a:effectLst/>
              <a:uLnTx/>
              <a:uFillTx/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49" name="Straight Connector 63"/>
          <p:cNvCxnSpPr>
            <a:cxnSpLocks noChangeShapeType="1"/>
          </p:cNvCxnSpPr>
          <p:nvPr/>
        </p:nvCxnSpPr>
        <p:spPr bwMode="auto">
          <a:xfrm flipH="1" flipV="1">
            <a:off x="4853448" y="5396480"/>
            <a:ext cx="1302559" cy="600076"/>
          </a:xfrm>
          <a:prstGeom prst="line">
            <a:avLst/>
          </a:prstGeom>
          <a:noFill/>
          <a:ln w="19050" algn="ctr">
            <a:solidFill>
              <a:srgbClr val="FFDC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Rectangle 47"/>
          <p:cNvSpPr/>
          <p:nvPr/>
        </p:nvSpPr>
        <p:spPr>
          <a:xfrm>
            <a:off x="5593606" y="3133134"/>
            <a:ext cx="347665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600" b="1" dirty="0" smtClean="0">
                <a:solidFill>
                  <a:schemeClr val="tx2"/>
                </a:solidFill>
                <a:latin typeface="+mj-lt"/>
              </a:rPr>
              <a:t>Cíl</a:t>
            </a:r>
            <a:r>
              <a:rPr lang="en-GB" sz="1600" b="1" dirty="0" smtClean="0">
                <a:solidFill>
                  <a:schemeClr val="tx2"/>
                </a:solidFill>
                <a:latin typeface="+mj-lt"/>
              </a:rPr>
              <a:t> 1: </a:t>
            </a:r>
            <a:r>
              <a:rPr lang="en-GB" sz="1600" b="1" dirty="0" smtClean="0">
                <a:solidFill>
                  <a:schemeClr val="tx2"/>
                </a:solidFill>
              </a:rPr>
              <a:t/>
            </a:r>
            <a:br>
              <a:rPr lang="en-GB" sz="1600" b="1" dirty="0" smtClean="0">
                <a:solidFill>
                  <a:schemeClr val="tx2"/>
                </a:solidFill>
              </a:rPr>
            </a:br>
            <a:r>
              <a:rPr lang="cs-CZ" sz="1600" b="1" dirty="0" smtClean="0">
                <a:solidFill>
                  <a:schemeClr val="tx2"/>
                </a:solidFill>
                <a:latin typeface="+mj-lt"/>
              </a:rPr>
              <a:t>Investice pro růst a zaměstnanost</a:t>
            </a:r>
            <a:endParaRPr lang="en-GB" sz="1600" b="1" dirty="0" smtClean="0">
              <a:solidFill>
                <a:schemeClr val="tx2"/>
              </a:solidFill>
              <a:latin typeface="+mj-lt"/>
            </a:endParaRPr>
          </a:p>
          <a:p>
            <a:pPr algn="ctr">
              <a:defRPr/>
            </a:pPr>
            <a:r>
              <a:rPr lang="en-GB" sz="2000" b="1" dirty="0" smtClean="0">
                <a:solidFill>
                  <a:schemeClr val="tx2"/>
                </a:solidFill>
                <a:latin typeface="+mj-lt"/>
              </a:rPr>
              <a:t>EUR 340 </a:t>
            </a:r>
            <a:r>
              <a:rPr lang="cs-CZ" sz="2000" b="1" dirty="0" smtClean="0">
                <a:solidFill>
                  <a:schemeClr val="tx2"/>
                </a:solidFill>
                <a:latin typeface="+mj-lt"/>
              </a:rPr>
              <a:t>mld.</a:t>
            </a:r>
            <a:r>
              <a:rPr lang="en-GB" sz="2000" b="1" dirty="0" smtClean="0">
                <a:solidFill>
                  <a:schemeClr val="tx2"/>
                </a:solidFill>
                <a:latin typeface="+mj-lt"/>
              </a:rPr>
              <a:t> </a:t>
            </a:r>
            <a:endParaRPr lang="en-GB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1" name="Rectangle 48"/>
          <p:cNvSpPr/>
          <p:nvPr/>
        </p:nvSpPr>
        <p:spPr>
          <a:xfrm>
            <a:off x="5593606" y="4340002"/>
            <a:ext cx="360374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600" b="1" dirty="0">
                <a:solidFill>
                  <a:srgbClr val="00B050"/>
                </a:solidFill>
                <a:latin typeface="+mj-lt"/>
              </a:rPr>
              <a:t>Cíl</a:t>
            </a:r>
            <a:r>
              <a:rPr lang="en-GB" sz="1600" b="1" dirty="0">
                <a:solidFill>
                  <a:srgbClr val="00B050"/>
                </a:solidFill>
                <a:latin typeface="+mj-lt"/>
              </a:rPr>
              <a:t>2: </a:t>
            </a:r>
            <a:r>
              <a:rPr lang="en-GB" sz="1600" b="1" dirty="0"/>
              <a:t/>
            </a:r>
            <a:br>
              <a:rPr lang="en-GB" sz="1600" b="1" dirty="0"/>
            </a:br>
            <a:r>
              <a:rPr lang="cs-CZ" sz="1600" b="1" dirty="0" smtClean="0">
                <a:solidFill>
                  <a:srgbClr val="00B050"/>
                </a:solidFill>
                <a:latin typeface="+mj-lt"/>
              </a:rPr>
              <a:t>Evropská územní spolupráce </a:t>
            </a:r>
            <a:r>
              <a:rPr lang="en-GB" sz="1600" b="1" dirty="0" smtClean="0">
                <a:solidFill>
                  <a:srgbClr val="00B050"/>
                </a:solidFill>
                <a:latin typeface="+mj-lt"/>
              </a:rPr>
              <a:t>(E</a:t>
            </a:r>
            <a:r>
              <a:rPr lang="cs-CZ" sz="1600" b="1" dirty="0" smtClean="0">
                <a:solidFill>
                  <a:srgbClr val="00B050"/>
                </a:solidFill>
                <a:latin typeface="+mj-lt"/>
              </a:rPr>
              <a:t>ÚS</a:t>
            </a:r>
            <a:r>
              <a:rPr lang="en-GB" sz="1600" b="1" dirty="0" smtClean="0">
                <a:solidFill>
                  <a:srgbClr val="00B050"/>
                </a:solidFill>
                <a:latin typeface="+mj-lt"/>
              </a:rPr>
              <a:t>)</a:t>
            </a:r>
            <a:endParaRPr lang="en-GB" sz="1600" b="1" dirty="0">
              <a:solidFill>
                <a:srgbClr val="00B050"/>
              </a:solidFill>
              <a:latin typeface="+mj-lt"/>
            </a:endParaRPr>
          </a:p>
          <a:p>
            <a:pPr algn="ctr">
              <a:defRPr/>
            </a:pPr>
            <a:r>
              <a:rPr lang="en-GB" sz="2000" b="1" dirty="0">
                <a:solidFill>
                  <a:srgbClr val="00B050"/>
                </a:solidFill>
                <a:latin typeface="+mj-lt"/>
              </a:rPr>
              <a:t>EUR </a:t>
            </a:r>
            <a:r>
              <a:rPr lang="en-GB" sz="2000" b="1" dirty="0" smtClean="0">
                <a:solidFill>
                  <a:srgbClr val="00B050"/>
                </a:solidFill>
                <a:latin typeface="+mj-lt"/>
              </a:rPr>
              <a:t>10.2 </a:t>
            </a:r>
            <a:r>
              <a:rPr lang="cs-CZ" sz="2000" b="1" dirty="0" smtClean="0">
                <a:solidFill>
                  <a:srgbClr val="00B050"/>
                </a:solidFill>
                <a:latin typeface="+mj-lt"/>
              </a:rPr>
              <a:t>mld.</a:t>
            </a:r>
            <a:endParaRPr lang="en-GB" sz="20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515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/>
              <a:t>Jak zlepšit efektivitu politik?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cs-CZ" b="1" dirty="0" smtClean="0">
                <a:solidFill>
                  <a:schemeClr val="tx2"/>
                </a:solidFill>
              </a:rPr>
              <a:t>3 možnosti</a:t>
            </a:r>
            <a:endParaRPr lang="en-GB" b="1" dirty="0">
              <a:solidFill>
                <a:schemeClr val="tx2"/>
              </a:solidFill>
            </a:endParaRPr>
          </a:p>
          <a:p>
            <a:pPr marL="0" lvl="1" indent="0">
              <a:buNone/>
            </a:pPr>
            <a:endParaRPr lang="en-GB" b="1" dirty="0">
              <a:solidFill>
                <a:schemeClr val="tx2"/>
              </a:solidFill>
            </a:endParaRPr>
          </a:p>
          <a:p>
            <a:pPr lvl="1">
              <a:lnSpc>
                <a:spcPts val="3100"/>
              </a:lnSpc>
              <a:spcAft>
                <a:spcPts val="600"/>
              </a:spcAft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Implementací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nového projektu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3100"/>
              </a:lnSpc>
              <a:spcAft>
                <a:spcPts val="600"/>
              </a:spcAft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Změnou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řízení programu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3100"/>
              </a:lnSpc>
              <a:spcAft>
                <a:spcPts val="600"/>
              </a:spcAft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Změnou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obsahu programu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Right Brace 3"/>
          <p:cNvSpPr>
            <a:spLocks/>
          </p:cNvSpPr>
          <p:nvPr/>
        </p:nvSpPr>
        <p:spPr bwMode="auto">
          <a:xfrm>
            <a:off x="6031652" y="2875634"/>
            <a:ext cx="242779" cy="900000"/>
          </a:xfrm>
          <a:prstGeom prst="rightBrace">
            <a:avLst>
              <a:gd name="adj1" fmla="val 38167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defTabSz="7257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22" kern="0">
              <a:solidFill>
                <a:srgbClr val="00316E"/>
              </a:solidFill>
              <a:latin typeface="Times" pitchFamily="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2119" y="300246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Nemusí vyžadovat dodatečné finance</a:t>
            </a:r>
            <a:r>
              <a:rPr lang="en-GB" dirty="0" smtClean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6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/>
              <a:t>Implementace nového projektu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cs-CZ" dirty="0" smtClean="0"/>
              <a:t>Dobrá praxe</a:t>
            </a:r>
            <a:r>
              <a:rPr lang="en-GB" dirty="0" smtClean="0"/>
              <a:t>: </a:t>
            </a:r>
          </a:p>
          <a:p>
            <a:pPr marL="457200" lvl="1" indent="0">
              <a:buNone/>
            </a:pPr>
            <a:r>
              <a:rPr lang="en-GB" dirty="0" smtClean="0"/>
              <a:t>Research </a:t>
            </a:r>
            <a:r>
              <a:rPr lang="en-GB" dirty="0"/>
              <a:t>&amp; development Card: </a:t>
            </a:r>
            <a:r>
              <a:rPr lang="cs-CZ" dirty="0" smtClean="0"/>
              <a:t>poskytování rad a finanční podpory pro MSP pro rozvoj inovativních produktů</a:t>
            </a: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indent="-285750"/>
            <a:r>
              <a:rPr lang="cs-CZ" altLang="fr-FR" dirty="0" smtClean="0"/>
              <a:t>Kdo</a:t>
            </a:r>
            <a:r>
              <a:rPr lang="en-US" altLang="fr-FR" dirty="0" smtClean="0"/>
              <a:t>: </a:t>
            </a:r>
            <a:r>
              <a:rPr lang="en-US" altLang="fr-FR" dirty="0" err="1"/>
              <a:t>Västra</a:t>
            </a:r>
            <a:r>
              <a:rPr lang="en-US" altLang="fr-FR" dirty="0"/>
              <a:t> </a:t>
            </a:r>
            <a:r>
              <a:rPr lang="en-US" altLang="fr-FR" dirty="0" err="1"/>
              <a:t>Götaland</a:t>
            </a:r>
            <a:r>
              <a:rPr lang="en-US" altLang="fr-FR" dirty="0"/>
              <a:t> (</a:t>
            </a:r>
            <a:r>
              <a:rPr lang="en-US" altLang="fr-FR" dirty="0" smtClean="0"/>
              <a:t>SE</a:t>
            </a:r>
            <a:r>
              <a:rPr lang="cs-CZ" altLang="fr-FR" dirty="0" smtClean="0"/>
              <a:t>   Komu</a:t>
            </a:r>
            <a:r>
              <a:rPr lang="en-US" altLang="fr-FR" dirty="0" smtClean="0"/>
              <a:t>: </a:t>
            </a:r>
            <a:r>
              <a:rPr lang="fr-FR" altLang="fr-FR" dirty="0" err="1"/>
              <a:t>Lower</a:t>
            </a:r>
            <a:r>
              <a:rPr lang="fr-FR" altLang="fr-FR" dirty="0"/>
              <a:t> </a:t>
            </a:r>
            <a:r>
              <a:rPr lang="fr-FR" altLang="fr-FR" dirty="0" err="1"/>
              <a:t>Silesia</a:t>
            </a:r>
            <a:r>
              <a:rPr lang="fr-FR" altLang="fr-FR" dirty="0"/>
              <a:t> (PL)</a:t>
            </a:r>
            <a:endParaRPr lang="en-GB" dirty="0"/>
          </a:p>
          <a:p>
            <a:pPr marL="1085850" lvl="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b="0" dirty="0" smtClean="0">
              <a:solidFill>
                <a:schemeClr val="tx1"/>
              </a:solidFill>
            </a:endParaRPr>
          </a:p>
          <a:p>
            <a:pPr marL="1085850" lvl="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  <a:p>
            <a:pPr marL="1085850" lvl="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b="0" dirty="0" smtClean="0">
              <a:solidFill>
                <a:schemeClr val="tx1"/>
              </a:solidFill>
            </a:endParaRPr>
          </a:p>
          <a:p>
            <a:pPr marL="2457450" lvl="6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b="0" dirty="0" smtClean="0">
                <a:solidFill>
                  <a:schemeClr val="tx1"/>
                </a:solidFill>
              </a:rPr>
              <a:t>5.4 mil</a:t>
            </a:r>
            <a:r>
              <a:rPr lang="cs-CZ" b="0" dirty="0" smtClean="0">
                <a:solidFill>
                  <a:schemeClr val="tx1"/>
                </a:solidFill>
              </a:rPr>
              <a:t>.</a:t>
            </a:r>
            <a:r>
              <a:rPr lang="en-GB" b="0" dirty="0" smtClean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zł</a:t>
            </a:r>
            <a:r>
              <a:rPr lang="en-GB" b="0" dirty="0">
                <a:solidFill>
                  <a:schemeClr val="tx1"/>
                </a:solidFill>
              </a:rPr>
              <a:t> (MEUR 1.35) </a:t>
            </a:r>
            <a:r>
              <a:rPr lang="cs-CZ" b="0" dirty="0" err="1" smtClean="0">
                <a:solidFill>
                  <a:schemeClr val="tx1"/>
                </a:solidFill>
              </a:rPr>
              <a:t>financovano</a:t>
            </a:r>
            <a:r>
              <a:rPr lang="cs-CZ" b="0" dirty="0" smtClean="0">
                <a:solidFill>
                  <a:schemeClr val="tx1"/>
                </a:solidFill>
              </a:rPr>
              <a:t> z Operačního programu Dolního Slezska (ESF)</a:t>
            </a:r>
            <a:r>
              <a:rPr lang="en-GB" b="0" dirty="0" smtClean="0">
                <a:solidFill>
                  <a:schemeClr val="tx1"/>
                </a:solidFill>
              </a:rPr>
              <a:t> </a:t>
            </a:r>
            <a:endParaRPr lang="en-GB" b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59751"/>
            <a:ext cx="2750139" cy="668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373216"/>
            <a:ext cx="22288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/>
              <a:t>Změna řízení programu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457200" lvl="1" indent="0">
              <a:buNone/>
            </a:pPr>
            <a:r>
              <a:rPr lang="cs-CZ" dirty="0" smtClean="0"/>
              <a:t>Úprava monitorovacího systému pro hodnocení inovativních opatření v regionálních operačních programech:</a:t>
            </a:r>
            <a:endParaRPr lang="en-GB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GB" dirty="0"/>
              <a:t>Bretagne (FR)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GB" dirty="0"/>
              <a:t>PACA (FR)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GB" dirty="0"/>
              <a:t>Puglia (IT)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GB" dirty="0" err="1"/>
              <a:t>Wielkopolska</a:t>
            </a:r>
            <a:r>
              <a:rPr lang="en-GB" dirty="0"/>
              <a:t> (PL)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68000"/>
            <a:ext cx="44005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3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/>
              <a:t>Změna obsahu programu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Partner</a:t>
            </a:r>
          </a:p>
          <a:p>
            <a:pPr marL="457200" lvl="1" indent="0">
              <a:buNone/>
            </a:pPr>
            <a:r>
              <a:rPr lang="cs-CZ" dirty="0" smtClean="0"/>
              <a:t>Bulharské ministerstvo práce a sociálních věcí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r>
              <a:rPr lang="cs-CZ" dirty="0" smtClean="0"/>
              <a:t>Zlepšená politika</a:t>
            </a:r>
            <a:endParaRPr lang="en-GB" dirty="0" smtClean="0"/>
          </a:p>
          <a:p>
            <a:pPr marL="457200" lvl="1" indent="0">
              <a:buNone/>
            </a:pPr>
            <a:r>
              <a:rPr lang="cs-CZ" dirty="0" smtClean="0"/>
              <a:t>Bulharský rozvojový program (Evropský sociální fond)</a:t>
            </a:r>
            <a:endParaRPr lang="en-GB" dirty="0" smtClean="0"/>
          </a:p>
          <a:p>
            <a:pPr marL="1085850" lvl="3"/>
            <a:endParaRPr lang="cs-CZ" dirty="0" smtClean="0"/>
          </a:p>
          <a:p>
            <a:pPr marL="1085850" lvl="3"/>
            <a:r>
              <a:rPr lang="cs-CZ" dirty="0" smtClean="0"/>
              <a:t>ESF rozvojový program řeší problematiku nezaměstnanosti po hromadných propouštěních velkých podniků. Díky projektu, byl program upraven tak, aby se primárně zaměřil na problematiku nezaměstnaných osob 50+.</a:t>
            </a:r>
            <a:endParaRPr lang="en-GB" dirty="0"/>
          </a:p>
        </p:txBody>
      </p:sp>
      <p:pic>
        <p:nvPicPr>
          <p:cNvPr id="4" name="Picture 3" descr="es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68000"/>
            <a:ext cx="2607678" cy="73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34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57253"/>
            <a:ext cx="5760640" cy="540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Geografické vymezení programu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7504" y="2132856"/>
            <a:ext cx="244827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1F497D"/>
                </a:solidFill>
              </a:rPr>
              <a:t>ŘO programu:</a:t>
            </a:r>
          </a:p>
          <a:p>
            <a:r>
              <a:rPr lang="cs-CZ" sz="1600" dirty="0" smtClean="0">
                <a:solidFill>
                  <a:srgbClr val="1F497D"/>
                </a:solidFill>
              </a:rPr>
              <a:t>Regionální rada regionu </a:t>
            </a:r>
            <a:r>
              <a:rPr lang="cs-CZ" sz="1600" dirty="0" err="1" smtClean="0">
                <a:solidFill>
                  <a:srgbClr val="1F497D"/>
                </a:solidFill>
              </a:rPr>
              <a:t>Nord</a:t>
            </a:r>
            <a:r>
              <a:rPr lang="cs-CZ" sz="1600" dirty="0" smtClean="0">
                <a:solidFill>
                  <a:srgbClr val="1F497D"/>
                </a:solidFill>
              </a:rPr>
              <a:t> pas de Calais se sídlem v Lille</a:t>
            </a:r>
          </a:p>
          <a:p>
            <a:endParaRPr lang="cs-CZ" sz="1600" dirty="0">
              <a:solidFill>
                <a:srgbClr val="1F497D"/>
              </a:solidFill>
            </a:endParaRPr>
          </a:p>
          <a:p>
            <a:r>
              <a:rPr lang="cs-CZ" b="1" dirty="0" smtClean="0">
                <a:solidFill>
                  <a:srgbClr val="1F497D"/>
                </a:solidFill>
              </a:rPr>
              <a:t>Garantem v ČR:</a:t>
            </a:r>
          </a:p>
          <a:p>
            <a:r>
              <a:rPr lang="cs-CZ" sz="1600" dirty="0" smtClean="0">
                <a:solidFill>
                  <a:srgbClr val="1F497D"/>
                </a:solidFill>
              </a:rPr>
              <a:t>Ministerstvo pro místní rozvoj</a:t>
            </a:r>
          </a:p>
          <a:p>
            <a:endParaRPr lang="cs-CZ" sz="1600" dirty="0">
              <a:solidFill>
                <a:srgbClr val="1F497D"/>
              </a:solidFill>
            </a:endParaRPr>
          </a:p>
          <a:p>
            <a:endParaRPr lang="cs-CZ" sz="1600" dirty="0" smtClean="0">
              <a:solidFill>
                <a:srgbClr val="1F497D"/>
              </a:solidFill>
            </a:endParaRPr>
          </a:p>
          <a:p>
            <a:r>
              <a:rPr lang="cs-CZ" b="1" dirty="0" smtClean="0">
                <a:solidFill>
                  <a:srgbClr val="1F497D"/>
                </a:solidFill>
              </a:rPr>
              <a:t>Rozpočet programu:</a:t>
            </a:r>
          </a:p>
          <a:p>
            <a:r>
              <a:rPr lang="cs-CZ" sz="1600" dirty="0" smtClean="0">
                <a:solidFill>
                  <a:srgbClr val="1F497D"/>
                </a:solidFill>
              </a:rPr>
              <a:t>359 mil. EUR (ERDF</a:t>
            </a:r>
            <a:r>
              <a:rPr lang="cs-CZ" sz="1600" dirty="0" smtClean="0">
                <a:solidFill>
                  <a:srgbClr val="1F497D"/>
                </a:solidFill>
              </a:rPr>
              <a:t>)</a:t>
            </a:r>
          </a:p>
          <a:p>
            <a:endParaRPr lang="cs-CZ" sz="1600" dirty="0">
              <a:solidFill>
                <a:srgbClr val="1F497D"/>
              </a:solidFill>
            </a:endParaRPr>
          </a:p>
          <a:p>
            <a:r>
              <a:rPr lang="cs-CZ" sz="1600" dirty="0" smtClean="0">
                <a:solidFill>
                  <a:srgbClr val="1F497D"/>
                </a:solidFill>
              </a:rPr>
              <a:t>Projekty i komunikace s ŘO/JS v angličtině!!</a:t>
            </a:r>
            <a:endParaRPr lang="cs-CZ" sz="1600" dirty="0" smtClean="0">
              <a:solidFill>
                <a:srgbClr val="1F497D"/>
              </a:solidFill>
            </a:endParaRPr>
          </a:p>
          <a:p>
            <a:endParaRPr lang="cs-CZ" sz="16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M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OCK page 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NCK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Interreg-Europe_Template_FINAL</Template>
  <TotalTime>656</TotalTime>
  <Words>1717</Words>
  <Application>Microsoft Office PowerPoint</Application>
  <PresentationFormat>Předvádění na obrazovce (4:3)</PresentationFormat>
  <Paragraphs>387</Paragraphs>
  <Slides>34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BASIC</vt:lpstr>
      <vt:lpstr>CONTENT page</vt:lpstr>
      <vt:lpstr>IMAGE</vt:lpstr>
      <vt:lpstr>BLOCK page </vt:lpstr>
      <vt:lpstr>BLANCK</vt:lpstr>
      <vt:lpstr>Představení programu Interreg Europe</vt:lpstr>
      <vt:lpstr>Základní Charakteristika programu</vt:lpstr>
      <vt:lpstr>Cíl Interreg Europe</vt:lpstr>
      <vt:lpstr>Cíl Interreg Europe</vt:lpstr>
      <vt:lpstr>Jak zlepšit efektivitu politik?</vt:lpstr>
      <vt:lpstr>Implementace nového projektu</vt:lpstr>
      <vt:lpstr>Změna řízení programu</vt:lpstr>
      <vt:lpstr>Změna obsahu programu</vt:lpstr>
      <vt:lpstr>Geografické vymezení programu</vt:lpstr>
      <vt:lpstr>Přehled Interreg Europe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Podporované aktivity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Projektové partnerství - požadavky</vt:lpstr>
      <vt:lpstr>Letter of Support</vt:lpstr>
      <vt:lpstr>Letter of Support</vt:lpstr>
      <vt:lpstr>Letter of Support</vt:lpstr>
      <vt:lpstr>Stakeholder Group a proces učení</vt:lpstr>
      <vt:lpstr>Prezentace aplikace PowerPoint</vt:lpstr>
      <vt:lpstr>Prezentace aplikace PowerPoint</vt:lpstr>
      <vt:lpstr>Platformy: služby</vt:lpstr>
      <vt:lpstr>Prezentace aplikace PowerPoint</vt:lpstr>
      <vt:lpstr>Kde najdete další informace</vt:lpstr>
      <vt:lpstr>Balíček pro žadatele</vt:lpstr>
      <vt:lpstr>Děkuji!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Irma Astrauskaite</dc:creator>
  <cp:lastModifiedBy>P. Lukes</cp:lastModifiedBy>
  <cp:revision>97</cp:revision>
  <cp:lastPrinted>2016-03-16T14:21:54Z</cp:lastPrinted>
  <dcterms:created xsi:type="dcterms:W3CDTF">2015-05-28T10:02:20Z</dcterms:created>
  <dcterms:modified xsi:type="dcterms:W3CDTF">2016-03-23T09:53:56Z</dcterms:modified>
</cp:coreProperties>
</file>